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Ex1.xml" ContentType="application/vnd.ms-office.chartex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2.xml" ContentType="application/vnd.openxmlformats-officedocument.themeOverride+xml"/>
  <Override PartName="/ppt/charts/chartEx2.xml" ContentType="application/vnd.ms-office.chartex+xml"/>
  <Override PartName="/ppt/charts/style6.xml" ContentType="application/vnd.ms-office.chartstyle+xml"/>
  <Override PartName="/ppt/charts/colors6.xml" ContentType="application/vnd.ms-office.chartcolorstyle+xml"/>
  <Override PartName="/ppt/theme/themeOverride3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47"/>
  </p:notesMasterIdLst>
  <p:sldIdLst>
    <p:sldId id="256" r:id="rId5"/>
    <p:sldId id="1973" r:id="rId6"/>
    <p:sldId id="258" r:id="rId7"/>
    <p:sldId id="281" r:id="rId8"/>
    <p:sldId id="1978" r:id="rId9"/>
    <p:sldId id="1974" r:id="rId10"/>
    <p:sldId id="1980" r:id="rId11"/>
    <p:sldId id="261" r:id="rId12"/>
    <p:sldId id="282" r:id="rId13"/>
    <p:sldId id="293" r:id="rId14"/>
    <p:sldId id="291" r:id="rId15"/>
    <p:sldId id="1096" r:id="rId16"/>
    <p:sldId id="1985" r:id="rId17"/>
    <p:sldId id="301" r:id="rId18"/>
    <p:sldId id="1095" r:id="rId19"/>
    <p:sldId id="1988" r:id="rId20"/>
    <p:sldId id="289" r:id="rId21"/>
    <p:sldId id="290" r:id="rId22"/>
    <p:sldId id="1971" r:id="rId23"/>
    <p:sldId id="2013" r:id="rId24"/>
    <p:sldId id="268" r:id="rId25"/>
    <p:sldId id="296" r:id="rId26"/>
    <p:sldId id="927" r:id="rId27"/>
    <p:sldId id="777" r:id="rId28"/>
    <p:sldId id="903" r:id="rId29"/>
    <p:sldId id="918" r:id="rId30"/>
    <p:sldId id="2014" r:id="rId31"/>
    <p:sldId id="1097" r:id="rId32"/>
    <p:sldId id="2015" r:id="rId33"/>
    <p:sldId id="2002" r:id="rId34"/>
    <p:sldId id="269" r:id="rId35"/>
    <p:sldId id="284" r:id="rId36"/>
    <p:sldId id="285" r:id="rId37"/>
    <p:sldId id="274" r:id="rId38"/>
    <p:sldId id="275" r:id="rId39"/>
    <p:sldId id="1094" r:id="rId40"/>
    <p:sldId id="1976" r:id="rId41"/>
    <p:sldId id="276" r:id="rId42"/>
    <p:sldId id="2016" r:id="rId43"/>
    <p:sldId id="270" r:id="rId44"/>
    <p:sldId id="2017" r:id="rId45"/>
    <p:sldId id="2012" r:id="rId46"/>
  </p:sldIdLst>
  <p:sldSz cx="12192000" cy="6858000"/>
  <p:notesSz cx="6858000" cy="9144000"/>
  <p:custDataLst>
    <p:tags r:id="rId48"/>
  </p:custDataLst>
  <p:defaultTextStyle>
    <a:defPPr>
      <a:defRPr lang="de-DE"/>
    </a:defPPr>
    <a:lvl1pPr marL="0" indent="0" algn="l" defTabSz="914400" rtl="0" eaLnBrk="1" latinLnBrk="0" hangingPunct="1">
      <a:lnSpc>
        <a:spcPts val="3000"/>
      </a:lnSpc>
      <a:spcBef>
        <a:spcPts val="0"/>
      </a:spcBef>
      <a:buFontTx/>
      <a:buNone/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266400" indent="-266400" algn="l" defTabSz="914400" rtl="0" eaLnBrk="1" latinLnBrk="0" hangingPunct="1">
      <a:lnSpc>
        <a:spcPts val="3000"/>
      </a:lnSpc>
      <a:spcBef>
        <a:spcPts val="0"/>
      </a:spcBef>
      <a:buFont typeface="Arial" panose="020B0604020202020204" pitchFamily="34" charset="0"/>
      <a:buChar char="•"/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532800" indent="-266400" algn="l" defTabSz="914400" rtl="0" eaLnBrk="1" latinLnBrk="0" hangingPunct="1">
      <a:lnSpc>
        <a:spcPts val="3000"/>
      </a:lnSpc>
      <a:spcBef>
        <a:spcPts val="0"/>
      </a:spcBef>
      <a:buFont typeface="Arial" panose="020B0604020202020204" pitchFamily="34" charset="0"/>
      <a:buChar char="•"/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799200" indent="-266400" algn="l" defTabSz="914400" rtl="0" eaLnBrk="1" latinLnBrk="0" hangingPunct="1">
      <a:lnSpc>
        <a:spcPts val="3000"/>
      </a:lnSpc>
      <a:spcBef>
        <a:spcPts val="0"/>
      </a:spcBef>
      <a:buFont typeface="Arial" panose="020B0604020202020204" pitchFamily="34" charset="0"/>
      <a:buChar char="•"/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0" indent="0" algn="l" defTabSz="914400" rtl="0" eaLnBrk="1" latinLnBrk="0" hangingPunct="1">
      <a:lnSpc>
        <a:spcPts val="3000"/>
      </a:lnSpc>
      <a:spcBef>
        <a:spcPts val="0"/>
      </a:spcBef>
      <a:buFontTx/>
      <a:buNone/>
      <a:defRPr sz="2000" b="1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5C442B20-B68B-44D2-A823-FB35900C54E1}">
          <p14:sldIdLst>
            <p14:sldId id="256"/>
            <p14:sldId id="1973"/>
            <p14:sldId id="258"/>
            <p14:sldId id="281"/>
            <p14:sldId id="1978"/>
            <p14:sldId id="1974"/>
            <p14:sldId id="1980"/>
          </p14:sldIdLst>
        </p14:section>
        <p14:section name="1. Kompetenzzentrum für Interoperabilität" id="{21220B40-5C34-49FE-B215-D96450C87C7F}">
          <p14:sldIdLst>
            <p14:sldId id="261"/>
            <p14:sldId id="282"/>
            <p14:sldId id="293"/>
            <p14:sldId id="291"/>
            <p14:sldId id="1096"/>
            <p14:sldId id="1985"/>
            <p14:sldId id="301"/>
            <p14:sldId id="1095"/>
            <p14:sldId id="1988"/>
            <p14:sldId id="289"/>
            <p14:sldId id="290"/>
            <p14:sldId id="1971"/>
            <p14:sldId id="2013"/>
          </p14:sldIdLst>
        </p14:section>
        <p14:section name="2. Expertengremium" id="{19E1B6D9-04E2-4734-A546-005987412104}">
          <p14:sldIdLst>
            <p14:sldId id="268"/>
            <p14:sldId id="296"/>
            <p14:sldId id="927"/>
            <p14:sldId id="777"/>
            <p14:sldId id="903"/>
            <p14:sldId id="918"/>
            <p14:sldId id="2014"/>
            <p14:sldId id="1097"/>
            <p14:sldId id="2015"/>
            <p14:sldId id="2002"/>
          </p14:sldIdLst>
        </p14:section>
        <p14:section name="3. Wissenplattform INA &amp; Wissenstransfer" id="{35E3CB25-78C0-484D-A948-D46B4A6B0D24}">
          <p14:sldIdLst>
            <p14:sldId id="269"/>
            <p14:sldId id="284"/>
            <p14:sldId id="285"/>
            <p14:sldId id="274"/>
            <p14:sldId id="275"/>
            <p14:sldId id="1094"/>
            <p14:sldId id="1976"/>
            <p14:sldId id="276"/>
            <p14:sldId id="2016"/>
          </p14:sldIdLst>
        </p14:section>
        <p14:section name="Ausblick" id="{9C26A41A-5CE5-44C3-9EAE-618A55FAE899}">
          <p14:sldIdLst>
            <p14:sldId id="270"/>
            <p14:sldId id="2017"/>
            <p14:sldId id="201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999" userDrawn="1">
          <p15:clr>
            <a:srgbClr val="A4A3A4"/>
          </p15:clr>
        </p15:guide>
        <p15:guide id="2" pos="3364" userDrawn="1">
          <p15:clr>
            <a:srgbClr val="A4A3A4"/>
          </p15:clr>
        </p15:guide>
        <p15:guide id="3" pos="4021" userDrawn="1">
          <p15:clr>
            <a:srgbClr val="A4A3A4"/>
          </p15:clr>
        </p15:guide>
        <p15:guide id="4" orient="horz" pos="2024" userDrawn="1">
          <p15:clr>
            <a:srgbClr val="A4A3A4"/>
          </p15:clr>
        </p15:guide>
        <p15:guide id="5" orient="horz" pos="2228" userDrawn="1">
          <p15:clr>
            <a:srgbClr val="A4A3A4"/>
          </p15:clr>
        </p15:guide>
        <p15:guide id="6" orient="horz" pos="1434" userDrawn="1">
          <p15:clr>
            <a:srgbClr val="A4A3A4"/>
          </p15:clr>
        </p15:guide>
        <p15:guide id="7" orient="horz" pos="3816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0691402-DF34-A2EF-8F15-02F98E906FE7}" name="Ludwig, Sophie" initials="LS" userId="S::sophie.ludwig@gematik.de::df3251f5-ea7e-40c6-a954-2eb9f9ce0136" providerId="AD"/>
  <p188:author id="{05919502-B034-6C43-9346-64177F35FCD7}" name="Rode, Yvonne" initials="RY" userId="S::yvonne.rode@gematik.de::62846204-b1e8-468b-aa49-04977147c70f" providerId="AD"/>
  <p188:author id="{2748F520-77E2-C440-F196-91229B9779E2}" name="Höcherl, Stefan" initials="HS" userId="S::stefan.hoecherl@gematik.de::1e16288a-60bc-4b0b-b258-26917c3efbeb" providerId="AD"/>
  <p188:author id="{C311ED2C-F3DA-3506-7E74-1FFFDA321D93}" name="Gola, Bettine" initials="GB" userId="S::bettine.gola@gematik.de::8d80ce9e-4cb2-488f-bb56-819a3baaae9a" providerId="AD"/>
  <p188:author id="{0E7D4E34-3B4A-5543-AFF0-78957A5B6687}" name="Witzigmann, Annika" initials="WA [2]" userId="S::annika.witzigmann@gematik.de::d659f9ec-e94d-4f7a-abec-ac1063242228" providerId="AD"/>
  <p188:author id="{27360B41-1132-C822-B280-BCDE6C4F1B2A}" name="Schöning, Melanie" initials="" userId="S::melanie.schoening@gematik.de::d8aa9709-260b-4f01-8d30-cd214a64d62f" providerId="AD"/>
  <p188:author id="{72C86056-5B7E-3EA5-A0B9-835361A4B041}" name="Lückhof, Sophia" initials="LS" userId="S::sophia.lueckhof@gematik.de::70e71364-92b1-4be8-84a4-e8d90724e5b5" providerId="AD"/>
  <p188:author id="{A8C8EC93-4665-3D1C-89E1-B3BA7C16FF80}" name="Nitsche, Janina" initials="NJ" userId="S::janina.nitsche@gematik.de::e5747036-8002-485d-9039-eb27590217c0" providerId="AD"/>
  <p188:author id="{20241295-6E31-666F-0A5D-7365B07FA5D1}" name="Bastian Querfeld" initials="BQ" userId="S::querfeld@hirschen.de::fb99a6ec-0f42-4c14-bff2-d68058d32eb4" providerId="AD"/>
  <p188:author id="{6F12A3B7-6F7C-B976-94F5-E2763198CB6F}" name="Osburg, Peter" initials="OP" userId="S::peter.osburg@gematik.de::ab64619b-21fd-476c-bfd3-ab8850bb88ac" providerId="AD"/>
  <p188:author id="{794818B9-D217-7106-3454-E9736ACA6226}" name="Hennecke, Steffen" initials="HS" userId="S::steffen.hennecke@gematik.de::4c2382ab-40bc-478d-98f3-abc6bb521130" providerId="AD"/>
  <p188:author id="{FC0A6BD2-308F-1143-2266-59D32F44D9D4}" name="Weiß, Josephine" initials="WJ [2]" userId="S::josephine.weiss@gematik.de::f3695116-6ba3-4736-a286-c0f379882e3a" providerId="AD"/>
  <p188:author id="{E120E4D8-B783-2B01-AB7D-6E7D4C85986A}" name="Neumann, Steffi" initials="NS" userId="S::steffi.neumann@gematik.de::7448c127-190c-4986-9b6d-de0335b15a2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nger, Katja" initials="MK" lastIdx="13" clrIdx="0">
    <p:extLst>
      <p:ext uri="{19B8F6BF-5375-455C-9EA6-DF929625EA0E}">
        <p15:presenceInfo xmlns:p15="http://schemas.microsoft.com/office/powerpoint/2012/main" userId="S-1-5-21-2347339886-128893183-1169554585-18377" providerId="AD"/>
      </p:ext>
    </p:extLst>
  </p:cmAuthor>
  <p:cmAuthor id="2" name="Dost, Mareen" initials="DM" lastIdx="27" clrIdx="1">
    <p:extLst>
      <p:ext uri="{19B8F6BF-5375-455C-9EA6-DF929625EA0E}">
        <p15:presenceInfo xmlns:p15="http://schemas.microsoft.com/office/powerpoint/2012/main" userId="S-1-5-21-2347339886-128893183-1169554585-24389" providerId="AD"/>
      </p:ext>
    </p:extLst>
  </p:cmAuthor>
  <p:cmAuthor id="3" name="Ludwig, Sophie" initials="LS" lastIdx="6" clrIdx="2">
    <p:extLst>
      <p:ext uri="{19B8F6BF-5375-455C-9EA6-DF929625EA0E}">
        <p15:presenceInfo xmlns:p15="http://schemas.microsoft.com/office/powerpoint/2012/main" userId="S-1-5-21-2347339886-128893183-1169554585-32970" providerId="AD"/>
      </p:ext>
    </p:extLst>
  </p:cmAuthor>
  <p:cmAuthor id="4" name="Witzigmann, Annika" initials="WA" lastIdx="6" clrIdx="3">
    <p:extLst>
      <p:ext uri="{19B8F6BF-5375-455C-9EA6-DF929625EA0E}">
        <p15:presenceInfo xmlns:p15="http://schemas.microsoft.com/office/powerpoint/2012/main" userId="S-1-5-21-2347339886-128893183-1169554585-34675" providerId="AD"/>
      </p:ext>
    </p:extLst>
  </p:cmAuthor>
  <p:cmAuthor id="5" name="Weiß, Josephine" initials="WJ" lastIdx="11" clrIdx="4">
    <p:extLst>
      <p:ext uri="{19B8F6BF-5375-455C-9EA6-DF929625EA0E}">
        <p15:presenceInfo xmlns:p15="http://schemas.microsoft.com/office/powerpoint/2012/main" userId="S-1-5-21-2347339886-128893183-1169554585-34538" providerId="AD"/>
      </p:ext>
    </p:extLst>
  </p:cmAuthor>
  <p:cmAuthor id="6" name="Tönnißen, Kira-Maria -512 BMG" initials="TK-B" lastIdx="38" clrIdx="5">
    <p:extLst>
      <p:ext uri="{19B8F6BF-5375-455C-9EA6-DF929625EA0E}">
        <p15:presenceInfo xmlns:p15="http://schemas.microsoft.com/office/powerpoint/2012/main" userId="Tönnißen, Kira-Maria -512 BMG" providerId="None"/>
      </p:ext>
    </p:extLst>
  </p:cmAuthor>
  <p:cmAuthor id="7" name="Krumm, Stephan -512 BMG" initials="KS-B" lastIdx="23" clrIdx="6">
    <p:extLst>
      <p:ext uri="{19B8F6BF-5375-455C-9EA6-DF929625EA0E}">
        <p15:presenceInfo xmlns:p15="http://schemas.microsoft.com/office/powerpoint/2012/main" userId="S-1-5-21-1935655697-1004336348-839522115-130682" providerId="AD"/>
      </p:ext>
    </p:extLst>
  </p:cmAuthor>
  <p:cmAuthor id="8" name="Witzigmann, Annika" initials="WA [2]" lastIdx="70" clrIdx="7">
    <p:extLst>
      <p:ext uri="{19B8F6BF-5375-455C-9EA6-DF929625EA0E}">
        <p15:presenceInfo xmlns:p15="http://schemas.microsoft.com/office/powerpoint/2012/main" userId="S::annika.witzigmann@gematik.de::d659f9ec-e94d-4f7a-abec-ac1063242228" providerId="AD"/>
      </p:ext>
    </p:extLst>
  </p:cmAuthor>
  <p:cmAuthor id="9" name="Schöning, Melanie" initials="SM" lastIdx="4" clrIdx="8">
    <p:extLst>
      <p:ext uri="{19B8F6BF-5375-455C-9EA6-DF929625EA0E}">
        <p15:presenceInfo xmlns:p15="http://schemas.microsoft.com/office/powerpoint/2012/main" userId="S::melanie.schoening@gematik.de::d8aa9709-260b-4f01-8d30-cd214a64d62f" providerId="AD"/>
      </p:ext>
    </p:extLst>
  </p:cmAuthor>
  <p:cmAuthor id="10" name="Lückhof, Sophia" initials="LS" lastIdx="21" clrIdx="9">
    <p:extLst>
      <p:ext uri="{19B8F6BF-5375-455C-9EA6-DF929625EA0E}">
        <p15:presenceInfo xmlns:p15="http://schemas.microsoft.com/office/powerpoint/2012/main" userId="S::sophia.lueckhof@gematik.de::70e71364-92b1-4be8-84a4-e8d90724e5b5" providerId="AD"/>
      </p:ext>
    </p:extLst>
  </p:cmAuthor>
  <p:cmAuthor id="11" name="Weiß, Josephine" initials="WJ [2]" lastIdx="2" clrIdx="10">
    <p:extLst>
      <p:ext uri="{19B8F6BF-5375-455C-9EA6-DF929625EA0E}">
        <p15:presenceInfo xmlns:p15="http://schemas.microsoft.com/office/powerpoint/2012/main" userId="S::josephine.weiss@gematik.de::f3695116-6ba3-4736-a286-c0f379882e3a" providerId="AD"/>
      </p:ext>
    </p:extLst>
  </p:cmAuthor>
  <p:cmAuthor id="12" name="Gola, Bettine" initials="GB" lastIdx="13" clrIdx="11">
    <p:extLst>
      <p:ext uri="{19B8F6BF-5375-455C-9EA6-DF929625EA0E}">
        <p15:presenceInfo xmlns:p15="http://schemas.microsoft.com/office/powerpoint/2012/main" userId="S::bettine.gola@gematik.de::8d80ce9e-4cb2-488f-bb56-819a3baaae9a" providerId="AD"/>
      </p:ext>
    </p:extLst>
  </p:cmAuthor>
  <p:cmAuthor id="13" name="Hennecke, Steffen" initials="HS" lastIdx="14" clrIdx="12">
    <p:extLst>
      <p:ext uri="{19B8F6BF-5375-455C-9EA6-DF929625EA0E}">
        <p15:presenceInfo xmlns:p15="http://schemas.microsoft.com/office/powerpoint/2012/main" userId="S::steffen.hennecke@gematik.de::4c2382ab-40bc-478d-98f3-abc6bb521130" providerId="AD"/>
      </p:ext>
    </p:extLst>
  </p:cmAuthor>
  <p:cmAuthor id="14" name="Essenwanger, Andrea" initials="AE" lastIdx="2" clrIdx="13">
    <p:extLst>
      <p:ext uri="{19B8F6BF-5375-455C-9EA6-DF929625EA0E}">
        <p15:presenceInfo xmlns:p15="http://schemas.microsoft.com/office/powerpoint/2012/main" userId="S::andrea.essenwanger@gematik.de::14142822-7858-4e3f-bbfd-dd2e92b34022" providerId="AD"/>
      </p:ext>
    </p:extLst>
  </p:cmAuthor>
  <p:cmAuthor id="15" name="Osburg, Peter" initials="OP" lastIdx="3" clrIdx="14">
    <p:extLst>
      <p:ext uri="{19B8F6BF-5375-455C-9EA6-DF929625EA0E}">
        <p15:presenceInfo xmlns:p15="http://schemas.microsoft.com/office/powerpoint/2012/main" userId="S::peter.osburg@gematik.de::ab64619b-21fd-476c-bfd3-ab8850bb88ac" providerId="AD"/>
      </p:ext>
    </p:extLst>
  </p:cmAuthor>
  <p:cmAuthor id="16" name="Neumann, Steffi" initials="NS" lastIdx="9" clrIdx="15">
    <p:extLst>
      <p:ext uri="{19B8F6BF-5375-455C-9EA6-DF929625EA0E}">
        <p15:presenceInfo xmlns:p15="http://schemas.microsoft.com/office/powerpoint/2012/main" userId="S::steffi.neumann@gematik.de::7448c127-190c-4986-9b6d-de0335b15a25" providerId="AD"/>
      </p:ext>
    </p:extLst>
  </p:cmAuthor>
  <p:cmAuthor id="17" name="Ludwig, Sophie" initials="LS [2]" lastIdx="4" clrIdx="16">
    <p:extLst>
      <p:ext uri="{19B8F6BF-5375-455C-9EA6-DF929625EA0E}">
        <p15:presenceInfo xmlns:p15="http://schemas.microsoft.com/office/powerpoint/2012/main" userId="S::sophie.ludwig@gematik.de::df3251f5-ea7e-40c6-a954-2eb9f9ce013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C0DE"/>
    <a:srgbClr val="D8E1EF"/>
    <a:srgbClr val="E8EEF3"/>
    <a:srgbClr val="D1DBE7"/>
    <a:srgbClr val="E6E6E6"/>
    <a:srgbClr val="000E52"/>
    <a:srgbClr val="000000"/>
    <a:srgbClr val="8DA6C5"/>
    <a:srgbClr val="2F7079"/>
    <a:srgbClr val="5679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DF4AA20-D4C9-42F5-9B97-B99BD9E36C70}">
  <a:tblStyle styleId="{1DF4AA20-D4C9-42F5-9B97-B99BD9E36C70}" styleName="Gematik Tabelle">
    <a:tblBg/>
    <a:wholeTbl>
      <a:tcTxStyle>
        <a:fontRef idx="minor">
          <a:prstClr val="black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 w="28575" cmpd="sng">
              <a:solidFill>
                <a:schemeClr val="lt1"/>
              </a:solidFill>
            </a:ln>
          </a:insideV>
        </a:tcBdr>
        <a:fill>
          <a:solidFill>
            <a:srgbClr val="E6E6E6"/>
          </a:solidFill>
        </a:fill>
      </a:tcStyle>
    </a:wholeTbl>
    <a:band1H>
      <a:tcStyle>
        <a:tcBdr/>
        <a:fill>
          <a:solidFill>
            <a:schemeClr val="lt1"/>
          </a:solidFill>
        </a:fill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ajor">
          <a:prstClr val="black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28575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 w="28575" cmpd="sng">
              <a:solidFill>
                <a:schemeClr val="lt1"/>
              </a:solidFill>
            </a:ln>
          </a:insideV>
        </a:tcBdr>
        <a:fill>
          <a:solidFill>
            <a:schemeClr val="lt1"/>
          </a:solidFill>
        </a:fill>
      </a:tcStyle>
    </a:firstRow>
    <a:neCell>
      <a:tcStyle>
        <a:tcBdr/>
      </a:tcStyle>
    </a:neCell>
    <a:nwCell>
      <a:tcStyle>
        <a:tcBdr/>
      </a:tcStyle>
    </a:nwCell>
    <a:extLst/>
  </a:tblStyle>
  <a:tblStyle styleId="{F4557EE4-4E99-45FB-A71D-A66433384003}" styleName="Gematik Tabelle mit blauem Kopf">
    <a:tblBg/>
    <a:wholeTbl>
      <a:tcTxStyle>
        <a:fontRef idx="minor">
          <a:prstClr val="black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 w="28575" cmpd="sng">
              <a:solidFill>
                <a:schemeClr val="lt1"/>
              </a:solidFill>
            </a:ln>
          </a:insideV>
        </a:tcBdr>
        <a:fill>
          <a:solidFill>
            <a:srgbClr val="E6E6E6"/>
          </a:solidFill>
        </a:fill>
      </a:tcStyle>
    </a:wholeTbl>
    <a:band1H>
      <a:tcStyle>
        <a:tcBdr/>
        <a:fill>
          <a:solidFill>
            <a:schemeClr val="lt1"/>
          </a:solidFill>
        </a:fill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ajor">
          <a:prstClr val="black"/>
        </a:fontRef>
        <a:schemeClr val="bg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 w="28575" cmpd="sng">
              <a:solidFill>
                <a:schemeClr val="lt1"/>
              </a:solidFill>
            </a:ln>
          </a:insideV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  <a:extLst/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75DCB02-9BB8-47FD-8907-85C794F793BA}" styleName="Designformatvorlage 1 - Akz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7292A2E-F333-43FB-9621-5CBBE7FDCDCB}" styleName="Helle Formatvorlage 2 - Akz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2"/>
    <p:restoredTop sz="94694"/>
  </p:normalViewPr>
  <p:slideViewPr>
    <p:cSldViewPr snapToGrid="0">
      <p:cViewPr varScale="1">
        <p:scale>
          <a:sx n="104" d="100"/>
          <a:sy n="104" d="100"/>
        </p:scale>
        <p:origin x="72" y="114"/>
      </p:cViewPr>
      <p:guideLst>
        <p:guide orient="horz" pos="2999"/>
        <p:guide pos="3364"/>
        <p:guide pos="4021"/>
        <p:guide orient="horz" pos="2024"/>
        <p:guide orient="horz" pos="2228"/>
        <p:guide orient="horz" pos="1434"/>
        <p:guide orient="horz"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gs" Target="tags/tag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3.xlsx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Mappe1" TargetMode="External"/><Relationship Id="rId4" Type="http://schemas.openxmlformats.org/officeDocument/2006/relationships/themeOverride" Target="../theme/themeOverride1.xm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microsoft.com/office/2011/relationships/chartStyle" Target="style6.xml"/><Relationship Id="rId1" Type="http://schemas.openxmlformats.org/officeDocument/2006/relationships/oleObject" Target="https://gematikde.sharepoint.com/sites/KIGKompetenzzentrum/Freigegebene%20Dokumente/General/Analysen/KIG%20Dashboard.xlsx" TargetMode="External"/><Relationship Id="rId4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Spalte2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4B8-44A1-AD42-A324F45AD14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4B8-44A1-AD42-A324F45AD14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4B8-44A1-AD42-A324F45AD14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4B8-44A1-AD42-A324F45AD14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44B8-44A1-AD42-A324F45AD14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44B8-44A1-AD42-A324F45AD14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44B8-44A1-AD42-A324F45AD14E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rgbClr val="000E5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44B8-44A1-AD42-A324F45AD14E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rgbClr val="000E5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44B8-44A1-AD42-A324F45AD14E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rgbClr val="000E5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44B8-44A1-AD42-A324F45AD1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Tabelle1!$A$2:$A$8</c:f>
              <c:strCache>
                <c:ptCount val="6"/>
                <c:pt idx="0">
                  <c:v>PVS</c:v>
                </c:pt>
                <c:pt idx="1">
                  <c:v>ZPVS</c:v>
                </c:pt>
                <c:pt idx="2">
                  <c:v>KIS</c:v>
                </c:pt>
                <c:pt idx="3">
                  <c:v>AVS</c:v>
                </c:pt>
                <c:pt idx="4">
                  <c:v>Middleware</c:v>
                </c:pt>
                <c:pt idx="5">
                  <c:v>Andere (Pflege, ÖGD, …)</c:v>
                </c:pt>
              </c:strCache>
            </c:strRef>
          </c:cat>
          <c:val>
            <c:numRef>
              <c:f>Tabelle1!$B$2:$B$8</c:f>
              <c:numCache>
                <c:formatCode>General</c:formatCode>
                <c:ptCount val="7"/>
                <c:pt idx="0">
                  <c:v>81</c:v>
                </c:pt>
                <c:pt idx="1">
                  <c:v>31</c:v>
                </c:pt>
                <c:pt idx="2">
                  <c:v>14</c:v>
                </c:pt>
                <c:pt idx="3">
                  <c:v>14</c:v>
                </c:pt>
                <c:pt idx="4">
                  <c:v>7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B7-476C-8757-A40A9820F79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78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8100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344392534374734E-2"/>
          <c:y val="0.15177981919329828"/>
          <c:w val="0.53251532510629729"/>
          <c:h val="0.84560067281904538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Daher kommen die Expert:innen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395-4C0D-87AE-4CCF48BBEE22}"/>
              </c:ext>
            </c:extLst>
          </c:dPt>
          <c:dPt>
            <c:idx val="1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395-4C0D-87AE-4CCF48BBEE22}"/>
              </c:ext>
            </c:extLst>
          </c:dPt>
          <c:dPt>
            <c:idx val="2"/>
            <c:bubble3D val="0"/>
            <c:spPr>
              <a:solidFill>
                <a:srgbClr val="EE836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395-4C0D-87AE-4CCF48BBEE22}"/>
              </c:ext>
            </c:extLst>
          </c:dPt>
          <c:dPt>
            <c:idx val="3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395-4C0D-87AE-4CCF48BBEE22}"/>
              </c:ext>
            </c:extLst>
          </c:dPt>
          <c:dPt>
            <c:idx val="4"/>
            <c:bubble3D val="0"/>
            <c:spPr>
              <a:solidFill>
                <a:srgbClr val="00FF6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395-4C0D-87AE-4CCF48BBEE22}"/>
              </c:ext>
            </c:extLst>
          </c:dPt>
          <c:dPt>
            <c:idx val="5"/>
            <c:bubble3D val="0"/>
            <c:spPr>
              <a:solidFill>
                <a:schemeClr val="accent3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395-4C0D-87AE-4CCF48BBEE22}"/>
              </c:ext>
            </c:extLst>
          </c:dPt>
          <c:dPt>
            <c:idx val="6"/>
            <c:bubble3D val="0"/>
            <c:spPr>
              <a:solidFill>
                <a:schemeClr val="tx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3395-4C0D-87AE-4CCF48BBEE22}"/>
              </c:ext>
            </c:extLst>
          </c:dPt>
          <c:dLbls>
            <c:dLbl>
              <c:idx val="3"/>
              <c:layout>
                <c:manualLayout>
                  <c:x val="1.0961040749956133E-3"/>
                  <c:y val="-1.571729981739467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395-4C0D-87AE-4CCF48BBEE22}"/>
                </c:ext>
              </c:extLst>
            </c:dLbl>
            <c:dLbl>
              <c:idx val="6"/>
              <c:layout>
                <c:manualLayout>
                  <c:x val="-1.0961040749956133E-3"/>
                  <c:y val="-0.14407524832611787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395-4C0D-87AE-4CCF48BBEE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000E52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Tabelle1!$A$2:$A$8</c:f>
              <c:strCache>
                <c:ptCount val="7"/>
                <c:pt idx="0">
                  <c:v>Anwender informations- technischer Systeme
</c:v>
                </c:pt>
                <c:pt idx="1">
                  <c:v>Wissenschaftliche Einrichtungen und Patientenorganisationen
</c:v>
                </c:pt>
                <c:pt idx="2">
                  <c:v>Industrieverbände
</c:v>
                </c:pt>
                <c:pt idx="3">
                  <c:v>Verbände
</c:v>
                </c:pt>
                <c:pt idx="4">
                  <c:v>Fachgesellschaften
</c:v>
                </c:pt>
                <c:pt idx="5">
                  <c:v>Standardisierungs- und  Normungsorganisationen
</c:v>
                </c:pt>
                <c:pt idx="6">
                  <c:v>Bundesländer
</c:v>
                </c:pt>
              </c:strCache>
            </c:strRef>
          </c:cat>
          <c:val>
            <c:numRef>
              <c:f>Tabelle1!$B$2:$B$8</c:f>
              <c:numCache>
                <c:formatCode>General</c:formatCode>
                <c:ptCount val="7"/>
                <c:pt idx="0">
                  <c:v>121</c:v>
                </c:pt>
                <c:pt idx="1">
                  <c:v>69</c:v>
                </c:pt>
                <c:pt idx="2">
                  <c:v>46</c:v>
                </c:pt>
                <c:pt idx="3">
                  <c:v>35</c:v>
                </c:pt>
                <c:pt idx="4">
                  <c:v>30</c:v>
                </c:pt>
                <c:pt idx="5">
                  <c:v>26</c:v>
                </c:pt>
                <c:pt idx="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395-4C0D-87AE-4CCF48BBEE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sz="1400" b="1">
                <a:solidFill>
                  <a:srgbClr val="000E5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Nutzende</a:t>
            </a:r>
            <a:r>
              <a:rPr lang="de-DE" sz="1400" b="1" baseline="0">
                <a:solidFill>
                  <a:srgbClr val="000E5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und Seitenaufrufzahlen INA </a:t>
            </a:r>
            <a:endParaRPr lang="de-DE" sz="1400" b="1">
              <a:solidFill>
                <a:srgbClr val="000E5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7505250106374707E-2"/>
          <c:y val="0.16041666666666668"/>
          <c:w val="0.88692821880704775"/>
          <c:h val="0.6309795129775445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Nutzende 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Tabelle1!$A$2:$A$13</c:f>
              <c:numCache>
                <c:formatCode>mmm\-yy</c:formatCode>
                <c:ptCount val="12"/>
                <c:pt idx="0">
                  <c:v>45658</c:v>
                </c:pt>
                <c:pt idx="1">
                  <c:v>45689</c:v>
                </c:pt>
                <c:pt idx="2">
                  <c:v>45717</c:v>
                </c:pt>
                <c:pt idx="3">
                  <c:v>45748</c:v>
                </c:pt>
                <c:pt idx="4">
                  <c:v>45778</c:v>
                </c:pt>
                <c:pt idx="5">
                  <c:v>45809</c:v>
                </c:pt>
                <c:pt idx="6">
                  <c:v>45839</c:v>
                </c:pt>
                <c:pt idx="7">
                  <c:v>45870</c:v>
                </c:pt>
                <c:pt idx="8">
                  <c:v>45901</c:v>
                </c:pt>
                <c:pt idx="9">
                  <c:v>45931</c:v>
                </c:pt>
                <c:pt idx="10">
                  <c:v>45962</c:v>
                </c:pt>
                <c:pt idx="11">
                  <c:v>45992</c:v>
                </c:pt>
              </c:numCache>
            </c:numRef>
          </c:cat>
          <c:val>
            <c:numRef>
              <c:f>Tabelle1!$B$2:$B$13</c:f>
              <c:numCache>
                <c:formatCode>0</c:formatCode>
                <c:ptCount val="12"/>
                <c:pt idx="0">
                  <c:v>939</c:v>
                </c:pt>
                <c:pt idx="1">
                  <c:v>827</c:v>
                </c:pt>
                <c:pt idx="2">
                  <c:v>876</c:v>
                </c:pt>
                <c:pt idx="3">
                  <c:v>920</c:v>
                </c:pt>
                <c:pt idx="4">
                  <c:v>784</c:v>
                </c:pt>
                <c:pt idx="5">
                  <c:v>879</c:v>
                </c:pt>
                <c:pt idx="6">
                  <c:v>870</c:v>
                </c:pt>
                <c:pt idx="7">
                  <c:v>1455</c:v>
                </c:pt>
                <c:pt idx="8">
                  <c:v>2488</c:v>
                </c:pt>
                <c:pt idx="9">
                  <c:v>1955</c:v>
                </c:pt>
                <c:pt idx="10">
                  <c:v>1278</c:v>
                </c:pt>
                <c:pt idx="11">
                  <c:v>1500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F8-4DCF-9AE0-F2426FCF6056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Nutzende 2024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numRef>
              <c:f>Tabelle1!$A$2:$A$13</c:f>
              <c:numCache>
                <c:formatCode>mmm\-yy</c:formatCode>
                <c:ptCount val="12"/>
                <c:pt idx="0">
                  <c:v>45658</c:v>
                </c:pt>
                <c:pt idx="1">
                  <c:v>45689</c:v>
                </c:pt>
                <c:pt idx="2">
                  <c:v>45717</c:v>
                </c:pt>
                <c:pt idx="3">
                  <c:v>45748</c:v>
                </c:pt>
                <c:pt idx="4">
                  <c:v>45778</c:v>
                </c:pt>
                <c:pt idx="5">
                  <c:v>45809</c:v>
                </c:pt>
                <c:pt idx="6">
                  <c:v>45839</c:v>
                </c:pt>
                <c:pt idx="7">
                  <c:v>45870</c:v>
                </c:pt>
                <c:pt idx="8">
                  <c:v>45901</c:v>
                </c:pt>
                <c:pt idx="9">
                  <c:v>45931</c:v>
                </c:pt>
                <c:pt idx="10">
                  <c:v>45962</c:v>
                </c:pt>
                <c:pt idx="11">
                  <c:v>45992</c:v>
                </c:pt>
              </c:numCache>
            </c:numRef>
          </c:cat>
          <c:val>
            <c:numRef>
              <c:f>Tabelle1!$C$2:$C$13</c:f>
              <c:numCache>
                <c:formatCode>General</c:formatCode>
                <c:ptCount val="12"/>
                <c:pt idx="0">
                  <c:v>1382</c:v>
                </c:pt>
                <c:pt idx="1">
                  <c:v>1044</c:v>
                </c:pt>
                <c:pt idx="2">
                  <c:v>1584</c:v>
                </c:pt>
                <c:pt idx="3">
                  <c:v>2767</c:v>
                </c:pt>
                <c:pt idx="4">
                  <c:v>1080</c:v>
                </c:pt>
                <c:pt idx="5">
                  <c:v>995</c:v>
                </c:pt>
                <c:pt idx="6">
                  <c:v>1110</c:v>
                </c:pt>
                <c:pt idx="7">
                  <c:v>1114</c:v>
                </c:pt>
                <c:pt idx="8">
                  <c:v>1191</c:v>
                </c:pt>
                <c:pt idx="9">
                  <c:v>1099</c:v>
                </c:pt>
                <c:pt idx="10">
                  <c:v>1093</c:v>
                </c:pt>
                <c:pt idx="11">
                  <c:v>861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F8-4DCF-9AE0-F2426FCF6056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Seitenaufrufe 2025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numRef>
              <c:f>Tabelle1!$A$2:$A$13</c:f>
              <c:numCache>
                <c:formatCode>mmm\-yy</c:formatCode>
                <c:ptCount val="12"/>
                <c:pt idx="0">
                  <c:v>45658</c:v>
                </c:pt>
                <c:pt idx="1">
                  <c:v>45689</c:v>
                </c:pt>
                <c:pt idx="2">
                  <c:v>45717</c:v>
                </c:pt>
                <c:pt idx="3">
                  <c:v>45748</c:v>
                </c:pt>
                <c:pt idx="4">
                  <c:v>45778</c:v>
                </c:pt>
                <c:pt idx="5">
                  <c:v>45809</c:v>
                </c:pt>
                <c:pt idx="6">
                  <c:v>45839</c:v>
                </c:pt>
                <c:pt idx="7">
                  <c:v>45870</c:v>
                </c:pt>
                <c:pt idx="8">
                  <c:v>45901</c:v>
                </c:pt>
                <c:pt idx="9">
                  <c:v>45931</c:v>
                </c:pt>
                <c:pt idx="10">
                  <c:v>45962</c:v>
                </c:pt>
                <c:pt idx="11">
                  <c:v>45992</c:v>
                </c:pt>
              </c:numCache>
            </c:numRef>
          </c:cat>
          <c:val>
            <c:numRef>
              <c:f>Tabelle1!$D$2:$D$13</c:f>
              <c:numCache>
                <c:formatCode>0</c:formatCode>
                <c:ptCount val="12"/>
                <c:pt idx="0">
                  <c:v>4201</c:v>
                </c:pt>
                <c:pt idx="1">
                  <c:v>5012</c:v>
                </c:pt>
                <c:pt idx="2">
                  <c:v>6412</c:v>
                </c:pt>
                <c:pt idx="3">
                  <c:v>5067</c:v>
                </c:pt>
                <c:pt idx="4">
                  <c:v>4001</c:v>
                </c:pt>
                <c:pt idx="5" formatCode="General">
                  <c:v>3926</c:v>
                </c:pt>
                <c:pt idx="6">
                  <c:v>3432</c:v>
                </c:pt>
                <c:pt idx="7">
                  <c:v>4811</c:v>
                </c:pt>
                <c:pt idx="8">
                  <c:v>8021</c:v>
                </c:pt>
                <c:pt idx="9">
                  <c:v>5870</c:v>
                </c:pt>
                <c:pt idx="10">
                  <c:v>3920</c:v>
                </c:pt>
                <c:pt idx="11">
                  <c:v>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F8-4DCF-9AE0-F2426FCF6056}"/>
            </c:ext>
          </c:extLst>
        </c:ser>
        <c:ser>
          <c:idx val="3"/>
          <c:order val="3"/>
          <c:tx>
            <c:strRef>
              <c:f>Tabelle1!$E$1</c:f>
              <c:strCache>
                <c:ptCount val="1"/>
                <c:pt idx="0">
                  <c:v>Seitenaufrufe 2024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Tabelle1!$A$2:$A$13</c:f>
              <c:numCache>
                <c:formatCode>mmm\-yy</c:formatCode>
                <c:ptCount val="12"/>
                <c:pt idx="0">
                  <c:v>45658</c:v>
                </c:pt>
                <c:pt idx="1">
                  <c:v>45689</c:v>
                </c:pt>
                <c:pt idx="2">
                  <c:v>45717</c:v>
                </c:pt>
                <c:pt idx="3">
                  <c:v>45748</c:v>
                </c:pt>
                <c:pt idx="4">
                  <c:v>45778</c:v>
                </c:pt>
                <c:pt idx="5">
                  <c:v>45809</c:v>
                </c:pt>
                <c:pt idx="6">
                  <c:v>45839</c:v>
                </c:pt>
                <c:pt idx="7">
                  <c:v>45870</c:v>
                </c:pt>
                <c:pt idx="8">
                  <c:v>45901</c:v>
                </c:pt>
                <c:pt idx="9">
                  <c:v>45931</c:v>
                </c:pt>
                <c:pt idx="10">
                  <c:v>45962</c:v>
                </c:pt>
                <c:pt idx="11">
                  <c:v>45992</c:v>
                </c:pt>
              </c:numCache>
            </c:numRef>
          </c:cat>
          <c:val>
            <c:numRef>
              <c:f>Tabelle1!$E$2:$E$13</c:f>
              <c:numCache>
                <c:formatCode>General</c:formatCode>
                <c:ptCount val="12"/>
                <c:pt idx="0">
                  <c:v>4263</c:v>
                </c:pt>
                <c:pt idx="1">
                  <c:v>3952</c:v>
                </c:pt>
                <c:pt idx="2">
                  <c:v>5515</c:v>
                </c:pt>
                <c:pt idx="3">
                  <c:v>6343</c:v>
                </c:pt>
                <c:pt idx="4">
                  <c:v>4507</c:v>
                </c:pt>
                <c:pt idx="5">
                  <c:v>3305</c:v>
                </c:pt>
                <c:pt idx="6">
                  <c:v>4700</c:v>
                </c:pt>
                <c:pt idx="7">
                  <c:v>5402</c:v>
                </c:pt>
                <c:pt idx="8">
                  <c:v>7319</c:v>
                </c:pt>
                <c:pt idx="9">
                  <c:v>5605</c:v>
                </c:pt>
                <c:pt idx="10">
                  <c:v>6492</c:v>
                </c:pt>
                <c:pt idx="11">
                  <c:v>4455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4F8-4DCF-9AE0-F2426FCF60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58394719"/>
        <c:axId val="2058398463"/>
        <c:axId val="2060661375"/>
      </c:bar3DChart>
      <c:dateAx>
        <c:axId val="2058394719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rgbClr val="000E52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058398463"/>
        <c:crosses val="autoZero"/>
        <c:auto val="1"/>
        <c:lblOffset val="100"/>
        <c:baseTimeUnit val="months"/>
      </c:dateAx>
      <c:valAx>
        <c:axId val="20583984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E52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058394719"/>
        <c:crosses val="autoZero"/>
        <c:crossBetween val="between"/>
      </c:valAx>
      <c:serAx>
        <c:axId val="2060661375"/>
        <c:scaling>
          <c:orientation val="minMax"/>
        </c:scaling>
        <c:delete val="1"/>
        <c:axPos val="b"/>
        <c:majorTickMark val="none"/>
        <c:minorTickMark val="none"/>
        <c:tickLblPos val="nextTo"/>
        <c:crossAx val="2058398463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000E52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000E52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de-DE" sz="1400" b="1">
                <a:solidFill>
                  <a:srgbClr val="000E5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Gesamtnutzende</a:t>
            </a:r>
            <a:r>
              <a:rPr lang="de-DE" sz="1400" b="1" baseline="0">
                <a:solidFill>
                  <a:srgbClr val="000E5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L-INA in 2025</a:t>
            </a:r>
            <a:endParaRPr lang="de-DE" sz="1400" b="1">
              <a:solidFill>
                <a:srgbClr val="000E5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000E52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'L-INA Grundrauschen'!$B$1</c:f>
              <c:strCache>
                <c:ptCount val="1"/>
                <c:pt idx="0">
                  <c:v>Registrierte externe User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'L-INA Grundrauschen'!$A$4:$A$14</c:f>
              <c:numCache>
                <c:formatCode>[$-407]mmmm\ yy;@</c:formatCode>
                <c:ptCount val="11"/>
                <c:pt idx="0">
                  <c:v>45688</c:v>
                </c:pt>
                <c:pt idx="1">
                  <c:v>45716</c:v>
                </c:pt>
                <c:pt idx="2">
                  <c:v>45747</c:v>
                </c:pt>
                <c:pt idx="3">
                  <c:v>45777</c:v>
                </c:pt>
                <c:pt idx="4">
                  <c:v>45808</c:v>
                </c:pt>
                <c:pt idx="5">
                  <c:v>45838</c:v>
                </c:pt>
                <c:pt idx="6">
                  <c:v>45869</c:v>
                </c:pt>
                <c:pt idx="7">
                  <c:v>45900</c:v>
                </c:pt>
                <c:pt idx="8">
                  <c:v>45930</c:v>
                </c:pt>
                <c:pt idx="9">
                  <c:v>45961</c:v>
                </c:pt>
                <c:pt idx="10">
                  <c:v>45991</c:v>
                </c:pt>
              </c:numCache>
              <c:extLst/>
            </c:numRef>
          </c:cat>
          <c:val>
            <c:numRef>
              <c:f>'L-INA Grundrauschen'!$B$4:$B$14</c:f>
              <c:numCache>
                <c:formatCode>General</c:formatCode>
                <c:ptCount val="11"/>
                <c:pt idx="0">
                  <c:v>15</c:v>
                </c:pt>
                <c:pt idx="1">
                  <c:v>11</c:v>
                </c:pt>
                <c:pt idx="2">
                  <c:v>25</c:v>
                </c:pt>
                <c:pt idx="3">
                  <c:v>25</c:v>
                </c:pt>
                <c:pt idx="4">
                  <c:v>21</c:v>
                </c:pt>
                <c:pt idx="5">
                  <c:v>56</c:v>
                </c:pt>
                <c:pt idx="6">
                  <c:v>15</c:v>
                </c:pt>
                <c:pt idx="7">
                  <c:v>16</c:v>
                </c:pt>
                <c:pt idx="8">
                  <c:v>28</c:v>
                </c:pt>
                <c:pt idx="9">
                  <c:v>29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1C1A-40C7-B88C-8FD60DB291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03661631"/>
        <c:axId val="1503664127"/>
      </c:barChart>
      <c:lineChart>
        <c:grouping val="standard"/>
        <c:varyColors val="0"/>
        <c:ser>
          <c:idx val="1"/>
          <c:order val="1"/>
          <c:tx>
            <c:strRef>
              <c:f>'L-INA Grundrauschen'!$M$1</c:f>
              <c:strCache>
                <c:ptCount val="1"/>
                <c:pt idx="0">
                  <c:v>Nutzende 2025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cat>
            <c:numRef>
              <c:f>'L-INA Grundrauschen'!$A$4:$A$14</c:f>
              <c:numCache>
                <c:formatCode>[$-407]mmmm\ yy;@</c:formatCode>
                <c:ptCount val="11"/>
                <c:pt idx="0">
                  <c:v>45688</c:v>
                </c:pt>
                <c:pt idx="1">
                  <c:v>45716</c:v>
                </c:pt>
                <c:pt idx="2">
                  <c:v>45747</c:v>
                </c:pt>
                <c:pt idx="3">
                  <c:v>45777</c:v>
                </c:pt>
                <c:pt idx="4">
                  <c:v>45808</c:v>
                </c:pt>
                <c:pt idx="5">
                  <c:v>45838</c:v>
                </c:pt>
                <c:pt idx="6">
                  <c:v>45869</c:v>
                </c:pt>
                <c:pt idx="7">
                  <c:v>45900</c:v>
                </c:pt>
                <c:pt idx="8">
                  <c:v>45930</c:v>
                </c:pt>
                <c:pt idx="9">
                  <c:v>45961</c:v>
                </c:pt>
                <c:pt idx="10">
                  <c:v>45991</c:v>
                </c:pt>
              </c:numCache>
              <c:extLst/>
            </c:numRef>
          </c:cat>
          <c:val>
            <c:numRef>
              <c:f>'L-INA Grundrauschen'!$M$4:$M$14</c:f>
              <c:numCache>
                <c:formatCode>General</c:formatCode>
                <c:ptCount val="11"/>
                <c:pt idx="0">
                  <c:v>15</c:v>
                </c:pt>
                <c:pt idx="1">
                  <c:v>26</c:v>
                </c:pt>
                <c:pt idx="2">
                  <c:v>51</c:v>
                </c:pt>
                <c:pt idx="3">
                  <c:v>76</c:v>
                </c:pt>
                <c:pt idx="4">
                  <c:v>97</c:v>
                </c:pt>
                <c:pt idx="5">
                  <c:v>153</c:v>
                </c:pt>
                <c:pt idx="6">
                  <c:v>168</c:v>
                </c:pt>
                <c:pt idx="7">
                  <c:v>184</c:v>
                </c:pt>
                <c:pt idx="8">
                  <c:v>212</c:v>
                </c:pt>
                <c:pt idx="9">
                  <c:v>241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1C1A-40C7-B88C-8FD60DB291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03661631"/>
        <c:axId val="1503664127"/>
      </c:lineChart>
      <c:dateAx>
        <c:axId val="1503661631"/>
        <c:scaling>
          <c:orientation val="minMax"/>
        </c:scaling>
        <c:delete val="0"/>
        <c:axPos val="b"/>
        <c:numFmt formatCode="[$-407]mmmm\ yy;@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rgbClr val="000E52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de-DE"/>
          </a:p>
        </c:txPr>
        <c:crossAx val="1503664127"/>
        <c:crosses val="autoZero"/>
        <c:auto val="1"/>
        <c:lblOffset val="100"/>
        <c:baseTimeUnit val="months"/>
      </c:dateAx>
      <c:valAx>
        <c:axId val="15036641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E52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de-DE"/>
          </a:p>
        </c:txPr>
        <c:crossAx val="15036616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 rot="2700000"/>
    <a:lstStyle/>
    <a:p>
      <a:pPr>
        <a:defRPr/>
      </a:pPr>
      <a:endParaRPr lang="de-DE"/>
    </a:p>
  </c:txPr>
  <c:externalData r:id="rId4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 dir="row">Tabelle1!$B$1:$E$1</cx:f>
        <cx:lvl ptCount="4">
          <cx:pt idx="0">SPLIRS</cx:pt>
          <cx:pt idx="1">Veröffentliche Expertenprofile</cx:pt>
          <cx:pt idx="2">DIN/ISO Normen </cx:pt>
          <cx:pt idx="3">Projekte und Anwendungen</cx:pt>
        </cx:lvl>
      </cx:strDim>
      <cx:numDim type="size">
        <cx:f dir="row">Tabelle1!$B$2:$E$2</cx:f>
        <cx:lvl ptCount="4" formatCode="Standard">
          <cx:pt idx="0">264</cx:pt>
          <cx:pt idx="1">237</cx:pt>
          <cx:pt idx="2">215</cx:pt>
          <cx:pt idx="3">80</cx:pt>
        </cx:lvl>
      </cx:numDim>
    </cx:data>
  </cx:chartData>
  <cx:chart>
    <cx:title pos="t" align="ctr" overlay="0">
      <cx:tx>
        <cx:txData>
          <cx:v>Veröffentliche Inhalte</cx:v>
        </cx:txData>
      </cx:tx>
      <cx:txPr>
        <a:bodyPr vertOverflow="overflow" horzOverflow="overflow" wrap="square" lIns="0" tIns="0" rIns="0" bIns="0"/>
        <a:lstStyle/>
        <a:p>
          <a:pPr algn="ctr" rtl="0">
            <a:defRPr sz="1400" b="1" i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r>
            <a:rPr lang="de-DE" sz="1400" b="1">
              <a:solidFill>
                <a:srgbClr val="000E52"/>
              </a:solidFill>
              <a:latin typeface="Verdana" panose="020B0604030504040204" pitchFamily="34" charset="0"/>
              <a:ea typeface="Verdana" panose="020B0604030504040204" pitchFamily="34" charset="0"/>
            </a:rPr>
            <a:t>Veröffentliche Inhalte</a:t>
          </a:r>
        </a:p>
      </cx:txPr>
    </cx:title>
    <cx:plotArea>
      <cx:plotAreaRegion>
        <cx:series layoutId="treemap" uniqueId="{15F381F0-5F44-4EE9-8CA8-AC95014F3CA2}">
          <cx:tx>
            <cx:txData>
              <cx:f>Tabelle1!$A$2</cx:f>
              <cx:v>Anzahl</cx:v>
            </cx:txData>
          </cx:tx>
          <cx:dataPt idx="0"/>
          <cx:dataLabels pos="inEnd">
            <cx:txPr>
              <a:bodyPr vertOverflow="overflow" horzOverflow="overflow" wrap="square" lIns="0" tIns="0" rIns="0" bIns="0"/>
              <a:lstStyle/>
              <a:p>
                <a:pPr algn="ctr" rtl="0">
                  <a:defRPr sz="1000" b="0" i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de-DE" sz="100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cx:txPr>
            <cx:visibility seriesName="0" categoryName="1" value="1"/>
            <cx:separator> </cx:separator>
            <cx:dataLabel idx="0">
              <cx:txPr>
                <a:bodyPr vertOverflow="overflow" horzOverflow="overflow" wrap="square" lIns="0" tIns="0" rIns="0" bIns="0"/>
                <a:lstStyle/>
                <a:p>
                  <a:pPr algn="ctr" rtl="0">
                    <a:defRPr>
                      <a:solidFill>
                        <a:schemeClr val="bg1"/>
                      </a:solidFill>
                    </a:defRPr>
                  </a:pPr>
                  <a:r>
                    <a:rPr lang="de-DE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SPLIRS 264</a:t>
                  </a:r>
                </a:p>
              </cx:txPr>
              <cx:visibility seriesName="0" categoryName="1" value="1"/>
              <cx:separator> </cx:separator>
            </cx:dataLabel>
            <cx:dataLabel idx="1">
              <cx:txPr>
                <a:bodyPr vertOverflow="overflow" horzOverflow="overflow" wrap="square" lIns="0" tIns="0" rIns="0" bIns="0"/>
                <a:lstStyle/>
                <a:p>
                  <a:pPr algn="ctr" rtl="0">
                    <a:defRPr>
                      <a:solidFill>
                        <a:schemeClr val="bg1"/>
                      </a:solidFill>
                    </a:defRPr>
                  </a:pPr>
                  <a:r>
                    <a:rPr lang="de-DE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Veröffentliche Expertenprofile 237</a:t>
                  </a:r>
                </a:p>
              </cx:txPr>
              <cx:visibility seriesName="0" categoryName="1" value="1"/>
              <cx:separator> </cx:separator>
            </cx:dataLabel>
          </cx:dataLabels>
          <cx:dataId val="0"/>
          <cx:layoutPr>
            <cx:parentLabelLayout val="overlapping"/>
          </cx:layoutPr>
        </cx:series>
      </cx:plotAreaRegion>
    </cx:plotArea>
    <cx:legend pos="t" align="ctr" overlay="0">
      <cx:txPr>
        <a:bodyPr vertOverflow="overflow" horzOverflow="overflow" wrap="square" lIns="0" tIns="0" rIns="0" bIns="0"/>
        <a:lstStyle/>
        <a:p>
          <a:pPr algn="ctr" rtl="0">
            <a:defRPr sz="900" b="0" i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de-DE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cx:txPr>
    </cx:legend>
  </cx:chart>
  <cx:clrMapOvr bg1="lt1" tx1="dk1" bg2="lt2" tx2="dk2" accent1="accent1" accent2="accent2" accent3="accent3" accent4="accent4" accent5="accent5" accent6="accent6" hlink="hlink" folHlink="folHlink"/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'L-INA Module'!$B$2:$B$6</cx:f>
        <cx:lvl ptCount="5">
          <cx:pt idx="0">IOP in a nutshell</cx:pt>
          <cx:pt idx="1">Easy ISiK</cx:pt>
          <cx:pt idx="2">How to KOB</cx:pt>
          <cx:pt idx="3">IOP in der ePA</cx:pt>
          <cx:pt idx="4">EHDS</cx:pt>
        </cx:lvl>
      </cx:strDim>
      <cx:numDim type="size">
        <cx:f>'L-INA Module'!$D$2:$D$6</cx:f>
        <cx:lvl ptCount="5" formatCode="0">
          <cx:pt idx="0">146</cx:pt>
          <cx:pt idx="1">82</cx:pt>
          <cx:pt idx="2">71</cx:pt>
          <cx:pt idx="3">62</cx:pt>
          <cx:pt idx="4">37</cx:pt>
        </cx:lvl>
      </cx:numDim>
    </cx:data>
  </cx:chartData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rtl="0">
              <a:defRPr b="1">
                <a:solidFill>
                  <a:srgbClr val="000E52"/>
                </a:solidFill>
              </a:defRPr>
            </a:pPr>
            <a:r>
              <a:rPr lang="de-DE" sz="1400" b="1" i="0" baseline="0">
                <a:solidFill>
                  <a:srgbClr val="000E5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Anzahl Nutzende Kurse</a:t>
            </a:r>
            <a:endParaRPr lang="de-DE" sz="1400" b="1">
              <a:solidFill>
                <a:srgbClr val="000E5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cx:rich>
      </cx:tx>
    </cx:title>
    <cx:plotArea>
      <cx:plotAreaRegion>
        <cx:series layoutId="treemap" uniqueId="{4B250214-F49A-43D1-9588-22776FAD8CC7}">
          <cx:dataLabels pos="inEnd"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00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de-DE" sz="1000" b="0" i="0" u="none" strike="noStrike" baseline="0">
                  <a:solidFill>
                    <a:sysClr val="window" lastClr="FFFFFF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cx:txPr>
            <cx:visibility seriesName="0" categoryName="1" value="1"/>
            <cx:separator> </cx:separator>
          </cx:dataLabels>
          <cx:dataId val="0"/>
          <cx:layoutPr>
            <cx:parentLabelLayout val="overlapping"/>
          </cx:layoutPr>
        </cx:series>
      </cx:plotAreaRegion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0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de-DE" sz="10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cx:txPr>
    </cx:legend>
  </cx:chart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7BCD2-50AA-4B58-90C4-64D00CF94203}" type="datetimeFigureOut">
              <a:rPr lang="de-DE" smtClean="0"/>
              <a:t>13.04.2026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5ADF6D-D8B2-412B-B870-7535BA8777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1260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>
              <a:ea typeface="Calibri"/>
              <a:cs typeface="Calibri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ADF6D-D8B2-412B-B870-7535BA877718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14388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ADF6D-D8B2-412B-B870-7535BA877718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45291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ADF6D-D8B2-412B-B870-7535BA877718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12379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ADF6D-D8B2-412B-B870-7535BA877718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39874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ADF6D-D8B2-412B-B870-7535BA877718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70608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ADF6D-D8B2-412B-B870-7535BA877718}" type="slidenum">
              <a:rPr lang="de-DE" smtClean="0"/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3770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ADF6D-D8B2-412B-B870-7535BA877718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8359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ADF6D-D8B2-412B-B870-7535BA877718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0171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7B2B4-D7AB-FC07-B68D-C7A7BFDA5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B97D114-2834-D998-EE0E-B2F5D3B242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C78B55F-114B-70B6-2A58-4D9A2DEC40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9600118-A70C-0EA5-27AB-B2EACD2C5B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ADF6D-D8B2-412B-B870-7535BA877718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22632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ADF6D-D8B2-412B-B870-7535BA877718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85572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ADF6D-D8B2-412B-B870-7535BA877718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67898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ADF6D-D8B2-412B-B870-7535BA877718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1195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ADF6D-D8B2-412B-B870-7535BA877718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84166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ADF6D-D8B2-412B-B870-7535BA877718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8020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873CD37A-E4E0-8342-B8E4-B2294A687C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2449" y="1732548"/>
            <a:ext cx="11070475" cy="1657776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de-DE"/>
              <a:t>Titel der Präsentation</a:t>
            </a:r>
            <a:br>
              <a:rPr lang="de-DE"/>
            </a:br>
            <a:r>
              <a:rPr lang="de-DE"/>
              <a:t>kann bis zu drei Zeilen</a:t>
            </a: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09DFF96E-A5A5-2E40-BDAC-B8622B5CFE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2450" y="3779838"/>
            <a:ext cx="1107047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Zusatzinfos, wenn notwendig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76A71E2-7252-644B-B96D-49BD702CC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2789" y="178726"/>
            <a:ext cx="3236361" cy="121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357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E8FDB37C-87CC-4A34-84E2-8A6E7E0382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4976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DDA99F9-AF8A-7F95-6D32-B34F4D6BD5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47" y="6461226"/>
            <a:ext cx="801762" cy="213330"/>
          </a:xfrm>
          <a:prstGeom prst="rect">
            <a:avLst/>
          </a:prstGeom>
        </p:spPr>
      </p:pic>
      <p:sp>
        <p:nvSpPr>
          <p:cNvPr id="7" name="AutoShape 2">
            <a:extLst>
              <a:ext uri="{FF2B5EF4-FFF2-40B4-BE49-F238E27FC236}">
                <a16:creationId xmlns:a16="http://schemas.microsoft.com/office/drawing/2014/main" id="{D67F325F-244F-E9D0-796E-8A1A3CBE2B2C}"/>
              </a:ext>
            </a:extLst>
          </p:cNvPr>
          <p:cNvSpPr/>
          <p:nvPr userDrawn="1"/>
        </p:nvSpPr>
        <p:spPr>
          <a:xfrm>
            <a:off x="542925" y="6216910"/>
            <a:ext cx="11099800" cy="10193"/>
          </a:xfrm>
          <a:prstGeom prst="line">
            <a:avLst/>
          </a:prstGeom>
          <a:ln w="9525" cap="flat">
            <a:solidFill>
              <a:srgbClr val="000000">
                <a:alpha val="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DE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FBAA39B4-C967-96F3-7648-3A302AC643EF}"/>
              </a:ext>
            </a:extLst>
          </p:cNvPr>
          <p:cNvSpPr/>
          <p:nvPr userDrawn="1"/>
        </p:nvSpPr>
        <p:spPr>
          <a:xfrm>
            <a:off x="532150" y="6417476"/>
            <a:ext cx="298384" cy="29838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E52"/>
          </a:solidFill>
        </p:spPr>
        <p:txBody>
          <a:bodyPr/>
          <a:lstStyle/>
          <a:p>
            <a:endParaRPr lang="en-DE"/>
          </a:p>
        </p:txBody>
      </p:sp>
      <p:sp>
        <p:nvSpPr>
          <p:cNvPr id="10" name="Fußzeilenplatzhalter 2">
            <a:extLst>
              <a:ext uri="{FF2B5EF4-FFF2-40B4-BE49-F238E27FC236}">
                <a16:creationId xmlns:a16="http://schemas.microsoft.com/office/drawing/2014/main" id="{1C70FA79-B0E7-7F62-85D6-012CF29F000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298662" y="6463629"/>
            <a:ext cx="7054378" cy="178158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574AEF39-571A-8289-F3B7-5AB49C5ADEC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41433" y="6461798"/>
            <a:ext cx="277683" cy="212758"/>
          </a:xfrm>
        </p:spPr>
        <p:txBody>
          <a:bodyPr anchor="ctr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 b="1"/>
          </a:p>
        </p:txBody>
      </p:sp>
      <p:sp>
        <p:nvSpPr>
          <p:cNvPr id="3" name="Eine Ecke des Rechtecks abrunden 2">
            <a:extLst>
              <a:ext uri="{FF2B5EF4-FFF2-40B4-BE49-F238E27FC236}">
                <a16:creationId xmlns:a16="http://schemas.microsoft.com/office/drawing/2014/main" id="{39178F03-93D8-59D4-9A4F-E80E0E50E8A4}"/>
              </a:ext>
            </a:extLst>
          </p:cNvPr>
          <p:cNvSpPr/>
          <p:nvPr userDrawn="1"/>
        </p:nvSpPr>
        <p:spPr>
          <a:xfrm rot="10800000" flipH="1">
            <a:off x="9524005" y="1"/>
            <a:ext cx="949948" cy="320802"/>
          </a:xfrm>
          <a:prstGeom prst="round1Rect">
            <a:avLst>
              <a:gd name="adj" fmla="val 47575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Eine Ecke des Rechtecks abrunden 3">
            <a:extLst>
              <a:ext uri="{FF2B5EF4-FFF2-40B4-BE49-F238E27FC236}">
                <a16:creationId xmlns:a16="http://schemas.microsoft.com/office/drawing/2014/main" id="{560710EB-8B61-F94B-757F-B4772C2018F0}"/>
              </a:ext>
            </a:extLst>
          </p:cNvPr>
          <p:cNvSpPr/>
          <p:nvPr userDrawn="1"/>
        </p:nvSpPr>
        <p:spPr>
          <a:xfrm rot="10800000">
            <a:off x="532147" y="0"/>
            <a:ext cx="1394968" cy="320802"/>
          </a:xfrm>
          <a:prstGeom prst="round1Rect">
            <a:avLst>
              <a:gd name="adj" fmla="val 47575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C2E5BA8-01FF-D12A-B74E-3E3F983BACC6}"/>
              </a:ext>
            </a:extLst>
          </p:cNvPr>
          <p:cNvSpPr txBox="1"/>
          <p:nvPr userDrawn="1"/>
        </p:nvSpPr>
        <p:spPr>
          <a:xfrm>
            <a:off x="552449" y="95664"/>
            <a:ext cx="137466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IOP-Community</a:t>
            </a:r>
          </a:p>
        </p:txBody>
      </p:sp>
      <p:sp>
        <p:nvSpPr>
          <p:cNvPr id="8" name="Ecken des Rechtecks auf der gleichen Seite abrunden 7">
            <a:extLst>
              <a:ext uri="{FF2B5EF4-FFF2-40B4-BE49-F238E27FC236}">
                <a16:creationId xmlns:a16="http://schemas.microsoft.com/office/drawing/2014/main" id="{74CCFAEF-9B47-679E-92DA-032935308FA1}"/>
              </a:ext>
            </a:extLst>
          </p:cNvPr>
          <p:cNvSpPr/>
          <p:nvPr userDrawn="1"/>
        </p:nvSpPr>
        <p:spPr>
          <a:xfrm rot="10800000">
            <a:off x="1926727" y="0"/>
            <a:ext cx="3107666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EFEFDDD-E00D-5EE4-3DF6-17C824C80036}"/>
              </a:ext>
            </a:extLst>
          </p:cNvPr>
          <p:cNvSpPr txBox="1"/>
          <p:nvPr userDrawn="1"/>
        </p:nvSpPr>
        <p:spPr>
          <a:xfrm>
            <a:off x="1926731" y="95664"/>
            <a:ext cx="3107662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Kompetenzzentrum für Interoperabilität (KIG)</a:t>
            </a:r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5383B1B8-FEF5-2D10-E0E2-922E94B95106}"/>
              </a:ext>
            </a:extLst>
          </p:cNvPr>
          <p:cNvSpPr/>
          <p:nvPr userDrawn="1"/>
        </p:nvSpPr>
        <p:spPr>
          <a:xfrm rot="10800000">
            <a:off x="5034396" y="0"/>
            <a:ext cx="1478121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ECE520CE-D946-5E7D-37B2-86BD4A744565}"/>
              </a:ext>
            </a:extLst>
          </p:cNvPr>
          <p:cNvSpPr txBox="1"/>
          <p:nvPr userDrawn="1"/>
        </p:nvSpPr>
        <p:spPr>
          <a:xfrm>
            <a:off x="5034393" y="95664"/>
            <a:ext cx="1478125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Expertengremium</a:t>
            </a:r>
          </a:p>
        </p:txBody>
      </p:sp>
      <p:sp>
        <p:nvSpPr>
          <p:cNvPr id="26" name="Ecken des Rechtecks auf der gleichen Seite abrunden 25">
            <a:extLst>
              <a:ext uri="{FF2B5EF4-FFF2-40B4-BE49-F238E27FC236}">
                <a16:creationId xmlns:a16="http://schemas.microsoft.com/office/drawing/2014/main" id="{48521BB8-A799-7143-B824-D98B25BD1B78}"/>
              </a:ext>
            </a:extLst>
          </p:cNvPr>
          <p:cNvSpPr/>
          <p:nvPr userDrawn="1"/>
        </p:nvSpPr>
        <p:spPr>
          <a:xfrm rot="10800000">
            <a:off x="6512517" y="0"/>
            <a:ext cx="3011488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000E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A50A81AE-9A1B-B73C-11B2-54FC67A8A4BD}"/>
              </a:ext>
            </a:extLst>
          </p:cNvPr>
          <p:cNvSpPr txBox="1"/>
          <p:nvPr userDrawn="1"/>
        </p:nvSpPr>
        <p:spPr>
          <a:xfrm>
            <a:off x="6512517" y="95664"/>
            <a:ext cx="301148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bg1"/>
                </a:solidFill>
              </a:rPr>
              <a:t>Wissensplattform INA &amp; Lernplattform L-INA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C9540374-C3C1-52CB-A0C5-C333A57B3EBD}"/>
              </a:ext>
            </a:extLst>
          </p:cNvPr>
          <p:cNvSpPr txBox="1"/>
          <p:nvPr userDrawn="1"/>
        </p:nvSpPr>
        <p:spPr>
          <a:xfrm>
            <a:off x="9550355" y="95664"/>
            <a:ext cx="92359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Ausblick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2659ADD0-18F8-1FB4-19DF-C2E27CFDA2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" t="19761" r="6555" b="24614"/>
          <a:stretch/>
        </p:blipFill>
        <p:spPr>
          <a:xfrm>
            <a:off x="9315321" y="553501"/>
            <a:ext cx="2332713" cy="38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331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e_Ausbli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ine Ecke des Rechtecks abrunden 27">
            <a:extLst>
              <a:ext uri="{FF2B5EF4-FFF2-40B4-BE49-F238E27FC236}">
                <a16:creationId xmlns:a16="http://schemas.microsoft.com/office/drawing/2014/main" id="{CDB70B58-90FB-B7E0-7535-48156E862694}"/>
              </a:ext>
            </a:extLst>
          </p:cNvPr>
          <p:cNvSpPr/>
          <p:nvPr userDrawn="1"/>
        </p:nvSpPr>
        <p:spPr>
          <a:xfrm rot="10800000">
            <a:off x="532147" y="0"/>
            <a:ext cx="1394968" cy="320802"/>
          </a:xfrm>
          <a:prstGeom prst="round1Rect">
            <a:avLst>
              <a:gd name="adj" fmla="val 47575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6397DA70-B73A-5448-893D-5E2B6B26FC9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2450" y="1836738"/>
            <a:ext cx="9226211" cy="3365500"/>
          </a:xfrm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b="0"/>
            </a:lvl1pPr>
          </a:lstStyle>
          <a:p>
            <a:r>
              <a:rPr lang="de-DE"/>
              <a:t>Diese Folie ist für reinen </a:t>
            </a:r>
            <a:r>
              <a:rPr lang="de-DE" err="1"/>
              <a:t>Textsatz</a:t>
            </a:r>
            <a:r>
              <a:rPr lang="de-DE"/>
              <a:t> gedacht.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F6B60F0-36B4-E849-963C-95CC74AAE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47" y="6461226"/>
            <a:ext cx="801762" cy="213330"/>
          </a:xfrm>
          <a:prstGeom prst="rect">
            <a:avLst/>
          </a:prstGeom>
        </p:spPr>
      </p:pic>
      <p:sp>
        <p:nvSpPr>
          <p:cNvPr id="11" name="AutoShape 2">
            <a:extLst>
              <a:ext uri="{FF2B5EF4-FFF2-40B4-BE49-F238E27FC236}">
                <a16:creationId xmlns:a16="http://schemas.microsoft.com/office/drawing/2014/main" id="{D87096C7-9CFC-489B-A2EE-F505196BD090}"/>
              </a:ext>
            </a:extLst>
          </p:cNvPr>
          <p:cNvSpPr/>
          <p:nvPr userDrawn="1"/>
        </p:nvSpPr>
        <p:spPr>
          <a:xfrm>
            <a:off x="542925" y="6216910"/>
            <a:ext cx="11099800" cy="10193"/>
          </a:xfrm>
          <a:prstGeom prst="line">
            <a:avLst/>
          </a:prstGeom>
          <a:ln w="9525" cap="flat">
            <a:solidFill>
              <a:srgbClr val="000000">
                <a:alpha val="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DE"/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D7CF68C0-6DF0-44AF-B9BC-EE1BEAF70FE5}"/>
              </a:ext>
            </a:extLst>
          </p:cNvPr>
          <p:cNvSpPr/>
          <p:nvPr/>
        </p:nvSpPr>
        <p:spPr>
          <a:xfrm>
            <a:off x="532150" y="6417476"/>
            <a:ext cx="298384" cy="29838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E52"/>
          </a:solidFill>
        </p:spPr>
        <p:txBody>
          <a:bodyPr/>
          <a:lstStyle/>
          <a:p>
            <a:endParaRPr lang="en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52C5D97-2A27-4C54-9F85-7B7254C3F50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298662" y="6463629"/>
            <a:ext cx="7054378" cy="178158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6528869-D89A-4556-9A6E-5BCE7D540FE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41433" y="6461798"/>
            <a:ext cx="277683" cy="212758"/>
          </a:xfrm>
        </p:spPr>
        <p:txBody>
          <a:bodyPr anchor="ctr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 b="1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467E1A4-2E5B-4DB1-BAB6-18B200429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7" y="511175"/>
            <a:ext cx="8113164" cy="817563"/>
          </a:xfrm>
        </p:spPr>
        <p:txBody>
          <a:bodyPr/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BB2588B-2C2F-AF5B-B32D-A14C381C8239}"/>
              </a:ext>
            </a:extLst>
          </p:cNvPr>
          <p:cNvSpPr txBox="1"/>
          <p:nvPr userDrawn="1"/>
        </p:nvSpPr>
        <p:spPr>
          <a:xfrm>
            <a:off x="552449" y="95664"/>
            <a:ext cx="137466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IOP-Community</a:t>
            </a:r>
          </a:p>
        </p:txBody>
      </p:sp>
      <p:sp>
        <p:nvSpPr>
          <p:cNvPr id="14" name="Ecken des Rechtecks auf der gleichen Seite abrunden 13">
            <a:extLst>
              <a:ext uri="{FF2B5EF4-FFF2-40B4-BE49-F238E27FC236}">
                <a16:creationId xmlns:a16="http://schemas.microsoft.com/office/drawing/2014/main" id="{3453418E-A049-C8C2-6BD1-9E21F5810826}"/>
              </a:ext>
            </a:extLst>
          </p:cNvPr>
          <p:cNvSpPr/>
          <p:nvPr userDrawn="1"/>
        </p:nvSpPr>
        <p:spPr>
          <a:xfrm rot="10800000">
            <a:off x="1926727" y="0"/>
            <a:ext cx="3107666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12C3534-C105-2F11-E7F6-A9F20BBE2050}"/>
              </a:ext>
            </a:extLst>
          </p:cNvPr>
          <p:cNvSpPr txBox="1"/>
          <p:nvPr userDrawn="1"/>
        </p:nvSpPr>
        <p:spPr>
          <a:xfrm>
            <a:off x="1926731" y="95664"/>
            <a:ext cx="3107662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Kompetenzzentrum für Interoperabilität (KIG)</a:t>
            </a:r>
          </a:p>
        </p:txBody>
      </p:sp>
      <p:sp>
        <p:nvSpPr>
          <p:cNvPr id="20" name="Ecken des Rechtecks auf der gleichen Seite abrunden 19">
            <a:extLst>
              <a:ext uri="{FF2B5EF4-FFF2-40B4-BE49-F238E27FC236}">
                <a16:creationId xmlns:a16="http://schemas.microsoft.com/office/drawing/2014/main" id="{B4B9D6AF-CF04-82A6-1121-B5429194075C}"/>
              </a:ext>
            </a:extLst>
          </p:cNvPr>
          <p:cNvSpPr/>
          <p:nvPr userDrawn="1"/>
        </p:nvSpPr>
        <p:spPr>
          <a:xfrm rot="10800000">
            <a:off x="5034396" y="0"/>
            <a:ext cx="1478121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16B1116-15C8-7CE8-9CB5-C2064628BB83}"/>
              </a:ext>
            </a:extLst>
          </p:cNvPr>
          <p:cNvSpPr txBox="1"/>
          <p:nvPr userDrawn="1"/>
        </p:nvSpPr>
        <p:spPr>
          <a:xfrm>
            <a:off x="5034393" y="95664"/>
            <a:ext cx="1478125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Expertengremium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4515179-E6EB-107B-7E11-9AC0B3964F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" t="19761" r="6555" b="24614"/>
          <a:stretch/>
        </p:blipFill>
        <p:spPr>
          <a:xfrm>
            <a:off x="9315321" y="553501"/>
            <a:ext cx="2332713" cy="383609"/>
          </a:xfrm>
          <a:prstGeom prst="rect">
            <a:avLst/>
          </a:prstGeom>
        </p:spPr>
      </p:pic>
      <p:sp>
        <p:nvSpPr>
          <p:cNvPr id="6" name="Eine Ecke des Rechtecks abrunden 5">
            <a:extLst>
              <a:ext uri="{FF2B5EF4-FFF2-40B4-BE49-F238E27FC236}">
                <a16:creationId xmlns:a16="http://schemas.microsoft.com/office/drawing/2014/main" id="{F3FD2158-B55E-A3AD-EC0A-F9B6A99B251C}"/>
              </a:ext>
            </a:extLst>
          </p:cNvPr>
          <p:cNvSpPr/>
          <p:nvPr userDrawn="1"/>
        </p:nvSpPr>
        <p:spPr>
          <a:xfrm rot="10800000" flipH="1">
            <a:off x="9524005" y="1"/>
            <a:ext cx="949948" cy="320802"/>
          </a:xfrm>
          <a:prstGeom prst="round1Rect">
            <a:avLst>
              <a:gd name="adj" fmla="val 47575"/>
            </a:avLst>
          </a:prstGeom>
          <a:solidFill>
            <a:srgbClr val="000E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cken des Rechtecks auf der gleichen Seite abrunden 6">
            <a:extLst>
              <a:ext uri="{FF2B5EF4-FFF2-40B4-BE49-F238E27FC236}">
                <a16:creationId xmlns:a16="http://schemas.microsoft.com/office/drawing/2014/main" id="{18A3E5AE-E90D-1CE5-3226-D43F1E48B8C5}"/>
              </a:ext>
            </a:extLst>
          </p:cNvPr>
          <p:cNvSpPr/>
          <p:nvPr userDrawn="1"/>
        </p:nvSpPr>
        <p:spPr>
          <a:xfrm rot="10800000">
            <a:off x="6512517" y="0"/>
            <a:ext cx="3011488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D8E1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1614099-5EA4-B368-8CE5-9ACEDF34B1FE}"/>
              </a:ext>
            </a:extLst>
          </p:cNvPr>
          <p:cNvSpPr txBox="1"/>
          <p:nvPr userDrawn="1"/>
        </p:nvSpPr>
        <p:spPr>
          <a:xfrm>
            <a:off x="6512517" y="95664"/>
            <a:ext cx="301148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rgbClr val="AEC0DE"/>
                </a:solidFill>
              </a:rPr>
              <a:t>Wissensplattform INA &amp; Lernplattform L-INA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8BE9B99-2CA6-537B-0206-9E068A6051A4}"/>
              </a:ext>
            </a:extLst>
          </p:cNvPr>
          <p:cNvSpPr txBox="1"/>
          <p:nvPr userDrawn="1"/>
        </p:nvSpPr>
        <p:spPr>
          <a:xfrm>
            <a:off x="9550355" y="95664"/>
            <a:ext cx="92359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bg1"/>
                </a:solidFill>
              </a:rPr>
              <a:t>Ausblick</a:t>
            </a:r>
          </a:p>
        </p:txBody>
      </p:sp>
    </p:spTree>
    <p:extLst>
      <p:ext uri="{BB962C8B-B14F-4D97-AF65-F5344CB8AC3E}">
        <p14:creationId xmlns:p14="http://schemas.microsoft.com/office/powerpoint/2010/main" val="6468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E8FDB37C-87CC-4A34-84E2-8A6E7E0382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4976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DDA99F9-AF8A-7F95-6D32-B34F4D6BD5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47" y="6461226"/>
            <a:ext cx="801762" cy="213330"/>
          </a:xfrm>
          <a:prstGeom prst="rect">
            <a:avLst/>
          </a:prstGeom>
        </p:spPr>
      </p:pic>
      <p:sp>
        <p:nvSpPr>
          <p:cNvPr id="7" name="AutoShape 2">
            <a:extLst>
              <a:ext uri="{FF2B5EF4-FFF2-40B4-BE49-F238E27FC236}">
                <a16:creationId xmlns:a16="http://schemas.microsoft.com/office/drawing/2014/main" id="{D67F325F-244F-E9D0-796E-8A1A3CBE2B2C}"/>
              </a:ext>
            </a:extLst>
          </p:cNvPr>
          <p:cNvSpPr/>
          <p:nvPr userDrawn="1"/>
        </p:nvSpPr>
        <p:spPr>
          <a:xfrm>
            <a:off x="542925" y="6216910"/>
            <a:ext cx="11099800" cy="10193"/>
          </a:xfrm>
          <a:prstGeom prst="line">
            <a:avLst/>
          </a:prstGeom>
          <a:ln w="9525" cap="flat">
            <a:solidFill>
              <a:srgbClr val="000000">
                <a:alpha val="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DE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FBAA39B4-C967-96F3-7648-3A302AC643EF}"/>
              </a:ext>
            </a:extLst>
          </p:cNvPr>
          <p:cNvSpPr/>
          <p:nvPr userDrawn="1"/>
        </p:nvSpPr>
        <p:spPr>
          <a:xfrm>
            <a:off x="532150" y="6417476"/>
            <a:ext cx="298384" cy="29838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E52"/>
          </a:solidFill>
        </p:spPr>
        <p:txBody>
          <a:bodyPr/>
          <a:lstStyle/>
          <a:p>
            <a:endParaRPr lang="en-DE"/>
          </a:p>
        </p:txBody>
      </p:sp>
      <p:sp>
        <p:nvSpPr>
          <p:cNvPr id="10" name="Fußzeilenplatzhalter 2">
            <a:extLst>
              <a:ext uri="{FF2B5EF4-FFF2-40B4-BE49-F238E27FC236}">
                <a16:creationId xmlns:a16="http://schemas.microsoft.com/office/drawing/2014/main" id="{1C70FA79-B0E7-7F62-85D6-012CF29F000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298662" y="6463629"/>
            <a:ext cx="7054378" cy="178158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574AEF39-571A-8289-F3B7-5AB49C5ADEC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41433" y="6461798"/>
            <a:ext cx="277683" cy="212758"/>
          </a:xfrm>
        </p:spPr>
        <p:txBody>
          <a:bodyPr anchor="ctr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 b="1"/>
          </a:p>
        </p:txBody>
      </p:sp>
      <p:sp>
        <p:nvSpPr>
          <p:cNvPr id="17" name="Eine Ecke des Rechtecks abrunden 16">
            <a:extLst>
              <a:ext uri="{FF2B5EF4-FFF2-40B4-BE49-F238E27FC236}">
                <a16:creationId xmlns:a16="http://schemas.microsoft.com/office/drawing/2014/main" id="{5DDF6C70-A3E4-FAEC-3569-70A584AE4E87}"/>
              </a:ext>
            </a:extLst>
          </p:cNvPr>
          <p:cNvSpPr/>
          <p:nvPr userDrawn="1"/>
        </p:nvSpPr>
        <p:spPr>
          <a:xfrm rot="10800000">
            <a:off x="532147" y="0"/>
            <a:ext cx="1394968" cy="320802"/>
          </a:xfrm>
          <a:prstGeom prst="round1Rect">
            <a:avLst>
              <a:gd name="adj" fmla="val 47575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74A32A0C-BF43-002E-4787-173E644ADFA6}"/>
              </a:ext>
            </a:extLst>
          </p:cNvPr>
          <p:cNvSpPr txBox="1"/>
          <p:nvPr userDrawn="1"/>
        </p:nvSpPr>
        <p:spPr>
          <a:xfrm>
            <a:off x="552449" y="95664"/>
            <a:ext cx="137466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IOP-Community</a:t>
            </a:r>
          </a:p>
        </p:txBody>
      </p:sp>
      <p:sp>
        <p:nvSpPr>
          <p:cNvPr id="19" name="Ecken des Rechtecks auf der gleichen Seite abrunden 18">
            <a:extLst>
              <a:ext uri="{FF2B5EF4-FFF2-40B4-BE49-F238E27FC236}">
                <a16:creationId xmlns:a16="http://schemas.microsoft.com/office/drawing/2014/main" id="{820365DB-635E-79B3-6113-CAE7103D5181}"/>
              </a:ext>
            </a:extLst>
          </p:cNvPr>
          <p:cNvSpPr/>
          <p:nvPr userDrawn="1"/>
        </p:nvSpPr>
        <p:spPr>
          <a:xfrm rot="10800000">
            <a:off x="1926727" y="0"/>
            <a:ext cx="3107666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A0FBC57-EF00-4123-4D47-D6373B36D63E}"/>
              </a:ext>
            </a:extLst>
          </p:cNvPr>
          <p:cNvSpPr txBox="1"/>
          <p:nvPr userDrawn="1"/>
        </p:nvSpPr>
        <p:spPr>
          <a:xfrm>
            <a:off x="1926731" y="95664"/>
            <a:ext cx="3107662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Kompetenzzentrum für Interoperabilität (KIG)</a:t>
            </a:r>
          </a:p>
        </p:txBody>
      </p:sp>
      <p:sp>
        <p:nvSpPr>
          <p:cNvPr id="21" name="Ecken des Rechtecks auf der gleichen Seite abrunden 20">
            <a:extLst>
              <a:ext uri="{FF2B5EF4-FFF2-40B4-BE49-F238E27FC236}">
                <a16:creationId xmlns:a16="http://schemas.microsoft.com/office/drawing/2014/main" id="{564922FE-5F39-885D-B9EE-EE749A2AD8BB}"/>
              </a:ext>
            </a:extLst>
          </p:cNvPr>
          <p:cNvSpPr/>
          <p:nvPr userDrawn="1"/>
        </p:nvSpPr>
        <p:spPr>
          <a:xfrm rot="10800000">
            <a:off x="5034396" y="0"/>
            <a:ext cx="1478121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CEB1A111-23B6-49D1-02C6-3E7B6B95DB29}"/>
              </a:ext>
            </a:extLst>
          </p:cNvPr>
          <p:cNvSpPr txBox="1"/>
          <p:nvPr userDrawn="1"/>
        </p:nvSpPr>
        <p:spPr>
          <a:xfrm>
            <a:off x="5034393" y="95664"/>
            <a:ext cx="1478125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Expertengremium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2E3ADAF-AEE3-A0E5-23C6-B504402BC9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" t="19761" r="6555" b="24614"/>
          <a:stretch/>
        </p:blipFill>
        <p:spPr>
          <a:xfrm>
            <a:off x="9315321" y="553501"/>
            <a:ext cx="2332713" cy="383609"/>
          </a:xfrm>
          <a:prstGeom prst="rect">
            <a:avLst/>
          </a:prstGeom>
        </p:spPr>
      </p:pic>
      <p:sp>
        <p:nvSpPr>
          <p:cNvPr id="5" name="Eine Ecke des Rechtecks abrunden 4">
            <a:extLst>
              <a:ext uri="{FF2B5EF4-FFF2-40B4-BE49-F238E27FC236}">
                <a16:creationId xmlns:a16="http://schemas.microsoft.com/office/drawing/2014/main" id="{FC267A1E-77A0-32DF-079E-510DC70ADC54}"/>
              </a:ext>
            </a:extLst>
          </p:cNvPr>
          <p:cNvSpPr/>
          <p:nvPr userDrawn="1"/>
        </p:nvSpPr>
        <p:spPr>
          <a:xfrm rot="10800000" flipH="1">
            <a:off x="9524005" y="1"/>
            <a:ext cx="949948" cy="320802"/>
          </a:xfrm>
          <a:prstGeom prst="round1Rect">
            <a:avLst>
              <a:gd name="adj" fmla="val 47575"/>
            </a:avLst>
          </a:prstGeom>
          <a:solidFill>
            <a:srgbClr val="000E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cken des Rechtecks auf der gleichen Seite abrunden 7">
            <a:extLst>
              <a:ext uri="{FF2B5EF4-FFF2-40B4-BE49-F238E27FC236}">
                <a16:creationId xmlns:a16="http://schemas.microsoft.com/office/drawing/2014/main" id="{F3AA7085-1586-B224-0134-D7969BA958FA}"/>
              </a:ext>
            </a:extLst>
          </p:cNvPr>
          <p:cNvSpPr/>
          <p:nvPr userDrawn="1"/>
        </p:nvSpPr>
        <p:spPr>
          <a:xfrm rot="10800000">
            <a:off x="6512517" y="0"/>
            <a:ext cx="3011488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D8E1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B54F1A5-0799-511B-E137-6D08C09B1EB8}"/>
              </a:ext>
            </a:extLst>
          </p:cNvPr>
          <p:cNvSpPr txBox="1"/>
          <p:nvPr userDrawn="1"/>
        </p:nvSpPr>
        <p:spPr>
          <a:xfrm>
            <a:off x="6512517" y="95664"/>
            <a:ext cx="301148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rgbClr val="AEC0DE"/>
                </a:solidFill>
              </a:rPr>
              <a:t>Wissensplattform INA &amp; Lernplattform L-INA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D7333A8-6BBE-E74E-E13D-5E0FC072AF02}"/>
              </a:ext>
            </a:extLst>
          </p:cNvPr>
          <p:cNvSpPr txBox="1"/>
          <p:nvPr userDrawn="1"/>
        </p:nvSpPr>
        <p:spPr>
          <a:xfrm>
            <a:off x="9550355" y="95664"/>
            <a:ext cx="92359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bg1"/>
                </a:solidFill>
              </a:rPr>
              <a:t>Ausblick</a:t>
            </a:r>
          </a:p>
        </p:txBody>
      </p:sp>
    </p:spTree>
    <p:extLst>
      <p:ext uri="{BB962C8B-B14F-4D97-AF65-F5344CB8AC3E}">
        <p14:creationId xmlns:p14="http://schemas.microsoft.com/office/powerpoint/2010/main" val="1897862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873CD37A-E4E0-8342-B8E4-B2294A687C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2449" y="1732548"/>
            <a:ext cx="11070475" cy="1657776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de-DE"/>
              <a:t>Titel der Präsentation</a:t>
            </a:r>
            <a:br>
              <a:rPr lang="de-DE"/>
            </a:br>
            <a:r>
              <a:rPr lang="de-DE"/>
              <a:t>kann bis zu drei Zeilen</a:t>
            </a: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09DFF96E-A5A5-2E40-BDAC-B8622B5CFE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2450" y="3779838"/>
            <a:ext cx="1107047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Zusatzinfos, wenn notwendig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8266D266-582E-A24D-8870-688B0160AE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2789" y="178726"/>
            <a:ext cx="3236361" cy="1215371"/>
          </a:xfrm>
          <a:prstGeom prst="rect">
            <a:avLst/>
          </a:prstGeom>
        </p:spPr>
      </p:pic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BB107C6-E6FF-F84C-9BAF-B142BB2AE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4089692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873CD37A-E4E0-8342-B8E4-B2294A687C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2449" y="1732548"/>
            <a:ext cx="6262689" cy="1657776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de-DE"/>
              <a:t>Titel der Präsentation</a:t>
            </a:r>
            <a:br>
              <a:rPr lang="de-DE"/>
            </a:br>
            <a:r>
              <a:rPr lang="de-DE"/>
              <a:t>kann bis zu drei Zeilen</a:t>
            </a: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09DFF96E-A5A5-2E40-BDAC-B8622B5CFE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2450" y="3779838"/>
            <a:ext cx="1107047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Zusatzinfos, wenn notwendig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E06A357-5195-FD43-A0B6-371C709A2F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34238" y="0"/>
            <a:ext cx="4957762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4B6335B-2A82-5540-919C-99E92CE65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0184" y="178726"/>
            <a:ext cx="3236361" cy="121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026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8D2201AC-0EBE-A246-A900-E0E422B4AF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3317" y="511175"/>
            <a:ext cx="6512502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Agenda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CC83209-0ED6-A548-B1EF-96526774DA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4039" y="1836738"/>
            <a:ext cx="4296257" cy="41322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Bildplatzhalter 19">
            <a:extLst>
              <a:ext uri="{FF2B5EF4-FFF2-40B4-BE49-F238E27FC236}">
                <a16:creationId xmlns:a16="http://schemas.microsoft.com/office/drawing/2014/main" id="{7B6A2C87-B401-F044-8CE0-B9A301EF94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40650" y="1985533"/>
            <a:ext cx="7151350" cy="3952346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F6B60F0-36B4-E849-963C-95CC74AAE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C63CD9C9-7EF1-1047-8447-36FE2521E5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5D4537AA-6CDC-114C-B0D7-5418019968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C811961-59C1-6145-B474-3CCE74DC45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641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ildplatzhalter 2">
            <a:extLst>
              <a:ext uri="{FF2B5EF4-FFF2-40B4-BE49-F238E27FC236}">
                <a16:creationId xmlns:a16="http://schemas.microsoft.com/office/drawing/2014/main" id="{ECF4F646-CD38-0042-B54D-7291A9BE480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34238" y="0"/>
            <a:ext cx="4957762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8D2201AC-0EBE-A246-A900-E0E422B4A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7" y="511175"/>
            <a:ext cx="6512502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6397DA70-B73A-5448-893D-5E2B6B26FC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8725" y="2235200"/>
            <a:ext cx="4306888" cy="3365500"/>
          </a:xfrm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b="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1" name="Bildplatzhalter 19">
            <a:extLst>
              <a:ext uri="{FF2B5EF4-FFF2-40B4-BE49-F238E27FC236}">
                <a16:creationId xmlns:a16="http://schemas.microsoft.com/office/drawing/2014/main" id="{93785646-389D-3A45-92B7-ED0EA9FD27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53317" y="2235199"/>
            <a:ext cx="1755930" cy="1536701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1552B69C-99C9-8244-A1DC-23FA75A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13" name="Datumsplatzhalter 3">
            <a:extLst>
              <a:ext uri="{FF2B5EF4-FFF2-40B4-BE49-F238E27FC236}">
                <a16:creationId xmlns:a16="http://schemas.microsoft.com/office/drawing/2014/main" id="{CC1D7B09-975B-F541-A242-F9EED28ACF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14" name="Fußzeilenplatzhalter 4">
            <a:extLst>
              <a:ext uri="{FF2B5EF4-FFF2-40B4-BE49-F238E27FC236}">
                <a16:creationId xmlns:a16="http://schemas.microsoft.com/office/drawing/2014/main" id="{A100EDDD-4216-084A-9407-385F35F940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id="{DC70E45C-1C6D-9F45-BF9C-32DA128411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7251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8D2201AC-0EBE-A246-A900-E0E422B4A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7" y="511175"/>
            <a:ext cx="11089408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6397DA70-B73A-5448-893D-5E2B6B26FC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317" y="3771900"/>
            <a:ext cx="3104283" cy="2307167"/>
          </a:xfrm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sz="1600" b="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1" name="Bildplatzhalter 19">
            <a:extLst>
              <a:ext uri="{FF2B5EF4-FFF2-40B4-BE49-F238E27FC236}">
                <a16:creationId xmlns:a16="http://schemas.microsoft.com/office/drawing/2014/main" id="{93785646-389D-3A45-92B7-ED0EA9FD27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53317" y="1855787"/>
            <a:ext cx="1755930" cy="1536701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6" name="Textplatzhalter 16">
            <a:extLst>
              <a:ext uri="{FF2B5EF4-FFF2-40B4-BE49-F238E27FC236}">
                <a16:creationId xmlns:a16="http://schemas.microsoft.com/office/drawing/2014/main" id="{5149584F-8B3C-5B44-8E7D-8C65FD47A1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45879" y="3771900"/>
            <a:ext cx="3104283" cy="2307167"/>
          </a:xfrm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sz="1600" b="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Bildplatzhalter 19">
            <a:extLst>
              <a:ext uri="{FF2B5EF4-FFF2-40B4-BE49-F238E27FC236}">
                <a16:creationId xmlns:a16="http://schemas.microsoft.com/office/drawing/2014/main" id="{95E93FCA-B4AD-704B-81B2-771BB791895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45879" y="1855787"/>
            <a:ext cx="1755930" cy="1536701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8" name="Textplatzhalter 16">
            <a:extLst>
              <a:ext uri="{FF2B5EF4-FFF2-40B4-BE49-F238E27FC236}">
                <a16:creationId xmlns:a16="http://schemas.microsoft.com/office/drawing/2014/main" id="{5BD91B5B-42B1-844B-B79F-FF11A27131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38442" y="3771900"/>
            <a:ext cx="3104283" cy="2307167"/>
          </a:xfrm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sz="1600" b="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Bildplatzhalter 19">
            <a:extLst>
              <a:ext uri="{FF2B5EF4-FFF2-40B4-BE49-F238E27FC236}">
                <a16:creationId xmlns:a16="http://schemas.microsoft.com/office/drawing/2014/main" id="{85D048D1-7A7C-4A47-AAA1-E23B08B1D6A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38442" y="1855787"/>
            <a:ext cx="1755930" cy="1536701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4C8DA3FC-7655-F14F-8B5B-2367FA050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id="{44BEDFDB-D58A-054F-9F91-BF55FAABCA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19" name="Fußzeilenplatzhalter 4">
            <a:extLst>
              <a:ext uri="{FF2B5EF4-FFF2-40B4-BE49-F238E27FC236}">
                <a16:creationId xmlns:a16="http://schemas.microsoft.com/office/drawing/2014/main" id="{11BD680A-63CD-CA46-9700-52A38D0D76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id="{0A54B457-AFE3-2744-888C-F02586754D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8806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und Bil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8D2201AC-0EBE-A246-A900-E0E422B4A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7" y="511175"/>
            <a:ext cx="11089408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29" name="Textplatzhalter 2">
            <a:extLst>
              <a:ext uri="{FF2B5EF4-FFF2-40B4-BE49-F238E27FC236}">
                <a16:creationId xmlns:a16="http://schemas.microsoft.com/office/drawing/2014/main" id="{88C245DB-5769-A545-BCC0-3D013DE5557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62459" y="2083721"/>
            <a:ext cx="3941762" cy="1676400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</a:lstStyle>
          <a:p>
            <a:r>
              <a:rPr lang="de-DE" b="1"/>
              <a:t>01 </a:t>
            </a:r>
            <a:r>
              <a:rPr lang="de-DE" b="1" err="1"/>
              <a:t>Lorem</a:t>
            </a:r>
            <a:r>
              <a:rPr lang="de-DE" b="1"/>
              <a:t> </a:t>
            </a:r>
            <a:r>
              <a:rPr lang="de-DE" b="1" err="1"/>
              <a:t>ipsum</a:t>
            </a:r>
            <a:endParaRPr lang="de-DE" b="1"/>
          </a:p>
          <a:p>
            <a:endParaRPr lang="de-DE" b="1"/>
          </a:p>
          <a:p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consetetur</a:t>
            </a:r>
            <a:r>
              <a:rPr lang="de-DE"/>
              <a:t> </a:t>
            </a:r>
            <a:r>
              <a:rPr lang="de-DE" err="1"/>
              <a:t>sadipscing</a:t>
            </a:r>
            <a:r>
              <a:rPr lang="de-DE"/>
              <a:t> </a:t>
            </a:r>
            <a:r>
              <a:rPr lang="de-DE" err="1"/>
              <a:t>elitr</a:t>
            </a:r>
            <a:r>
              <a:rPr lang="de-DE"/>
              <a:t>, </a:t>
            </a:r>
            <a:r>
              <a:rPr lang="de-DE" err="1"/>
              <a:t>sed</a:t>
            </a:r>
            <a:r>
              <a:rPr lang="de-DE"/>
              <a:t> </a:t>
            </a:r>
            <a:r>
              <a:rPr lang="de-DE" err="1"/>
              <a:t>diam</a:t>
            </a:r>
            <a:r>
              <a:rPr lang="de-DE"/>
              <a:t> </a:t>
            </a:r>
            <a:r>
              <a:rPr lang="de-DE" err="1"/>
              <a:t>nonumy</a:t>
            </a:r>
            <a:r>
              <a:rPr lang="de-DE"/>
              <a:t> </a:t>
            </a:r>
            <a:r>
              <a:rPr lang="de-DE" err="1"/>
              <a:t>eirmod</a:t>
            </a:r>
            <a:r>
              <a:rPr lang="de-DE"/>
              <a:t> </a:t>
            </a:r>
            <a:r>
              <a:rPr lang="de-DE" err="1"/>
              <a:t>tempor</a:t>
            </a:r>
            <a:r>
              <a:rPr lang="de-DE"/>
              <a:t> </a:t>
            </a:r>
            <a:r>
              <a:rPr lang="de-DE" err="1"/>
              <a:t>invidunt</a:t>
            </a:r>
            <a:r>
              <a:rPr lang="de-DE"/>
              <a:t> </a:t>
            </a:r>
            <a:r>
              <a:rPr lang="de-DE" err="1"/>
              <a:t>ut</a:t>
            </a:r>
            <a:r>
              <a:rPr lang="de-DE"/>
              <a:t> </a:t>
            </a:r>
            <a:r>
              <a:rPr lang="de-DE" err="1"/>
              <a:t>labore</a:t>
            </a:r>
            <a:r>
              <a:rPr lang="de-DE"/>
              <a:t> et </a:t>
            </a:r>
            <a:r>
              <a:rPr lang="de-DE" err="1"/>
              <a:t>dolore</a:t>
            </a:r>
            <a:endParaRPr lang="de-DE"/>
          </a:p>
        </p:txBody>
      </p:sp>
      <p:sp>
        <p:nvSpPr>
          <p:cNvPr id="21" name="Bildplatzhalter 19">
            <a:extLst>
              <a:ext uri="{FF2B5EF4-FFF2-40B4-BE49-F238E27FC236}">
                <a16:creationId xmlns:a16="http://schemas.microsoft.com/office/drawing/2014/main" id="{93785646-389D-3A45-92B7-ED0EA9FD27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54500" y="2082500"/>
            <a:ext cx="844516" cy="739078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3" name="Textplatzhalter 2">
            <a:extLst>
              <a:ext uri="{FF2B5EF4-FFF2-40B4-BE49-F238E27FC236}">
                <a16:creationId xmlns:a16="http://schemas.microsoft.com/office/drawing/2014/main" id="{359F1DD4-78D5-9A47-B614-53E5D791E5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97788" y="2083721"/>
            <a:ext cx="3941762" cy="1676400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</a:lstStyle>
          <a:p>
            <a:r>
              <a:rPr lang="de-DE" b="1"/>
              <a:t>03 </a:t>
            </a:r>
            <a:r>
              <a:rPr lang="de-DE" b="1" err="1"/>
              <a:t>Lorem</a:t>
            </a:r>
            <a:r>
              <a:rPr lang="de-DE" b="1"/>
              <a:t> </a:t>
            </a:r>
            <a:r>
              <a:rPr lang="de-DE" b="1" err="1"/>
              <a:t>ipsum</a:t>
            </a:r>
            <a:endParaRPr lang="de-DE" b="1"/>
          </a:p>
          <a:p>
            <a:endParaRPr lang="de-DE" b="1"/>
          </a:p>
          <a:p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consetetur</a:t>
            </a:r>
            <a:r>
              <a:rPr lang="de-DE"/>
              <a:t> </a:t>
            </a:r>
            <a:r>
              <a:rPr lang="de-DE" err="1"/>
              <a:t>sadipscing</a:t>
            </a:r>
            <a:r>
              <a:rPr lang="de-DE"/>
              <a:t> </a:t>
            </a:r>
            <a:r>
              <a:rPr lang="de-DE" err="1"/>
              <a:t>elitr</a:t>
            </a:r>
            <a:r>
              <a:rPr lang="de-DE"/>
              <a:t>, </a:t>
            </a:r>
            <a:r>
              <a:rPr lang="de-DE" err="1"/>
              <a:t>sed</a:t>
            </a:r>
            <a:r>
              <a:rPr lang="de-DE"/>
              <a:t> </a:t>
            </a:r>
            <a:r>
              <a:rPr lang="de-DE" err="1"/>
              <a:t>diam</a:t>
            </a:r>
            <a:r>
              <a:rPr lang="de-DE"/>
              <a:t> </a:t>
            </a:r>
            <a:r>
              <a:rPr lang="de-DE" err="1"/>
              <a:t>nonumy</a:t>
            </a:r>
            <a:r>
              <a:rPr lang="de-DE"/>
              <a:t> </a:t>
            </a:r>
            <a:r>
              <a:rPr lang="de-DE" err="1"/>
              <a:t>eirmod</a:t>
            </a:r>
            <a:r>
              <a:rPr lang="de-DE"/>
              <a:t> </a:t>
            </a:r>
            <a:r>
              <a:rPr lang="de-DE" err="1"/>
              <a:t>tempor</a:t>
            </a:r>
            <a:r>
              <a:rPr lang="de-DE"/>
              <a:t> </a:t>
            </a:r>
            <a:r>
              <a:rPr lang="de-DE" err="1"/>
              <a:t>invidunt</a:t>
            </a:r>
            <a:r>
              <a:rPr lang="de-DE"/>
              <a:t> </a:t>
            </a:r>
            <a:r>
              <a:rPr lang="de-DE" err="1"/>
              <a:t>ut</a:t>
            </a:r>
            <a:r>
              <a:rPr lang="de-DE"/>
              <a:t> </a:t>
            </a:r>
            <a:r>
              <a:rPr lang="de-DE" err="1"/>
              <a:t>labore</a:t>
            </a:r>
            <a:r>
              <a:rPr lang="de-DE"/>
              <a:t> et </a:t>
            </a:r>
            <a:r>
              <a:rPr lang="de-DE" err="1"/>
              <a:t>dolore</a:t>
            </a:r>
            <a:endParaRPr lang="de-DE"/>
          </a:p>
        </p:txBody>
      </p:sp>
      <p:sp>
        <p:nvSpPr>
          <p:cNvPr id="19" name="Bildplatzhalter 19">
            <a:extLst>
              <a:ext uri="{FF2B5EF4-FFF2-40B4-BE49-F238E27FC236}">
                <a16:creationId xmlns:a16="http://schemas.microsoft.com/office/drawing/2014/main" id="{19398F07-1815-6A47-B33A-B4FA038495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42783" y="2082500"/>
            <a:ext cx="844516" cy="739078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8" name="Textplatzhalter 2">
            <a:extLst>
              <a:ext uri="{FF2B5EF4-FFF2-40B4-BE49-F238E27FC236}">
                <a16:creationId xmlns:a16="http://schemas.microsoft.com/office/drawing/2014/main" id="{DB4963DB-3BE6-C64A-A874-57A63F34AF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62459" y="4340225"/>
            <a:ext cx="3941762" cy="1676400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</a:lstStyle>
          <a:p>
            <a:r>
              <a:rPr lang="de-DE" b="1"/>
              <a:t>02 </a:t>
            </a:r>
            <a:r>
              <a:rPr lang="de-DE" b="1" err="1"/>
              <a:t>Lorem</a:t>
            </a:r>
            <a:r>
              <a:rPr lang="de-DE" b="1"/>
              <a:t> </a:t>
            </a:r>
            <a:r>
              <a:rPr lang="de-DE" b="1" err="1"/>
              <a:t>ipsum</a:t>
            </a:r>
            <a:endParaRPr lang="de-DE" b="1"/>
          </a:p>
          <a:p>
            <a:endParaRPr lang="de-DE" b="1"/>
          </a:p>
          <a:p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consetetur</a:t>
            </a:r>
            <a:r>
              <a:rPr lang="de-DE"/>
              <a:t> </a:t>
            </a:r>
            <a:r>
              <a:rPr lang="de-DE" err="1"/>
              <a:t>sadipscing</a:t>
            </a:r>
            <a:r>
              <a:rPr lang="de-DE"/>
              <a:t> </a:t>
            </a:r>
            <a:r>
              <a:rPr lang="de-DE" err="1"/>
              <a:t>elitr</a:t>
            </a:r>
            <a:r>
              <a:rPr lang="de-DE"/>
              <a:t>, </a:t>
            </a:r>
            <a:r>
              <a:rPr lang="de-DE" err="1"/>
              <a:t>sed</a:t>
            </a:r>
            <a:r>
              <a:rPr lang="de-DE"/>
              <a:t> </a:t>
            </a:r>
            <a:r>
              <a:rPr lang="de-DE" err="1"/>
              <a:t>diam</a:t>
            </a:r>
            <a:r>
              <a:rPr lang="de-DE"/>
              <a:t> </a:t>
            </a:r>
            <a:r>
              <a:rPr lang="de-DE" err="1"/>
              <a:t>nonumy</a:t>
            </a:r>
            <a:r>
              <a:rPr lang="de-DE"/>
              <a:t> </a:t>
            </a:r>
            <a:r>
              <a:rPr lang="de-DE" err="1"/>
              <a:t>eirmod</a:t>
            </a:r>
            <a:r>
              <a:rPr lang="de-DE"/>
              <a:t> </a:t>
            </a:r>
            <a:r>
              <a:rPr lang="de-DE" err="1"/>
              <a:t>tempor</a:t>
            </a:r>
            <a:r>
              <a:rPr lang="de-DE"/>
              <a:t> </a:t>
            </a:r>
            <a:r>
              <a:rPr lang="de-DE" err="1"/>
              <a:t>invidunt</a:t>
            </a:r>
            <a:r>
              <a:rPr lang="de-DE"/>
              <a:t> </a:t>
            </a:r>
            <a:r>
              <a:rPr lang="de-DE" err="1"/>
              <a:t>ut</a:t>
            </a:r>
            <a:r>
              <a:rPr lang="de-DE"/>
              <a:t> </a:t>
            </a:r>
            <a:r>
              <a:rPr lang="de-DE" err="1"/>
              <a:t>labore</a:t>
            </a:r>
            <a:r>
              <a:rPr lang="de-DE"/>
              <a:t> et </a:t>
            </a:r>
            <a:r>
              <a:rPr lang="de-DE" err="1"/>
              <a:t>dolore</a:t>
            </a:r>
            <a:endParaRPr lang="de-DE"/>
          </a:p>
        </p:txBody>
      </p:sp>
      <p:sp>
        <p:nvSpPr>
          <p:cNvPr id="16" name="Bildplatzhalter 19">
            <a:extLst>
              <a:ext uri="{FF2B5EF4-FFF2-40B4-BE49-F238E27FC236}">
                <a16:creationId xmlns:a16="http://schemas.microsoft.com/office/drawing/2014/main" id="{6E4E58DD-CA32-B346-A150-BBF7BFC816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4500" y="4339564"/>
            <a:ext cx="844516" cy="739078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1C618CF-4E3C-724E-ACB0-77759819AD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97788" y="4340225"/>
            <a:ext cx="3941762" cy="1676400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</a:lstStyle>
          <a:p>
            <a:r>
              <a:rPr lang="de-DE" b="1"/>
              <a:t>04 </a:t>
            </a:r>
            <a:r>
              <a:rPr lang="de-DE" b="1" err="1"/>
              <a:t>Lorem</a:t>
            </a:r>
            <a:r>
              <a:rPr lang="de-DE" b="1"/>
              <a:t> </a:t>
            </a:r>
            <a:r>
              <a:rPr lang="de-DE" b="1" err="1"/>
              <a:t>ipsum</a:t>
            </a:r>
            <a:endParaRPr lang="de-DE" b="1"/>
          </a:p>
          <a:p>
            <a:endParaRPr lang="de-DE" b="1"/>
          </a:p>
          <a:p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consetetur</a:t>
            </a:r>
            <a:r>
              <a:rPr lang="de-DE"/>
              <a:t> </a:t>
            </a:r>
            <a:r>
              <a:rPr lang="de-DE" err="1"/>
              <a:t>sadipscing</a:t>
            </a:r>
            <a:r>
              <a:rPr lang="de-DE"/>
              <a:t> </a:t>
            </a:r>
            <a:r>
              <a:rPr lang="de-DE" err="1"/>
              <a:t>elitr</a:t>
            </a:r>
            <a:r>
              <a:rPr lang="de-DE"/>
              <a:t>, </a:t>
            </a:r>
            <a:r>
              <a:rPr lang="de-DE" err="1"/>
              <a:t>sed</a:t>
            </a:r>
            <a:r>
              <a:rPr lang="de-DE"/>
              <a:t> </a:t>
            </a:r>
            <a:r>
              <a:rPr lang="de-DE" err="1"/>
              <a:t>diam</a:t>
            </a:r>
            <a:r>
              <a:rPr lang="de-DE"/>
              <a:t> </a:t>
            </a:r>
            <a:r>
              <a:rPr lang="de-DE" err="1"/>
              <a:t>nonumy</a:t>
            </a:r>
            <a:r>
              <a:rPr lang="de-DE"/>
              <a:t> </a:t>
            </a:r>
            <a:r>
              <a:rPr lang="de-DE" err="1"/>
              <a:t>eirmod</a:t>
            </a:r>
            <a:r>
              <a:rPr lang="de-DE"/>
              <a:t> </a:t>
            </a:r>
            <a:r>
              <a:rPr lang="de-DE" err="1"/>
              <a:t>tempor</a:t>
            </a:r>
            <a:r>
              <a:rPr lang="de-DE"/>
              <a:t> </a:t>
            </a:r>
            <a:r>
              <a:rPr lang="de-DE" err="1"/>
              <a:t>invidunt</a:t>
            </a:r>
            <a:r>
              <a:rPr lang="de-DE"/>
              <a:t> </a:t>
            </a:r>
            <a:r>
              <a:rPr lang="de-DE" err="1"/>
              <a:t>ut</a:t>
            </a:r>
            <a:r>
              <a:rPr lang="de-DE"/>
              <a:t> </a:t>
            </a:r>
            <a:r>
              <a:rPr lang="de-DE" err="1"/>
              <a:t>labore</a:t>
            </a:r>
            <a:r>
              <a:rPr lang="de-DE"/>
              <a:t> et </a:t>
            </a:r>
            <a:r>
              <a:rPr lang="de-DE" err="1"/>
              <a:t>dolore</a:t>
            </a:r>
            <a:endParaRPr lang="de-DE"/>
          </a:p>
        </p:txBody>
      </p:sp>
      <p:sp>
        <p:nvSpPr>
          <p:cNvPr id="20" name="Bildplatzhalter 19">
            <a:extLst>
              <a:ext uri="{FF2B5EF4-FFF2-40B4-BE49-F238E27FC236}">
                <a16:creationId xmlns:a16="http://schemas.microsoft.com/office/drawing/2014/main" id="{17568E1B-0CE2-1543-80B9-B175261F64C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42783" y="4339564"/>
            <a:ext cx="844516" cy="739078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4C8DA3FC-7655-F14F-8B5B-2367FA050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24" name="Datumsplatzhalter 3">
            <a:extLst>
              <a:ext uri="{FF2B5EF4-FFF2-40B4-BE49-F238E27FC236}">
                <a16:creationId xmlns:a16="http://schemas.microsoft.com/office/drawing/2014/main" id="{3F53E80D-CC19-3E43-908C-FADBD7B7AD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26" name="Fußzeilenplatzhalter 4">
            <a:extLst>
              <a:ext uri="{FF2B5EF4-FFF2-40B4-BE49-F238E27FC236}">
                <a16:creationId xmlns:a16="http://schemas.microsoft.com/office/drawing/2014/main" id="{4A539BAB-F115-B945-AEEF-A1AFBD87C8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27" name="Foliennummernplatzhalter 5">
            <a:extLst>
              <a:ext uri="{FF2B5EF4-FFF2-40B4-BE49-F238E27FC236}">
                <a16:creationId xmlns:a16="http://schemas.microsoft.com/office/drawing/2014/main" id="{D50BA05F-DCCD-5E49-9477-C2E30A5AD7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8383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und Bil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8D2201AC-0EBE-A246-A900-E0E422B4A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7" y="511175"/>
            <a:ext cx="11089408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6" name="Textplatzhalter 2">
            <a:extLst>
              <a:ext uri="{FF2B5EF4-FFF2-40B4-BE49-F238E27FC236}">
                <a16:creationId xmlns:a16="http://schemas.microsoft.com/office/drawing/2014/main" id="{FBAF0524-39E4-0943-93D1-659DAC0963F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57673" y="1832400"/>
            <a:ext cx="3283154" cy="1676400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</a:lstStyle>
          <a:p>
            <a:r>
              <a:rPr lang="de-DE" b="1"/>
              <a:t>01 </a:t>
            </a:r>
            <a:r>
              <a:rPr lang="de-DE" b="1" err="1"/>
              <a:t>Lorem</a:t>
            </a:r>
            <a:r>
              <a:rPr lang="de-DE" b="1"/>
              <a:t> </a:t>
            </a:r>
            <a:r>
              <a:rPr lang="de-DE" b="1" err="1"/>
              <a:t>ipsum</a:t>
            </a:r>
            <a:endParaRPr lang="de-DE" b="1"/>
          </a:p>
          <a:p>
            <a:endParaRPr lang="de-DE" b="1"/>
          </a:p>
          <a:p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consetetur</a:t>
            </a:r>
            <a:r>
              <a:rPr lang="de-DE"/>
              <a:t> </a:t>
            </a:r>
            <a:r>
              <a:rPr lang="de-DE" err="1"/>
              <a:t>sadipscing</a:t>
            </a:r>
            <a:r>
              <a:rPr lang="de-DE"/>
              <a:t> </a:t>
            </a:r>
            <a:r>
              <a:rPr lang="de-DE" err="1"/>
              <a:t>elitr</a:t>
            </a:r>
            <a:r>
              <a:rPr lang="de-DE"/>
              <a:t>, </a:t>
            </a:r>
            <a:r>
              <a:rPr lang="de-DE" err="1"/>
              <a:t>sed</a:t>
            </a:r>
            <a:r>
              <a:rPr lang="de-DE"/>
              <a:t> </a:t>
            </a:r>
            <a:r>
              <a:rPr lang="de-DE" err="1"/>
              <a:t>diam</a:t>
            </a:r>
            <a:r>
              <a:rPr lang="de-DE"/>
              <a:t> </a:t>
            </a:r>
            <a:r>
              <a:rPr lang="de-DE" err="1"/>
              <a:t>nonumy</a:t>
            </a:r>
            <a:r>
              <a:rPr lang="de-DE"/>
              <a:t> </a:t>
            </a:r>
            <a:r>
              <a:rPr lang="de-DE" err="1"/>
              <a:t>eirmod</a:t>
            </a:r>
            <a:r>
              <a:rPr lang="de-DE"/>
              <a:t> </a:t>
            </a:r>
            <a:r>
              <a:rPr lang="de-DE" err="1"/>
              <a:t>tempor</a:t>
            </a:r>
            <a:r>
              <a:rPr lang="de-DE"/>
              <a:t> </a:t>
            </a:r>
            <a:r>
              <a:rPr lang="de-DE" err="1"/>
              <a:t>invidunt</a:t>
            </a:r>
            <a:r>
              <a:rPr lang="de-DE"/>
              <a:t> </a:t>
            </a:r>
            <a:r>
              <a:rPr lang="de-DE" err="1"/>
              <a:t>ut</a:t>
            </a:r>
            <a:r>
              <a:rPr lang="de-DE"/>
              <a:t> </a:t>
            </a:r>
            <a:r>
              <a:rPr lang="de-DE" err="1"/>
              <a:t>labore</a:t>
            </a:r>
            <a:r>
              <a:rPr lang="de-DE"/>
              <a:t> et </a:t>
            </a:r>
            <a:r>
              <a:rPr lang="de-DE" err="1"/>
              <a:t>dolore</a:t>
            </a:r>
            <a:endParaRPr lang="de-DE"/>
          </a:p>
        </p:txBody>
      </p:sp>
      <p:sp>
        <p:nvSpPr>
          <p:cNvPr id="35" name="Textplatzhalter 2">
            <a:extLst>
              <a:ext uri="{FF2B5EF4-FFF2-40B4-BE49-F238E27FC236}">
                <a16:creationId xmlns:a16="http://schemas.microsoft.com/office/drawing/2014/main" id="{2C10DB66-8079-F34C-9EBA-3C939A84CB1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57673" y="4233599"/>
            <a:ext cx="3283154" cy="1676400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</a:lstStyle>
          <a:p>
            <a:r>
              <a:rPr lang="de-DE" b="1"/>
              <a:t>02 </a:t>
            </a:r>
            <a:r>
              <a:rPr lang="de-DE" b="1" err="1"/>
              <a:t>Lorem</a:t>
            </a:r>
            <a:r>
              <a:rPr lang="de-DE" b="1"/>
              <a:t> </a:t>
            </a:r>
            <a:r>
              <a:rPr lang="de-DE" b="1" err="1"/>
              <a:t>ipsum</a:t>
            </a:r>
            <a:endParaRPr lang="de-DE" b="1"/>
          </a:p>
          <a:p>
            <a:endParaRPr lang="de-DE" b="1"/>
          </a:p>
          <a:p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consetetur</a:t>
            </a:r>
            <a:r>
              <a:rPr lang="de-DE"/>
              <a:t> </a:t>
            </a:r>
            <a:r>
              <a:rPr lang="de-DE" err="1"/>
              <a:t>sadipscing</a:t>
            </a:r>
            <a:r>
              <a:rPr lang="de-DE"/>
              <a:t> </a:t>
            </a:r>
            <a:r>
              <a:rPr lang="de-DE" err="1"/>
              <a:t>elitr</a:t>
            </a:r>
            <a:r>
              <a:rPr lang="de-DE"/>
              <a:t>, </a:t>
            </a:r>
            <a:r>
              <a:rPr lang="de-DE" err="1"/>
              <a:t>sed</a:t>
            </a:r>
            <a:r>
              <a:rPr lang="de-DE"/>
              <a:t> </a:t>
            </a:r>
            <a:r>
              <a:rPr lang="de-DE" err="1"/>
              <a:t>diam</a:t>
            </a:r>
            <a:r>
              <a:rPr lang="de-DE"/>
              <a:t> </a:t>
            </a:r>
            <a:r>
              <a:rPr lang="de-DE" err="1"/>
              <a:t>nonumy</a:t>
            </a:r>
            <a:r>
              <a:rPr lang="de-DE"/>
              <a:t> </a:t>
            </a:r>
            <a:r>
              <a:rPr lang="de-DE" err="1"/>
              <a:t>eirmod</a:t>
            </a:r>
            <a:r>
              <a:rPr lang="de-DE"/>
              <a:t> </a:t>
            </a:r>
            <a:r>
              <a:rPr lang="de-DE" err="1"/>
              <a:t>tempor</a:t>
            </a:r>
            <a:r>
              <a:rPr lang="de-DE"/>
              <a:t> </a:t>
            </a:r>
            <a:r>
              <a:rPr lang="de-DE" err="1"/>
              <a:t>invidunt</a:t>
            </a:r>
            <a:r>
              <a:rPr lang="de-DE"/>
              <a:t> </a:t>
            </a:r>
            <a:r>
              <a:rPr lang="de-DE" err="1"/>
              <a:t>ut</a:t>
            </a:r>
            <a:r>
              <a:rPr lang="de-DE"/>
              <a:t> </a:t>
            </a:r>
            <a:r>
              <a:rPr lang="de-DE" err="1"/>
              <a:t>labore</a:t>
            </a:r>
            <a:r>
              <a:rPr lang="de-DE"/>
              <a:t> et </a:t>
            </a:r>
            <a:r>
              <a:rPr lang="de-DE" err="1"/>
              <a:t>dolore</a:t>
            </a:r>
            <a:endParaRPr lang="de-DE"/>
          </a:p>
        </p:txBody>
      </p:sp>
      <p:sp>
        <p:nvSpPr>
          <p:cNvPr id="32" name="Textplatzhalter 2">
            <a:extLst>
              <a:ext uri="{FF2B5EF4-FFF2-40B4-BE49-F238E27FC236}">
                <a16:creationId xmlns:a16="http://schemas.microsoft.com/office/drawing/2014/main" id="{4DA13FA5-51D3-8D47-957F-D817286112A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59570" y="1832400"/>
            <a:ext cx="3283154" cy="1676400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</a:lstStyle>
          <a:p>
            <a:r>
              <a:rPr lang="de-DE" b="1"/>
              <a:t>03 </a:t>
            </a:r>
            <a:r>
              <a:rPr lang="de-DE" b="1" err="1"/>
              <a:t>Lorem</a:t>
            </a:r>
            <a:r>
              <a:rPr lang="de-DE" b="1"/>
              <a:t> </a:t>
            </a:r>
            <a:r>
              <a:rPr lang="de-DE" b="1" err="1"/>
              <a:t>ipsum</a:t>
            </a:r>
            <a:endParaRPr lang="de-DE" b="1"/>
          </a:p>
          <a:p>
            <a:endParaRPr lang="de-DE" b="1"/>
          </a:p>
          <a:p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consetetur</a:t>
            </a:r>
            <a:r>
              <a:rPr lang="de-DE"/>
              <a:t> </a:t>
            </a:r>
            <a:r>
              <a:rPr lang="de-DE" err="1"/>
              <a:t>sadipscing</a:t>
            </a:r>
            <a:r>
              <a:rPr lang="de-DE"/>
              <a:t> </a:t>
            </a:r>
            <a:r>
              <a:rPr lang="de-DE" err="1"/>
              <a:t>elitr</a:t>
            </a:r>
            <a:r>
              <a:rPr lang="de-DE"/>
              <a:t>, </a:t>
            </a:r>
            <a:r>
              <a:rPr lang="de-DE" err="1"/>
              <a:t>sed</a:t>
            </a:r>
            <a:r>
              <a:rPr lang="de-DE"/>
              <a:t> </a:t>
            </a:r>
            <a:r>
              <a:rPr lang="de-DE" err="1"/>
              <a:t>diam</a:t>
            </a:r>
            <a:r>
              <a:rPr lang="de-DE"/>
              <a:t> </a:t>
            </a:r>
            <a:r>
              <a:rPr lang="de-DE" err="1"/>
              <a:t>nonumy</a:t>
            </a:r>
            <a:r>
              <a:rPr lang="de-DE"/>
              <a:t> </a:t>
            </a:r>
            <a:r>
              <a:rPr lang="de-DE" err="1"/>
              <a:t>eirmod</a:t>
            </a:r>
            <a:r>
              <a:rPr lang="de-DE"/>
              <a:t> </a:t>
            </a:r>
            <a:r>
              <a:rPr lang="de-DE" err="1"/>
              <a:t>tempor</a:t>
            </a:r>
            <a:r>
              <a:rPr lang="de-DE"/>
              <a:t> </a:t>
            </a:r>
            <a:r>
              <a:rPr lang="de-DE" err="1"/>
              <a:t>invidunt</a:t>
            </a:r>
            <a:r>
              <a:rPr lang="de-DE"/>
              <a:t> </a:t>
            </a:r>
            <a:r>
              <a:rPr lang="de-DE" err="1"/>
              <a:t>ut</a:t>
            </a:r>
            <a:r>
              <a:rPr lang="de-DE"/>
              <a:t> </a:t>
            </a:r>
            <a:r>
              <a:rPr lang="de-DE" err="1"/>
              <a:t>labore</a:t>
            </a:r>
            <a:r>
              <a:rPr lang="de-DE"/>
              <a:t> et </a:t>
            </a:r>
            <a:r>
              <a:rPr lang="de-DE" err="1"/>
              <a:t>dolore</a:t>
            </a:r>
            <a:endParaRPr lang="de-DE"/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id="{2048CA97-7C8C-BA40-88A9-5741A28329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59570" y="4233599"/>
            <a:ext cx="3283154" cy="1676400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</a:lstStyle>
          <a:p>
            <a:r>
              <a:rPr lang="de-DE" b="1"/>
              <a:t>04 </a:t>
            </a:r>
            <a:r>
              <a:rPr lang="de-DE" b="1" err="1"/>
              <a:t>Lorem</a:t>
            </a:r>
            <a:r>
              <a:rPr lang="de-DE" b="1"/>
              <a:t> </a:t>
            </a:r>
            <a:r>
              <a:rPr lang="de-DE" b="1" err="1"/>
              <a:t>ipsum</a:t>
            </a:r>
            <a:endParaRPr lang="de-DE" b="1"/>
          </a:p>
          <a:p>
            <a:endParaRPr lang="de-DE" b="1"/>
          </a:p>
          <a:p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consetetur</a:t>
            </a:r>
            <a:r>
              <a:rPr lang="de-DE"/>
              <a:t> </a:t>
            </a:r>
            <a:r>
              <a:rPr lang="de-DE" err="1"/>
              <a:t>sadipscing</a:t>
            </a:r>
            <a:r>
              <a:rPr lang="de-DE"/>
              <a:t> </a:t>
            </a:r>
            <a:r>
              <a:rPr lang="de-DE" err="1"/>
              <a:t>elitr</a:t>
            </a:r>
            <a:r>
              <a:rPr lang="de-DE"/>
              <a:t>, </a:t>
            </a:r>
            <a:r>
              <a:rPr lang="de-DE" err="1"/>
              <a:t>sed</a:t>
            </a:r>
            <a:r>
              <a:rPr lang="de-DE"/>
              <a:t> </a:t>
            </a:r>
            <a:r>
              <a:rPr lang="de-DE" err="1"/>
              <a:t>diam</a:t>
            </a:r>
            <a:r>
              <a:rPr lang="de-DE"/>
              <a:t> </a:t>
            </a:r>
            <a:r>
              <a:rPr lang="de-DE" err="1"/>
              <a:t>nonumy</a:t>
            </a:r>
            <a:r>
              <a:rPr lang="de-DE"/>
              <a:t> </a:t>
            </a:r>
            <a:r>
              <a:rPr lang="de-DE" err="1"/>
              <a:t>eirmod</a:t>
            </a:r>
            <a:r>
              <a:rPr lang="de-DE"/>
              <a:t> </a:t>
            </a:r>
            <a:r>
              <a:rPr lang="de-DE" err="1"/>
              <a:t>tempor</a:t>
            </a:r>
            <a:r>
              <a:rPr lang="de-DE"/>
              <a:t> </a:t>
            </a:r>
            <a:r>
              <a:rPr lang="de-DE" err="1"/>
              <a:t>invidunt</a:t>
            </a:r>
            <a:r>
              <a:rPr lang="de-DE"/>
              <a:t> </a:t>
            </a:r>
            <a:r>
              <a:rPr lang="de-DE" err="1"/>
              <a:t>ut</a:t>
            </a:r>
            <a:r>
              <a:rPr lang="de-DE"/>
              <a:t> </a:t>
            </a:r>
            <a:r>
              <a:rPr lang="de-DE" err="1"/>
              <a:t>labore</a:t>
            </a:r>
            <a:r>
              <a:rPr lang="de-DE"/>
              <a:t> et </a:t>
            </a:r>
            <a:r>
              <a:rPr lang="de-DE" err="1"/>
              <a:t>dolore</a:t>
            </a:r>
            <a:endParaRPr lang="de-DE"/>
          </a:p>
        </p:txBody>
      </p:sp>
      <p:sp>
        <p:nvSpPr>
          <p:cNvPr id="22" name="Bildplatzhalter 19">
            <a:extLst>
              <a:ext uri="{FF2B5EF4-FFF2-40B4-BE49-F238E27FC236}">
                <a16:creationId xmlns:a16="http://schemas.microsoft.com/office/drawing/2014/main" id="{5FE5C7C1-C2D0-BB43-B84B-D28E53BDC96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24809" y="2782425"/>
            <a:ext cx="2779470" cy="2432453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4C8DA3FC-7655-F14F-8B5B-2367FA050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id="{BBE9D9B1-A235-3349-B373-3551A36F74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13" name="Fußzeilenplatzhalter 4">
            <a:extLst>
              <a:ext uri="{FF2B5EF4-FFF2-40B4-BE49-F238E27FC236}">
                <a16:creationId xmlns:a16="http://schemas.microsoft.com/office/drawing/2014/main" id="{D6792891-517A-E942-8462-7D25C7B5D0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14" name="Foliennummernplatzhalter 5">
            <a:extLst>
              <a:ext uri="{FF2B5EF4-FFF2-40B4-BE49-F238E27FC236}">
                <a16:creationId xmlns:a16="http://schemas.microsoft.com/office/drawing/2014/main" id="{A9FD7ACA-6452-B842-9E0E-FE0F88DB21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2399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nhalte_ohneRei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6397DA70-B73A-5448-893D-5E2B6B26FC9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2450" y="1836738"/>
            <a:ext cx="9226211" cy="3365500"/>
          </a:xfrm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b="0"/>
            </a:lvl1pPr>
          </a:lstStyle>
          <a:p>
            <a:r>
              <a:rPr lang="de-DE"/>
              <a:t>Diese Folie ist für reinen </a:t>
            </a:r>
            <a:r>
              <a:rPr lang="de-DE" err="1"/>
              <a:t>Textsatz</a:t>
            </a:r>
            <a:r>
              <a:rPr lang="de-DE"/>
              <a:t> gedacht.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F6B60F0-36B4-E849-963C-95CC74AAE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47" y="6461226"/>
            <a:ext cx="801762" cy="213330"/>
          </a:xfrm>
          <a:prstGeom prst="rect">
            <a:avLst/>
          </a:prstGeom>
        </p:spPr>
      </p:pic>
      <p:sp>
        <p:nvSpPr>
          <p:cNvPr id="11" name="AutoShape 2">
            <a:extLst>
              <a:ext uri="{FF2B5EF4-FFF2-40B4-BE49-F238E27FC236}">
                <a16:creationId xmlns:a16="http://schemas.microsoft.com/office/drawing/2014/main" id="{D87096C7-9CFC-489B-A2EE-F505196BD090}"/>
              </a:ext>
            </a:extLst>
          </p:cNvPr>
          <p:cNvSpPr/>
          <p:nvPr userDrawn="1"/>
        </p:nvSpPr>
        <p:spPr>
          <a:xfrm>
            <a:off x="542925" y="6216910"/>
            <a:ext cx="11099800" cy="10193"/>
          </a:xfrm>
          <a:prstGeom prst="line">
            <a:avLst/>
          </a:prstGeom>
          <a:ln w="9525" cap="flat">
            <a:solidFill>
              <a:srgbClr val="000000">
                <a:alpha val="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DE"/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D7CF68C0-6DF0-44AF-B9BC-EE1BEAF70FE5}"/>
              </a:ext>
            </a:extLst>
          </p:cNvPr>
          <p:cNvSpPr/>
          <p:nvPr/>
        </p:nvSpPr>
        <p:spPr>
          <a:xfrm>
            <a:off x="532150" y="6417476"/>
            <a:ext cx="298384" cy="29838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E52"/>
          </a:solidFill>
        </p:spPr>
        <p:txBody>
          <a:bodyPr/>
          <a:lstStyle/>
          <a:p>
            <a:endParaRPr lang="en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52C5D97-2A27-4C54-9F85-7B7254C3F50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298662" y="6463629"/>
            <a:ext cx="7054378" cy="178158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6528869-D89A-4556-9A6E-5BCE7D540FE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41433" y="6461798"/>
            <a:ext cx="277683" cy="212758"/>
          </a:xfrm>
        </p:spPr>
        <p:txBody>
          <a:bodyPr anchor="ctr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 b="1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467E1A4-2E5B-4DB1-BAB6-18B200429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7" y="511175"/>
            <a:ext cx="8113164" cy="817563"/>
          </a:xfrm>
        </p:spPr>
        <p:txBody>
          <a:bodyPr/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2979FBE-A76B-3C9A-9F80-EAD3788CFC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" t="19761" r="6555" b="24614"/>
          <a:stretch/>
        </p:blipFill>
        <p:spPr>
          <a:xfrm>
            <a:off x="9315321" y="553501"/>
            <a:ext cx="2332713" cy="38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5245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folie 1">
    <p:bg>
      <p:bgPr>
        <a:solidFill>
          <a:srgbClr val="ECF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8D2201AC-0EBE-A246-A900-E0E422B4A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6" y="511175"/>
            <a:ext cx="11171837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21" name="Bildplatzhalter 19">
            <a:extLst>
              <a:ext uri="{FF2B5EF4-FFF2-40B4-BE49-F238E27FC236}">
                <a16:creationId xmlns:a16="http://schemas.microsoft.com/office/drawing/2014/main" id="{93785646-389D-3A45-92B7-ED0EA9FD27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53317" y="1855787"/>
            <a:ext cx="7151350" cy="3952346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EDA4CB2-379E-AD43-A464-109E38130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94C53366-B2B1-4946-917B-2A74282C57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6E57A0BC-73AE-1343-A949-4DF32A2D81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96B763EA-71C6-E24A-955D-009B64E5AA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5121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foli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8D2201AC-0EBE-A246-A900-E0E422B4AF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3317" y="2673771"/>
            <a:ext cx="8048816" cy="1662482"/>
          </a:xfrm>
          <a:prstGeom prst="roundRect">
            <a:avLst/>
          </a:prstGeom>
          <a:ln w="50800">
            <a:solidFill>
              <a:srgbClr val="00FF64"/>
            </a:solidFill>
          </a:ln>
        </p:spPr>
        <p:txBody>
          <a:bodyPr vert="horz" wrap="square" lIns="360000" tIns="360000" rIns="360000" bIns="360000" rtlCol="0" anchor="b" anchorCtr="0">
            <a:sp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de-DE"/>
              <a:t>Trennseiten können mit bis zu drei Zeilen Text gestaltet werden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23CD5E2-0944-754B-A0C7-6805DCD630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E8506E04-9E08-7041-930B-79012C21AA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426CC80A-C2DE-2548-935B-D4AECA0796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5D5B3CDE-C6AA-1441-ADE9-6B3010DBC4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59794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foli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8D2201AC-0EBE-A246-A900-E0E422B4AF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3317" y="2673771"/>
            <a:ext cx="8048816" cy="1662482"/>
          </a:xfrm>
          <a:prstGeom prst="roundRect">
            <a:avLst/>
          </a:prstGeom>
          <a:ln w="50800">
            <a:solidFill>
              <a:schemeClr val="accent4"/>
            </a:solidFill>
          </a:ln>
        </p:spPr>
        <p:txBody>
          <a:bodyPr vert="horz" wrap="square" lIns="360000" tIns="360000" rIns="360000" bIns="360000" rtlCol="0" anchor="b" anchorCtr="0">
            <a:sp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de-DE"/>
              <a:t>Trennseiten können mit bis zu drei Zeilen Text gestaltet werden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31CC9AF-A908-8A4C-8A3A-13EA8BE3CB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D897F789-BCE5-4D44-9417-818A1E287A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78E4C879-A771-564D-8285-117C6785FB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4F9D81E6-9335-BC41-91BC-9F0B9F489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8104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folie 4">
    <p:bg>
      <p:bgPr>
        <a:solidFill>
          <a:srgbClr val="000E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8D2201AC-0EBE-A246-A900-E0E422B4AF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3317" y="1836738"/>
            <a:ext cx="9030950" cy="155575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de-DE"/>
              <a:t>Trennseiten können mit bis zu drei Zeilen Text gestaltet werden</a:t>
            </a:r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5ACC6E2F-D335-7A48-B682-62B2D286E5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2450" y="3779838"/>
            <a:ext cx="1107047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Zusatzinfos, wenn notwendig</a:t>
            </a:r>
          </a:p>
        </p:txBody>
      </p:sp>
      <p:sp>
        <p:nvSpPr>
          <p:cNvPr id="8" name="Foliennummernplatzhalter 8">
            <a:extLst>
              <a:ext uri="{FF2B5EF4-FFF2-40B4-BE49-F238E27FC236}">
                <a16:creationId xmlns:a16="http://schemas.microsoft.com/office/drawing/2014/main" id="{0271DE23-F0DE-3243-B1F4-DB28B6F64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56550" y="6493730"/>
            <a:ext cx="686174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2C68436-B180-9146-94F7-F3BFD26AC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541403" y="6478314"/>
            <a:ext cx="802800" cy="21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none" lIns="0" tIns="0" rIns="0" bIns="0" rtlCol="0">
            <a:noAutofit/>
          </a:bodyPr>
          <a:lstStyle/>
          <a:p>
            <a:endParaRPr lang="de-DE"/>
          </a:p>
        </p:txBody>
      </p:sp>
      <p:sp>
        <p:nvSpPr>
          <p:cNvPr id="6" name="Datumsplatzhalter 1">
            <a:extLst>
              <a:ext uri="{FF2B5EF4-FFF2-40B4-BE49-F238E27FC236}">
                <a16:creationId xmlns:a16="http://schemas.microsoft.com/office/drawing/2014/main" id="{A827B567-2EE6-C049-AB32-3B76C37AA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22091" y="6461798"/>
            <a:ext cx="686365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Fußzeilenplatzhalter 2">
            <a:extLst>
              <a:ext uri="{FF2B5EF4-FFF2-40B4-BE49-F238E27FC236}">
                <a16:creationId xmlns:a16="http://schemas.microsoft.com/office/drawing/2014/main" id="{39CEC63A-D15E-754C-8696-DE02CF602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</p:spTree>
    <p:extLst>
      <p:ext uri="{BB962C8B-B14F-4D97-AF65-F5344CB8AC3E}">
        <p14:creationId xmlns:p14="http://schemas.microsoft.com/office/powerpoint/2010/main" val="37606713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8D2201AC-0EBE-A246-A900-E0E422B4AF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3318" y="739866"/>
            <a:ext cx="3409082" cy="1225629"/>
          </a:xfrm>
          <a:custGeom>
            <a:avLst/>
            <a:gdLst>
              <a:gd name="connsiteX0" fmla="*/ 0 w 3409082"/>
              <a:gd name="connsiteY0" fmla="*/ 158975 h 953828"/>
              <a:gd name="connsiteX1" fmla="*/ 158975 w 3409082"/>
              <a:gd name="connsiteY1" fmla="*/ 0 h 953828"/>
              <a:gd name="connsiteX2" fmla="*/ 568180 w 3409082"/>
              <a:gd name="connsiteY2" fmla="*/ 0 h 953828"/>
              <a:gd name="connsiteX3" fmla="*/ 568180 w 3409082"/>
              <a:gd name="connsiteY3" fmla="*/ 0 h 953828"/>
              <a:gd name="connsiteX4" fmla="*/ 1420451 w 3409082"/>
              <a:gd name="connsiteY4" fmla="*/ 0 h 953828"/>
              <a:gd name="connsiteX5" fmla="*/ 3250107 w 3409082"/>
              <a:gd name="connsiteY5" fmla="*/ 0 h 953828"/>
              <a:gd name="connsiteX6" fmla="*/ 3409082 w 3409082"/>
              <a:gd name="connsiteY6" fmla="*/ 158975 h 953828"/>
              <a:gd name="connsiteX7" fmla="*/ 3409082 w 3409082"/>
              <a:gd name="connsiteY7" fmla="*/ 556400 h 953828"/>
              <a:gd name="connsiteX8" fmla="*/ 3409082 w 3409082"/>
              <a:gd name="connsiteY8" fmla="*/ 556400 h 953828"/>
              <a:gd name="connsiteX9" fmla="*/ 3409082 w 3409082"/>
              <a:gd name="connsiteY9" fmla="*/ 794857 h 953828"/>
              <a:gd name="connsiteX10" fmla="*/ 3409082 w 3409082"/>
              <a:gd name="connsiteY10" fmla="*/ 794853 h 953828"/>
              <a:gd name="connsiteX11" fmla="*/ 3250107 w 3409082"/>
              <a:gd name="connsiteY11" fmla="*/ 953828 h 953828"/>
              <a:gd name="connsiteX12" fmla="*/ 1420451 w 3409082"/>
              <a:gd name="connsiteY12" fmla="*/ 953828 h 953828"/>
              <a:gd name="connsiteX13" fmla="*/ 994327 w 3409082"/>
              <a:gd name="connsiteY13" fmla="*/ 1073057 h 953828"/>
              <a:gd name="connsiteX14" fmla="*/ 568180 w 3409082"/>
              <a:gd name="connsiteY14" fmla="*/ 953828 h 953828"/>
              <a:gd name="connsiteX15" fmla="*/ 158975 w 3409082"/>
              <a:gd name="connsiteY15" fmla="*/ 953828 h 953828"/>
              <a:gd name="connsiteX16" fmla="*/ 0 w 3409082"/>
              <a:gd name="connsiteY16" fmla="*/ 794853 h 953828"/>
              <a:gd name="connsiteX17" fmla="*/ 0 w 3409082"/>
              <a:gd name="connsiteY17" fmla="*/ 794857 h 953828"/>
              <a:gd name="connsiteX18" fmla="*/ 0 w 3409082"/>
              <a:gd name="connsiteY18" fmla="*/ 556400 h 953828"/>
              <a:gd name="connsiteX19" fmla="*/ 0 w 3409082"/>
              <a:gd name="connsiteY19" fmla="*/ 556400 h 953828"/>
              <a:gd name="connsiteX20" fmla="*/ 0 w 3409082"/>
              <a:gd name="connsiteY20" fmla="*/ 158975 h 953828"/>
              <a:gd name="connsiteX0" fmla="*/ 0 w 3409082"/>
              <a:gd name="connsiteY0" fmla="*/ 158975 h 1164497"/>
              <a:gd name="connsiteX1" fmla="*/ 158975 w 3409082"/>
              <a:gd name="connsiteY1" fmla="*/ 0 h 1164497"/>
              <a:gd name="connsiteX2" fmla="*/ 568180 w 3409082"/>
              <a:gd name="connsiteY2" fmla="*/ 0 h 1164497"/>
              <a:gd name="connsiteX3" fmla="*/ 568180 w 3409082"/>
              <a:gd name="connsiteY3" fmla="*/ 0 h 1164497"/>
              <a:gd name="connsiteX4" fmla="*/ 1420451 w 3409082"/>
              <a:gd name="connsiteY4" fmla="*/ 0 h 1164497"/>
              <a:gd name="connsiteX5" fmla="*/ 3250107 w 3409082"/>
              <a:gd name="connsiteY5" fmla="*/ 0 h 1164497"/>
              <a:gd name="connsiteX6" fmla="*/ 3409082 w 3409082"/>
              <a:gd name="connsiteY6" fmla="*/ 158975 h 1164497"/>
              <a:gd name="connsiteX7" fmla="*/ 3409082 w 3409082"/>
              <a:gd name="connsiteY7" fmla="*/ 556400 h 1164497"/>
              <a:gd name="connsiteX8" fmla="*/ 3409082 w 3409082"/>
              <a:gd name="connsiteY8" fmla="*/ 556400 h 1164497"/>
              <a:gd name="connsiteX9" fmla="*/ 3409082 w 3409082"/>
              <a:gd name="connsiteY9" fmla="*/ 794857 h 1164497"/>
              <a:gd name="connsiteX10" fmla="*/ 3409082 w 3409082"/>
              <a:gd name="connsiteY10" fmla="*/ 794853 h 1164497"/>
              <a:gd name="connsiteX11" fmla="*/ 3250107 w 3409082"/>
              <a:gd name="connsiteY11" fmla="*/ 953828 h 1164497"/>
              <a:gd name="connsiteX12" fmla="*/ 1420451 w 3409082"/>
              <a:gd name="connsiteY12" fmla="*/ 953828 h 1164497"/>
              <a:gd name="connsiteX13" fmla="*/ 570378 w 3409082"/>
              <a:gd name="connsiteY13" fmla="*/ 1164497 h 1164497"/>
              <a:gd name="connsiteX14" fmla="*/ 568180 w 3409082"/>
              <a:gd name="connsiteY14" fmla="*/ 953828 h 1164497"/>
              <a:gd name="connsiteX15" fmla="*/ 158975 w 3409082"/>
              <a:gd name="connsiteY15" fmla="*/ 953828 h 1164497"/>
              <a:gd name="connsiteX16" fmla="*/ 0 w 3409082"/>
              <a:gd name="connsiteY16" fmla="*/ 794853 h 1164497"/>
              <a:gd name="connsiteX17" fmla="*/ 0 w 3409082"/>
              <a:gd name="connsiteY17" fmla="*/ 794857 h 1164497"/>
              <a:gd name="connsiteX18" fmla="*/ 0 w 3409082"/>
              <a:gd name="connsiteY18" fmla="*/ 556400 h 1164497"/>
              <a:gd name="connsiteX19" fmla="*/ 0 w 3409082"/>
              <a:gd name="connsiteY19" fmla="*/ 556400 h 1164497"/>
              <a:gd name="connsiteX20" fmla="*/ 0 w 3409082"/>
              <a:gd name="connsiteY20" fmla="*/ 158975 h 1164497"/>
              <a:gd name="connsiteX0" fmla="*/ 0 w 3409082"/>
              <a:gd name="connsiteY0" fmla="*/ 158975 h 1438817"/>
              <a:gd name="connsiteX1" fmla="*/ 158975 w 3409082"/>
              <a:gd name="connsiteY1" fmla="*/ 0 h 1438817"/>
              <a:gd name="connsiteX2" fmla="*/ 568180 w 3409082"/>
              <a:gd name="connsiteY2" fmla="*/ 0 h 1438817"/>
              <a:gd name="connsiteX3" fmla="*/ 568180 w 3409082"/>
              <a:gd name="connsiteY3" fmla="*/ 0 h 1438817"/>
              <a:gd name="connsiteX4" fmla="*/ 1420451 w 3409082"/>
              <a:gd name="connsiteY4" fmla="*/ 0 h 1438817"/>
              <a:gd name="connsiteX5" fmla="*/ 3250107 w 3409082"/>
              <a:gd name="connsiteY5" fmla="*/ 0 h 1438817"/>
              <a:gd name="connsiteX6" fmla="*/ 3409082 w 3409082"/>
              <a:gd name="connsiteY6" fmla="*/ 158975 h 1438817"/>
              <a:gd name="connsiteX7" fmla="*/ 3409082 w 3409082"/>
              <a:gd name="connsiteY7" fmla="*/ 556400 h 1438817"/>
              <a:gd name="connsiteX8" fmla="*/ 3409082 w 3409082"/>
              <a:gd name="connsiteY8" fmla="*/ 556400 h 1438817"/>
              <a:gd name="connsiteX9" fmla="*/ 3409082 w 3409082"/>
              <a:gd name="connsiteY9" fmla="*/ 794857 h 1438817"/>
              <a:gd name="connsiteX10" fmla="*/ 3409082 w 3409082"/>
              <a:gd name="connsiteY10" fmla="*/ 794853 h 1438817"/>
              <a:gd name="connsiteX11" fmla="*/ 3250107 w 3409082"/>
              <a:gd name="connsiteY11" fmla="*/ 953828 h 1438817"/>
              <a:gd name="connsiteX12" fmla="*/ 1420451 w 3409082"/>
              <a:gd name="connsiteY12" fmla="*/ 953828 h 1438817"/>
              <a:gd name="connsiteX13" fmla="*/ 670130 w 3409082"/>
              <a:gd name="connsiteY13" fmla="*/ 1438817 h 1438817"/>
              <a:gd name="connsiteX14" fmla="*/ 568180 w 3409082"/>
              <a:gd name="connsiteY14" fmla="*/ 953828 h 1438817"/>
              <a:gd name="connsiteX15" fmla="*/ 158975 w 3409082"/>
              <a:gd name="connsiteY15" fmla="*/ 953828 h 1438817"/>
              <a:gd name="connsiteX16" fmla="*/ 0 w 3409082"/>
              <a:gd name="connsiteY16" fmla="*/ 794853 h 1438817"/>
              <a:gd name="connsiteX17" fmla="*/ 0 w 3409082"/>
              <a:gd name="connsiteY17" fmla="*/ 794857 h 1438817"/>
              <a:gd name="connsiteX18" fmla="*/ 0 w 3409082"/>
              <a:gd name="connsiteY18" fmla="*/ 556400 h 1438817"/>
              <a:gd name="connsiteX19" fmla="*/ 0 w 3409082"/>
              <a:gd name="connsiteY19" fmla="*/ 556400 h 1438817"/>
              <a:gd name="connsiteX20" fmla="*/ 0 w 3409082"/>
              <a:gd name="connsiteY20" fmla="*/ 158975 h 1438817"/>
              <a:gd name="connsiteX0" fmla="*/ 0 w 3409082"/>
              <a:gd name="connsiteY0" fmla="*/ 158975 h 1272562"/>
              <a:gd name="connsiteX1" fmla="*/ 158975 w 3409082"/>
              <a:gd name="connsiteY1" fmla="*/ 0 h 1272562"/>
              <a:gd name="connsiteX2" fmla="*/ 568180 w 3409082"/>
              <a:gd name="connsiteY2" fmla="*/ 0 h 1272562"/>
              <a:gd name="connsiteX3" fmla="*/ 568180 w 3409082"/>
              <a:gd name="connsiteY3" fmla="*/ 0 h 1272562"/>
              <a:gd name="connsiteX4" fmla="*/ 1420451 w 3409082"/>
              <a:gd name="connsiteY4" fmla="*/ 0 h 1272562"/>
              <a:gd name="connsiteX5" fmla="*/ 3250107 w 3409082"/>
              <a:gd name="connsiteY5" fmla="*/ 0 h 1272562"/>
              <a:gd name="connsiteX6" fmla="*/ 3409082 w 3409082"/>
              <a:gd name="connsiteY6" fmla="*/ 158975 h 1272562"/>
              <a:gd name="connsiteX7" fmla="*/ 3409082 w 3409082"/>
              <a:gd name="connsiteY7" fmla="*/ 556400 h 1272562"/>
              <a:gd name="connsiteX8" fmla="*/ 3409082 w 3409082"/>
              <a:gd name="connsiteY8" fmla="*/ 556400 h 1272562"/>
              <a:gd name="connsiteX9" fmla="*/ 3409082 w 3409082"/>
              <a:gd name="connsiteY9" fmla="*/ 794857 h 1272562"/>
              <a:gd name="connsiteX10" fmla="*/ 3409082 w 3409082"/>
              <a:gd name="connsiteY10" fmla="*/ 794853 h 1272562"/>
              <a:gd name="connsiteX11" fmla="*/ 3250107 w 3409082"/>
              <a:gd name="connsiteY11" fmla="*/ 953828 h 1272562"/>
              <a:gd name="connsiteX12" fmla="*/ 1420451 w 3409082"/>
              <a:gd name="connsiteY12" fmla="*/ 953828 h 1272562"/>
              <a:gd name="connsiteX13" fmla="*/ 562065 w 3409082"/>
              <a:gd name="connsiteY13" fmla="*/ 1272562 h 1272562"/>
              <a:gd name="connsiteX14" fmla="*/ 568180 w 3409082"/>
              <a:gd name="connsiteY14" fmla="*/ 953828 h 1272562"/>
              <a:gd name="connsiteX15" fmla="*/ 158975 w 3409082"/>
              <a:gd name="connsiteY15" fmla="*/ 953828 h 1272562"/>
              <a:gd name="connsiteX16" fmla="*/ 0 w 3409082"/>
              <a:gd name="connsiteY16" fmla="*/ 794853 h 1272562"/>
              <a:gd name="connsiteX17" fmla="*/ 0 w 3409082"/>
              <a:gd name="connsiteY17" fmla="*/ 794857 h 1272562"/>
              <a:gd name="connsiteX18" fmla="*/ 0 w 3409082"/>
              <a:gd name="connsiteY18" fmla="*/ 556400 h 1272562"/>
              <a:gd name="connsiteX19" fmla="*/ 0 w 3409082"/>
              <a:gd name="connsiteY19" fmla="*/ 556400 h 1272562"/>
              <a:gd name="connsiteX20" fmla="*/ 0 w 3409082"/>
              <a:gd name="connsiteY20" fmla="*/ 158975 h 1272562"/>
              <a:gd name="connsiteX0" fmla="*/ 0 w 3409082"/>
              <a:gd name="connsiteY0" fmla="*/ 158975 h 1225953"/>
              <a:gd name="connsiteX1" fmla="*/ 158975 w 3409082"/>
              <a:gd name="connsiteY1" fmla="*/ 0 h 1225953"/>
              <a:gd name="connsiteX2" fmla="*/ 568180 w 3409082"/>
              <a:gd name="connsiteY2" fmla="*/ 0 h 1225953"/>
              <a:gd name="connsiteX3" fmla="*/ 568180 w 3409082"/>
              <a:gd name="connsiteY3" fmla="*/ 0 h 1225953"/>
              <a:gd name="connsiteX4" fmla="*/ 1420451 w 3409082"/>
              <a:gd name="connsiteY4" fmla="*/ 0 h 1225953"/>
              <a:gd name="connsiteX5" fmla="*/ 3250107 w 3409082"/>
              <a:gd name="connsiteY5" fmla="*/ 0 h 1225953"/>
              <a:gd name="connsiteX6" fmla="*/ 3409082 w 3409082"/>
              <a:gd name="connsiteY6" fmla="*/ 158975 h 1225953"/>
              <a:gd name="connsiteX7" fmla="*/ 3409082 w 3409082"/>
              <a:gd name="connsiteY7" fmla="*/ 556400 h 1225953"/>
              <a:gd name="connsiteX8" fmla="*/ 3409082 w 3409082"/>
              <a:gd name="connsiteY8" fmla="*/ 556400 h 1225953"/>
              <a:gd name="connsiteX9" fmla="*/ 3409082 w 3409082"/>
              <a:gd name="connsiteY9" fmla="*/ 794857 h 1225953"/>
              <a:gd name="connsiteX10" fmla="*/ 3409082 w 3409082"/>
              <a:gd name="connsiteY10" fmla="*/ 794853 h 1225953"/>
              <a:gd name="connsiteX11" fmla="*/ 3250107 w 3409082"/>
              <a:gd name="connsiteY11" fmla="*/ 953828 h 1225953"/>
              <a:gd name="connsiteX12" fmla="*/ 1420451 w 3409082"/>
              <a:gd name="connsiteY12" fmla="*/ 953828 h 1225953"/>
              <a:gd name="connsiteX13" fmla="*/ 571623 w 3409082"/>
              <a:gd name="connsiteY13" fmla="*/ 1225953 h 1225953"/>
              <a:gd name="connsiteX14" fmla="*/ 568180 w 3409082"/>
              <a:gd name="connsiteY14" fmla="*/ 953828 h 1225953"/>
              <a:gd name="connsiteX15" fmla="*/ 158975 w 3409082"/>
              <a:gd name="connsiteY15" fmla="*/ 953828 h 1225953"/>
              <a:gd name="connsiteX16" fmla="*/ 0 w 3409082"/>
              <a:gd name="connsiteY16" fmla="*/ 794853 h 1225953"/>
              <a:gd name="connsiteX17" fmla="*/ 0 w 3409082"/>
              <a:gd name="connsiteY17" fmla="*/ 794857 h 1225953"/>
              <a:gd name="connsiteX18" fmla="*/ 0 w 3409082"/>
              <a:gd name="connsiteY18" fmla="*/ 556400 h 1225953"/>
              <a:gd name="connsiteX19" fmla="*/ 0 w 3409082"/>
              <a:gd name="connsiteY19" fmla="*/ 556400 h 1225953"/>
              <a:gd name="connsiteX20" fmla="*/ 0 w 3409082"/>
              <a:gd name="connsiteY20" fmla="*/ 158975 h 1225953"/>
              <a:gd name="connsiteX0" fmla="*/ 0 w 3409082"/>
              <a:gd name="connsiteY0" fmla="*/ 158975 h 1260910"/>
              <a:gd name="connsiteX1" fmla="*/ 158975 w 3409082"/>
              <a:gd name="connsiteY1" fmla="*/ 0 h 1260910"/>
              <a:gd name="connsiteX2" fmla="*/ 568180 w 3409082"/>
              <a:gd name="connsiteY2" fmla="*/ 0 h 1260910"/>
              <a:gd name="connsiteX3" fmla="*/ 568180 w 3409082"/>
              <a:gd name="connsiteY3" fmla="*/ 0 h 1260910"/>
              <a:gd name="connsiteX4" fmla="*/ 1420451 w 3409082"/>
              <a:gd name="connsiteY4" fmla="*/ 0 h 1260910"/>
              <a:gd name="connsiteX5" fmla="*/ 3250107 w 3409082"/>
              <a:gd name="connsiteY5" fmla="*/ 0 h 1260910"/>
              <a:gd name="connsiteX6" fmla="*/ 3409082 w 3409082"/>
              <a:gd name="connsiteY6" fmla="*/ 158975 h 1260910"/>
              <a:gd name="connsiteX7" fmla="*/ 3409082 w 3409082"/>
              <a:gd name="connsiteY7" fmla="*/ 556400 h 1260910"/>
              <a:gd name="connsiteX8" fmla="*/ 3409082 w 3409082"/>
              <a:gd name="connsiteY8" fmla="*/ 556400 h 1260910"/>
              <a:gd name="connsiteX9" fmla="*/ 3409082 w 3409082"/>
              <a:gd name="connsiteY9" fmla="*/ 794857 h 1260910"/>
              <a:gd name="connsiteX10" fmla="*/ 3409082 w 3409082"/>
              <a:gd name="connsiteY10" fmla="*/ 794853 h 1260910"/>
              <a:gd name="connsiteX11" fmla="*/ 3250107 w 3409082"/>
              <a:gd name="connsiteY11" fmla="*/ 953828 h 1260910"/>
              <a:gd name="connsiteX12" fmla="*/ 1420451 w 3409082"/>
              <a:gd name="connsiteY12" fmla="*/ 953828 h 1260910"/>
              <a:gd name="connsiteX13" fmla="*/ 568437 w 3409082"/>
              <a:gd name="connsiteY13" fmla="*/ 1260910 h 1260910"/>
              <a:gd name="connsiteX14" fmla="*/ 568180 w 3409082"/>
              <a:gd name="connsiteY14" fmla="*/ 953828 h 1260910"/>
              <a:gd name="connsiteX15" fmla="*/ 158975 w 3409082"/>
              <a:gd name="connsiteY15" fmla="*/ 953828 h 1260910"/>
              <a:gd name="connsiteX16" fmla="*/ 0 w 3409082"/>
              <a:gd name="connsiteY16" fmla="*/ 794853 h 1260910"/>
              <a:gd name="connsiteX17" fmla="*/ 0 w 3409082"/>
              <a:gd name="connsiteY17" fmla="*/ 794857 h 1260910"/>
              <a:gd name="connsiteX18" fmla="*/ 0 w 3409082"/>
              <a:gd name="connsiteY18" fmla="*/ 556400 h 1260910"/>
              <a:gd name="connsiteX19" fmla="*/ 0 w 3409082"/>
              <a:gd name="connsiteY19" fmla="*/ 556400 h 1260910"/>
              <a:gd name="connsiteX20" fmla="*/ 0 w 3409082"/>
              <a:gd name="connsiteY20" fmla="*/ 158975 h 1260910"/>
              <a:gd name="connsiteX0" fmla="*/ 0 w 3409082"/>
              <a:gd name="connsiteY0" fmla="*/ 158975 h 1260910"/>
              <a:gd name="connsiteX1" fmla="*/ 158975 w 3409082"/>
              <a:gd name="connsiteY1" fmla="*/ 0 h 1260910"/>
              <a:gd name="connsiteX2" fmla="*/ 568180 w 3409082"/>
              <a:gd name="connsiteY2" fmla="*/ 0 h 1260910"/>
              <a:gd name="connsiteX3" fmla="*/ 568180 w 3409082"/>
              <a:gd name="connsiteY3" fmla="*/ 0 h 1260910"/>
              <a:gd name="connsiteX4" fmla="*/ 1420451 w 3409082"/>
              <a:gd name="connsiteY4" fmla="*/ 0 h 1260910"/>
              <a:gd name="connsiteX5" fmla="*/ 3250107 w 3409082"/>
              <a:gd name="connsiteY5" fmla="*/ 0 h 1260910"/>
              <a:gd name="connsiteX6" fmla="*/ 3409082 w 3409082"/>
              <a:gd name="connsiteY6" fmla="*/ 158975 h 1260910"/>
              <a:gd name="connsiteX7" fmla="*/ 3409082 w 3409082"/>
              <a:gd name="connsiteY7" fmla="*/ 556400 h 1260910"/>
              <a:gd name="connsiteX8" fmla="*/ 3409082 w 3409082"/>
              <a:gd name="connsiteY8" fmla="*/ 556400 h 1260910"/>
              <a:gd name="connsiteX9" fmla="*/ 3409082 w 3409082"/>
              <a:gd name="connsiteY9" fmla="*/ 794857 h 1260910"/>
              <a:gd name="connsiteX10" fmla="*/ 3409082 w 3409082"/>
              <a:gd name="connsiteY10" fmla="*/ 794853 h 1260910"/>
              <a:gd name="connsiteX11" fmla="*/ 3250107 w 3409082"/>
              <a:gd name="connsiteY11" fmla="*/ 953828 h 1260910"/>
              <a:gd name="connsiteX12" fmla="*/ 1025379 w 3409082"/>
              <a:gd name="connsiteY12" fmla="*/ 953827 h 1260910"/>
              <a:gd name="connsiteX13" fmla="*/ 568437 w 3409082"/>
              <a:gd name="connsiteY13" fmla="*/ 1260910 h 1260910"/>
              <a:gd name="connsiteX14" fmla="*/ 568180 w 3409082"/>
              <a:gd name="connsiteY14" fmla="*/ 953828 h 1260910"/>
              <a:gd name="connsiteX15" fmla="*/ 158975 w 3409082"/>
              <a:gd name="connsiteY15" fmla="*/ 953828 h 1260910"/>
              <a:gd name="connsiteX16" fmla="*/ 0 w 3409082"/>
              <a:gd name="connsiteY16" fmla="*/ 794853 h 1260910"/>
              <a:gd name="connsiteX17" fmla="*/ 0 w 3409082"/>
              <a:gd name="connsiteY17" fmla="*/ 794857 h 1260910"/>
              <a:gd name="connsiteX18" fmla="*/ 0 w 3409082"/>
              <a:gd name="connsiteY18" fmla="*/ 556400 h 1260910"/>
              <a:gd name="connsiteX19" fmla="*/ 0 w 3409082"/>
              <a:gd name="connsiteY19" fmla="*/ 556400 h 1260910"/>
              <a:gd name="connsiteX20" fmla="*/ 0 w 3409082"/>
              <a:gd name="connsiteY20" fmla="*/ 158975 h 126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09082" h="1260910">
                <a:moveTo>
                  <a:pt x="0" y="158975"/>
                </a:moveTo>
                <a:cubicBezTo>
                  <a:pt x="0" y="71176"/>
                  <a:pt x="71176" y="0"/>
                  <a:pt x="158975" y="0"/>
                </a:cubicBezTo>
                <a:lnTo>
                  <a:pt x="568180" y="0"/>
                </a:lnTo>
                <a:lnTo>
                  <a:pt x="568180" y="0"/>
                </a:lnTo>
                <a:lnTo>
                  <a:pt x="1420451" y="0"/>
                </a:lnTo>
                <a:lnTo>
                  <a:pt x="3250107" y="0"/>
                </a:lnTo>
                <a:cubicBezTo>
                  <a:pt x="3337906" y="0"/>
                  <a:pt x="3409082" y="71176"/>
                  <a:pt x="3409082" y="158975"/>
                </a:cubicBezTo>
                <a:lnTo>
                  <a:pt x="3409082" y="556400"/>
                </a:lnTo>
                <a:lnTo>
                  <a:pt x="3409082" y="556400"/>
                </a:lnTo>
                <a:lnTo>
                  <a:pt x="3409082" y="794857"/>
                </a:lnTo>
                <a:lnTo>
                  <a:pt x="3409082" y="794853"/>
                </a:lnTo>
                <a:cubicBezTo>
                  <a:pt x="3409082" y="882652"/>
                  <a:pt x="3337906" y="953828"/>
                  <a:pt x="3250107" y="953828"/>
                </a:cubicBezTo>
                <a:lnTo>
                  <a:pt x="1025379" y="953827"/>
                </a:lnTo>
                <a:lnTo>
                  <a:pt x="568437" y="1260910"/>
                </a:lnTo>
                <a:cubicBezTo>
                  <a:pt x="567704" y="1190687"/>
                  <a:pt x="568913" y="1024051"/>
                  <a:pt x="568180" y="953828"/>
                </a:cubicBezTo>
                <a:lnTo>
                  <a:pt x="158975" y="953828"/>
                </a:lnTo>
                <a:cubicBezTo>
                  <a:pt x="71176" y="953828"/>
                  <a:pt x="0" y="882652"/>
                  <a:pt x="0" y="794853"/>
                </a:cubicBezTo>
                <a:lnTo>
                  <a:pt x="0" y="794857"/>
                </a:lnTo>
                <a:lnTo>
                  <a:pt x="0" y="556400"/>
                </a:lnTo>
                <a:lnTo>
                  <a:pt x="0" y="556400"/>
                </a:lnTo>
                <a:lnTo>
                  <a:pt x="0" y="158975"/>
                </a:lnTo>
                <a:close/>
              </a:path>
            </a:pathLst>
          </a:custGeom>
          <a:ln w="50800">
            <a:solidFill>
              <a:schemeClr val="accent2"/>
            </a:solidFill>
          </a:ln>
        </p:spPr>
        <p:txBody>
          <a:bodyPr vert="horz" wrap="square" lIns="180000" tIns="180000" rIns="180000" bIns="540000" rtlCol="0" anchor="t" anchorCtr="0">
            <a:spAutoFit/>
          </a:bodyPr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r>
              <a:rPr lang="de-DE"/>
              <a:t>Hier ist Platz für ein zweizeiliges Zitat.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AE400B0-8A82-AE4B-A5B9-6D893291E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58FA510E-CDB5-C148-A647-98E4A055B9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B03223B5-35FB-7345-B07A-10267D258C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0600D9F8-85C2-4B4A-9E3E-1C968A9569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9509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8D2201AC-0EBE-A246-A900-E0E422B4A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7" y="511175"/>
            <a:ext cx="11183412" cy="13255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4B6214C9-073F-654A-B020-C2387626B9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2924" y="1851252"/>
            <a:ext cx="11099799" cy="3365500"/>
          </a:xfr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/>
            </a:lvl1pPr>
          </a:lstStyle>
          <a:p>
            <a:r>
              <a:rPr lang="de-DE"/>
              <a:t>Aufzählungspunkt 1 mit maximal drei Zeilen</a:t>
            </a:r>
          </a:p>
          <a:p>
            <a:r>
              <a:rPr lang="de-DE"/>
              <a:t>Aufzählungspunkt 2 mit maximal drei Zeilen</a:t>
            </a:r>
          </a:p>
          <a:p>
            <a:r>
              <a:rPr lang="de-DE"/>
              <a:t>Aufzählungspunkt 3 mit maximal drei Zeilen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tabLst/>
              <a:defRPr/>
            </a:pPr>
            <a:endParaRPr lang="de-DE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BCA643E3-8D6C-164C-A00A-4BFD97A39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D7BD6E2C-ECE9-EC4F-8B07-24E9710CE4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EE6180D5-DACD-0A4F-86A8-B931E113AB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E607476D-EC80-CC4D-A35D-04F65F96A1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692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au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Gerade Verbindung 2">
            <a:extLst>
              <a:ext uri="{FF2B5EF4-FFF2-40B4-BE49-F238E27FC236}">
                <a16:creationId xmlns:a16="http://schemas.microsoft.com/office/drawing/2014/main" id="{227269B7-FDB2-1040-8717-2C36A004BE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685365" y="2922494"/>
            <a:ext cx="8695764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8D2201AC-0EBE-A246-A900-E0E422B4A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6" y="511175"/>
            <a:ext cx="11194987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B8B5688F-5599-1346-8408-04D5C56F29EB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553317" y="1844345"/>
            <a:ext cx="2088000" cy="2088179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de-DE"/>
              <a:t>Hier kommt ein kleiner Fakt</a:t>
            </a:r>
          </a:p>
        </p:txBody>
      </p:sp>
      <p:sp>
        <p:nvSpPr>
          <p:cNvPr id="18" name="Textplatzhalter 16">
            <a:extLst>
              <a:ext uri="{FF2B5EF4-FFF2-40B4-BE49-F238E27FC236}">
                <a16:creationId xmlns:a16="http://schemas.microsoft.com/office/drawing/2014/main" id="{68EEF8EF-3582-164E-A540-B14FD04947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318" y="4398961"/>
            <a:ext cx="2039481" cy="1680106"/>
          </a:xfrm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sz="1600" b="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DA97644B-892A-134B-B132-02700EB8F25A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3557774" y="1844345"/>
            <a:ext cx="2088000" cy="2088179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de-DE"/>
              <a:t>Hier kommt ein kleiner Fakt</a:t>
            </a:r>
          </a:p>
        </p:txBody>
      </p:sp>
      <p:sp>
        <p:nvSpPr>
          <p:cNvPr id="19" name="Textplatzhalter 16">
            <a:extLst>
              <a:ext uri="{FF2B5EF4-FFF2-40B4-BE49-F238E27FC236}">
                <a16:creationId xmlns:a16="http://schemas.microsoft.com/office/drawing/2014/main" id="{80221500-6BE4-1F4E-A8A1-1AE09659E4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59482" y="4398961"/>
            <a:ext cx="2039481" cy="1680106"/>
          </a:xfrm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sz="1600" b="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1" name="Textplatzhalter 3">
            <a:extLst>
              <a:ext uri="{FF2B5EF4-FFF2-40B4-BE49-F238E27FC236}">
                <a16:creationId xmlns:a16="http://schemas.microsoft.com/office/drawing/2014/main" id="{751A12BD-9A93-FD47-B4DC-0962FD911636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6533202" y="1844345"/>
            <a:ext cx="2088000" cy="2088179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de-DE"/>
              <a:t>Hier kommt ein kleiner Fakt</a:t>
            </a:r>
          </a:p>
        </p:txBody>
      </p:sp>
      <p:sp>
        <p:nvSpPr>
          <p:cNvPr id="20" name="Textplatzhalter 16">
            <a:extLst>
              <a:ext uri="{FF2B5EF4-FFF2-40B4-BE49-F238E27FC236}">
                <a16:creationId xmlns:a16="http://schemas.microsoft.com/office/drawing/2014/main" id="{0D718433-B4D3-4745-9DCF-1C7008CF7A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65647" y="4398961"/>
            <a:ext cx="2039481" cy="1680106"/>
          </a:xfrm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sz="1600" b="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FD0220CA-81AF-804B-BDE6-9B46B71520A6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9566688" y="1844345"/>
            <a:ext cx="2088000" cy="2088179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de-DE"/>
              <a:t>Hier kommt ein kleiner Fakt</a:t>
            </a:r>
          </a:p>
        </p:txBody>
      </p:sp>
      <p:sp>
        <p:nvSpPr>
          <p:cNvPr id="22" name="Textplatzhalter 16">
            <a:extLst>
              <a:ext uri="{FF2B5EF4-FFF2-40B4-BE49-F238E27FC236}">
                <a16:creationId xmlns:a16="http://schemas.microsoft.com/office/drawing/2014/main" id="{F31B18BA-C61A-294A-B839-FE42496515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18679" y="4398961"/>
            <a:ext cx="2039481" cy="1680106"/>
          </a:xfrm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sz="1600" b="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57AB7773-FCD5-C843-BBC8-9E5417AB29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25" name="Datumsplatzhalter 3">
            <a:extLst>
              <a:ext uri="{FF2B5EF4-FFF2-40B4-BE49-F238E27FC236}">
                <a16:creationId xmlns:a16="http://schemas.microsoft.com/office/drawing/2014/main" id="{9DB1DC3E-7CCE-6D45-8BC0-D4A7E9FB95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29" name="Fußzeilenplatzhalter 4">
            <a:extLst>
              <a:ext uri="{FF2B5EF4-FFF2-40B4-BE49-F238E27FC236}">
                <a16:creationId xmlns:a16="http://schemas.microsoft.com/office/drawing/2014/main" id="{47DC4EEE-B073-5844-AC14-6AF99284F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30" name="Foliennummernplatzhalter 5">
            <a:extLst>
              <a:ext uri="{FF2B5EF4-FFF2-40B4-BE49-F238E27FC236}">
                <a16:creationId xmlns:a16="http://schemas.microsoft.com/office/drawing/2014/main" id="{5BFF71FC-8AB1-2340-A027-F737C0013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26073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au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Gerade Verbindung 31">
            <a:extLst>
              <a:ext uri="{FF2B5EF4-FFF2-40B4-BE49-F238E27FC236}">
                <a16:creationId xmlns:a16="http://schemas.microsoft.com/office/drawing/2014/main" id="{00DFA3B3-E49A-8846-98F6-F2F158128C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685365" y="2922494"/>
            <a:ext cx="8695764" cy="0"/>
          </a:xfrm>
          <a:prstGeom prst="line">
            <a:avLst/>
          </a:prstGeom>
          <a:ln w="50800">
            <a:solidFill>
              <a:srgbClr val="000E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8D2201AC-0EBE-A246-A900-E0E422B4A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6" y="511175"/>
            <a:ext cx="11194987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7325DBFE-DE07-A34F-B212-866B50527114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553317" y="1844345"/>
            <a:ext cx="2088000" cy="2088179"/>
          </a:xfrm>
          <a:prstGeom prst="ellipse">
            <a:avLst/>
          </a:prstGeom>
          <a:solidFill>
            <a:schemeClr val="bg1"/>
          </a:solidFill>
          <a:ln w="50800">
            <a:solidFill>
              <a:srgbClr val="00FF6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de-DE"/>
              <a:t>Hier kommt ein kleiner Fakt</a:t>
            </a:r>
          </a:p>
        </p:txBody>
      </p:sp>
      <p:sp>
        <p:nvSpPr>
          <p:cNvPr id="18" name="Textplatzhalter 16">
            <a:extLst>
              <a:ext uri="{FF2B5EF4-FFF2-40B4-BE49-F238E27FC236}">
                <a16:creationId xmlns:a16="http://schemas.microsoft.com/office/drawing/2014/main" id="{68EEF8EF-3582-164E-A540-B14FD04947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318" y="4398961"/>
            <a:ext cx="2039481" cy="1680106"/>
          </a:xfrm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sz="1600" b="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4DED43CF-0FD4-B54F-9CF7-8D46B2BDD34B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3557774" y="1844345"/>
            <a:ext cx="2088000" cy="2088179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de-DE"/>
              <a:t>Hier kommt ein kleiner Fakt</a:t>
            </a:r>
          </a:p>
        </p:txBody>
      </p:sp>
      <p:sp>
        <p:nvSpPr>
          <p:cNvPr id="19" name="Textplatzhalter 16">
            <a:extLst>
              <a:ext uri="{FF2B5EF4-FFF2-40B4-BE49-F238E27FC236}">
                <a16:creationId xmlns:a16="http://schemas.microsoft.com/office/drawing/2014/main" id="{80221500-6BE4-1F4E-A8A1-1AE09659E4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59482" y="4398961"/>
            <a:ext cx="2039481" cy="1680106"/>
          </a:xfrm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sz="1600" b="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9" name="Textplatzhalter 3">
            <a:extLst>
              <a:ext uri="{FF2B5EF4-FFF2-40B4-BE49-F238E27FC236}">
                <a16:creationId xmlns:a16="http://schemas.microsoft.com/office/drawing/2014/main" id="{B2BD17DF-9EE6-0B42-A65C-C758BB8091D9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6533202" y="1844345"/>
            <a:ext cx="2088000" cy="2088179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de-DE"/>
              <a:t>Hier kommt ein kleiner Fakt</a:t>
            </a:r>
          </a:p>
        </p:txBody>
      </p:sp>
      <p:sp>
        <p:nvSpPr>
          <p:cNvPr id="20" name="Textplatzhalter 16">
            <a:extLst>
              <a:ext uri="{FF2B5EF4-FFF2-40B4-BE49-F238E27FC236}">
                <a16:creationId xmlns:a16="http://schemas.microsoft.com/office/drawing/2014/main" id="{0D718433-B4D3-4745-9DCF-1C7008CF7A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65647" y="4398961"/>
            <a:ext cx="2039481" cy="1680106"/>
          </a:xfrm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sz="1600" b="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1" name="Textplatzhalter 3">
            <a:extLst>
              <a:ext uri="{FF2B5EF4-FFF2-40B4-BE49-F238E27FC236}">
                <a16:creationId xmlns:a16="http://schemas.microsoft.com/office/drawing/2014/main" id="{BC9F923E-DFA2-A742-BF1F-31C0988AEFF3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9566688" y="1844345"/>
            <a:ext cx="2088000" cy="2088179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de-DE"/>
              <a:t>Hier kommt ein kleiner Fakt</a:t>
            </a:r>
          </a:p>
        </p:txBody>
      </p:sp>
      <p:sp>
        <p:nvSpPr>
          <p:cNvPr id="22" name="Textplatzhalter 16">
            <a:extLst>
              <a:ext uri="{FF2B5EF4-FFF2-40B4-BE49-F238E27FC236}">
                <a16:creationId xmlns:a16="http://schemas.microsoft.com/office/drawing/2014/main" id="{F31B18BA-C61A-294A-B839-FE42496515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18679" y="4398961"/>
            <a:ext cx="2039481" cy="1680106"/>
          </a:xfrm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sz="1600" b="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57AB7773-FCD5-C843-BBC8-9E5417AB29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C7E7CA8C-BB37-9C4C-A27C-4CD6EF406E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21" name="Fußzeilenplatzhalter 4">
            <a:extLst>
              <a:ext uri="{FF2B5EF4-FFF2-40B4-BE49-F238E27FC236}">
                <a16:creationId xmlns:a16="http://schemas.microsoft.com/office/drawing/2014/main" id="{CDA4ADD9-D92E-BE47-ADFB-5F67E1908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</a:t>
            </a:r>
            <a:r>
              <a:rPr lang="de-DE" err="1"/>
              <a:t>gematik</a:t>
            </a:r>
            <a:r>
              <a:rPr lang="de-DE"/>
              <a:t> | Berlin | öffentlich</a:t>
            </a:r>
          </a:p>
        </p:txBody>
      </p:sp>
      <p:sp>
        <p:nvSpPr>
          <p:cNvPr id="25" name="Foliennummernplatzhalter 5">
            <a:extLst>
              <a:ext uri="{FF2B5EF4-FFF2-40B4-BE49-F238E27FC236}">
                <a16:creationId xmlns:a16="http://schemas.microsoft.com/office/drawing/2014/main" id="{C70A2514-6BFD-754F-9BD8-C0784E67A7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25590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aubil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5A86C748-C93E-0148-B650-DC08787432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655205" y="1503741"/>
            <a:ext cx="3866122" cy="3866122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8D2201AC-0EBE-A246-A900-E0E422B4A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7" y="511175"/>
            <a:ext cx="5034529" cy="13255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4B6214C9-073F-654A-B020-C2387626B9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2925" y="2235200"/>
            <a:ext cx="4306888" cy="3365500"/>
          </a:xfrm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sz="1800" b="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1" name="Textplatzhalter 3">
            <a:extLst>
              <a:ext uri="{FF2B5EF4-FFF2-40B4-BE49-F238E27FC236}">
                <a16:creationId xmlns:a16="http://schemas.microsoft.com/office/drawing/2014/main" id="{1A6CAF18-CD90-DF45-97E3-A9B048913E5E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7427067" y="553421"/>
            <a:ext cx="2088000" cy="2088179"/>
          </a:xfrm>
          <a:prstGeom prst="ellipse">
            <a:avLst/>
          </a:prstGeom>
          <a:solidFill>
            <a:schemeClr val="bg1"/>
          </a:solidFill>
          <a:ln w="50800">
            <a:solidFill>
              <a:srgbClr val="00FF6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de-DE"/>
              <a:t>Hier kommt ein kleiner Fakt</a:t>
            </a:r>
          </a:p>
        </p:txBody>
      </p:sp>
      <p:sp>
        <p:nvSpPr>
          <p:cNvPr id="19" name="Textplatzhalter 3">
            <a:extLst>
              <a:ext uri="{FF2B5EF4-FFF2-40B4-BE49-F238E27FC236}">
                <a16:creationId xmlns:a16="http://schemas.microsoft.com/office/drawing/2014/main" id="{90A08D77-CD26-DA43-93F4-D654FE28F47F}"/>
              </a:ext>
            </a:extLst>
          </p:cNvPr>
          <p:cNvSpPr>
            <a:spLocks noGrp="1" noChangeAspect="1"/>
          </p:cNvSpPr>
          <p:nvPr>
            <p:ph type="body" sz="quarter" idx="12" hasCustomPrompt="1"/>
          </p:nvPr>
        </p:nvSpPr>
        <p:spPr>
          <a:xfrm>
            <a:off x="9517124" y="2382221"/>
            <a:ext cx="2088000" cy="2088179"/>
          </a:xfrm>
          <a:prstGeom prst="ellipse">
            <a:avLst/>
          </a:prstGeom>
          <a:solidFill>
            <a:schemeClr val="bg1"/>
          </a:solidFill>
          <a:ln w="50800">
            <a:solidFill>
              <a:srgbClr val="00FF6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de-DE"/>
              <a:t>Hier kommt ein kleiner Fakt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9FC8692A-CFDF-D940-B3C1-606BFC7CD277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7427067" y="4211021"/>
            <a:ext cx="2088000" cy="2088179"/>
          </a:xfrm>
          <a:prstGeom prst="ellipse">
            <a:avLst/>
          </a:prstGeom>
          <a:solidFill>
            <a:schemeClr val="bg1"/>
          </a:solidFill>
          <a:ln w="50800">
            <a:solidFill>
              <a:srgbClr val="00FF6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de-DE"/>
              <a:t>Hier kommt ein kleiner Fakt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7AFAADB3-A8F6-E24E-9766-6FAC7960E4AB}"/>
              </a:ext>
            </a:extLst>
          </p:cNvPr>
          <p:cNvSpPr>
            <a:spLocks noGrp="1" noChangeAspect="1"/>
          </p:cNvSpPr>
          <p:nvPr>
            <p:ph type="body" sz="quarter" idx="11" hasCustomPrompt="1"/>
          </p:nvPr>
        </p:nvSpPr>
        <p:spPr>
          <a:xfrm>
            <a:off x="5351524" y="2382221"/>
            <a:ext cx="2088000" cy="2088179"/>
          </a:xfrm>
          <a:prstGeom prst="ellipse">
            <a:avLst/>
          </a:prstGeom>
          <a:solidFill>
            <a:schemeClr val="bg1"/>
          </a:solidFill>
          <a:ln w="50800">
            <a:solidFill>
              <a:srgbClr val="00FF6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de-DE"/>
              <a:t>Hier kommt ein kleiner Fakt</a:t>
            </a: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BCA643E3-8D6C-164C-A00A-4BFD97A39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13" name="Datumsplatzhalter 3">
            <a:extLst>
              <a:ext uri="{FF2B5EF4-FFF2-40B4-BE49-F238E27FC236}">
                <a16:creationId xmlns:a16="http://schemas.microsoft.com/office/drawing/2014/main" id="{B58E20DD-9A63-434A-AE5F-3E7C1CDA1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14" name="Fußzeilenplatzhalter 4">
            <a:extLst>
              <a:ext uri="{FF2B5EF4-FFF2-40B4-BE49-F238E27FC236}">
                <a16:creationId xmlns:a16="http://schemas.microsoft.com/office/drawing/2014/main" id="{297752FF-5F17-AF48-9BEA-54BF4CBAD6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id="{C7749449-D6B1-5043-A9B8-FB63E04772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29708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aubil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5A86C748-C93E-0148-B650-DC08787432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655205" y="1503741"/>
            <a:ext cx="3866122" cy="3866122"/>
          </a:xfrm>
          <a:prstGeom prst="ellipse">
            <a:avLst/>
          </a:prstGeom>
          <a:noFill/>
          <a:ln w="50800">
            <a:solidFill>
              <a:srgbClr val="000E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8D2201AC-0EBE-A246-A900-E0E422B4A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7" y="511175"/>
            <a:ext cx="5034529" cy="13255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4B6214C9-073F-654A-B020-C2387626B9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2925" y="2235200"/>
            <a:ext cx="4306888" cy="3365500"/>
          </a:xfrm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sz="1800" b="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1" name="Textplatzhalter 3">
            <a:extLst>
              <a:ext uri="{FF2B5EF4-FFF2-40B4-BE49-F238E27FC236}">
                <a16:creationId xmlns:a16="http://schemas.microsoft.com/office/drawing/2014/main" id="{1A6CAF18-CD90-DF45-97E3-A9B048913E5E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7427067" y="553421"/>
            <a:ext cx="2088000" cy="2088179"/>
          </a:xfrm>
          <a:prstGeom prst="ellipse">
            <a:avLst/>
          </a:prstGeom>
          <a:solidFill>
            <a:schemeClr val="bg1"/>
          </a:solidFill>
          <a:ln w="50800">
            <a:solidFill>
              <a:srgbClr val="00FF6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de-DE"/>
              <a:t>Hier kommt ein kleiner Fakt</a:t>
            </a:r>
          </a:p>
        </p:txBody>
      </p:sp>
      <p:sp>
        <p:nvSpPr>
          <p:cNvPr id="19" name="Textplatzhalter 3">
            <a:extLst>
              <a:ext uri="{FF2B5EF4-FFF2-40B4-BE49-F238E27FC236}">
                <a16:creationId xmlns:a16="http://schemas.microsoft.com/office/drawing/2014/main" id="{90A08D77-CD26-DA43-93F4-D654FE28F47F}"/>
              </a:ext>
            </a:extLst>
          </p:cNvPr>
          <p:cNvSpPr>
            <a:spLocks noGrp="1" noChangeAspect="1"/>
          </p:cNvSpPr>
          <p:nvPr>
            <p:ph type="body" sz="quarter" idx="12" hasCustomPrompt="1"/>
          </p:nvPr>
        </p:nvSpPr>
        <p:spPr>
          <a:xfrm>
            <a:off x="9517124" y="2382221"/>
            <a:ext cx="2088000" cy="2088179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de-DE"/>
              <a:t>Hier kommt ein kleiner Fakt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9FC8692A-CFDF-D940-B3C1-606BFC7CD277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7427067" y="4211021"/>
            <a:ext cx="2088000" cy="2088179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de-DE"/>
              <a:t>Hier kommt ein kleiner Fakt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7AFAADB3-A8F6-E24E-9766-6FAC7960E4AB}"/>
              </a:ext>
            </a:extLst>
          </p:cNvPr>
          <p:cNvSpPr>
            <a:spLocks noGrp="1" noChangeAspect="1"/>
          </p:cNvSpPr>
          <p:nvPr>
            <p:ph type="body" sz="quarter" idx="11" hasCustomPrompt="1"/>
          </p:nvPr>
        </p:nvSpPr>
        <p:spPr>
          <a:xfrm>
            <a:off x="5351524" y="2382221"/>
            <a:ext cx="2088000" cy="2088179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de-DE"/>
              <a:t>Hier kommt ein kleiner Fakt</a:t>
            </a: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BCA643E3-8D6C-164C-A00A-4BFD97A39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13" name="Datumsplatzhalter 3">
            <a:extLst>
              <a:ext uri="{FF2B5EF4-FFF2-40B4-BE49-F238E27FC236}">
                <a16:creationId xmlns:a16="http://schemas.microsoft.com/office/drawing/2014/main" id="{05AEA96E-75F6-E54C-A162-4718CEAF59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14" name="Fußzeilenplatzhalter 4">
            <a:extLst>
              <a:ext uri="{FF2B5EF4-FFF2-40B4-BE49-F238E27FC236}">
                <a16:creationId xmlns:a16="http://schemas.microsoft.com/office/drawing/2014/main" id="{ECFEE57D-CE65-1548-B393-74933992D3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id="{D7003CE0-7BEB-B944-BD33-62E66FC037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9479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e_I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ine Ecke des Rechtecks abrunden 27">
            <a:extLst>
              <a:ext uri="{FF2B5EF4-FFF2-40B4-BE49-F238E27FC236}">
                <a16:creationId xmlns:a16="http://schemas.microsoft.com/office/drawing/2014/main" id="{CDB70B58-90FB-B7E0-7535-48156E862694}"/>
              </a:ext>
            </a:extLst>
          </p:cNvPr>
          <p:cNvSpPr/>
          <p:nvPr userDrawn="1"/>
        </p:nvSpPr>
        <p:spPr>
          <a:xfrm rot="10800000">
            <a:off x="532147" y="0"/>
            <a:ext cx="1394968" cy="320802"/>
          </a:xfrm>
          <a:prstGeom prst="round1Rect">
            <a:avLst>
              <a:gd name="adj" fmla="val 4757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6397DA70-B73A-5448-893D-5E2B6B26FC9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2450" y="1836738"/>
            <a:ext cx="9226211" cy="3365500"/>
          </a:xfrm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b="0"/>
            </a:lvl1pPr>
          </a:lstStyle>
          <a:p>
            <a:r>
              <a:rPr lang="de-DE"/>
              <a:t>Diese Folie ist für reinen </a:t>
            </a:r>
            <a:r>
              <a:rPr lang="de-DE" err="1"/>
              <a:t>Textsatz</a:t>
            </a:r>
            <a:r>
              <a:rPr lang="de-DE"/>
              <a:t> gedacht.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F6B60F0-36B4-E849-963C-95CC74AAE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47" y="6461226"/>
            <a:ext cx="801762" cy="213330"/>
          </a:xfrm>
          <a:prstGeom prst="rect">
            <a:avLst/>
          </a:prstGeom>
        </p:spPr>
      </p:pic>
      <p:sp>
        <p:nvSpPr>
          <p:cNvPr id="11" name="AutoShape 2">
            <a:extLst>
              <a:ext uri="{FF2B5EF4-FFF2-40B4-BE49-F238E27FC236}">
                <a16:creationId xmlns:a16="http://schemas.microsoft.com/office/drawing/2014/main" id="{D87096C7-9CFC-489B-A2EE-F505196BD090}"/>
              </a:ext>
            </a:extLst>
          </p:cNvPr>
          <p:cNvSpPr/>
          <p:nvPr userDrawn="1"/>
        </p:nvSpPr>
        <p:spPr>
          <a:xfrm>
            <a:off x="542925" y="6216910"/>
            <a:ext cx="11099800" cy="10193"/>
          </a:xfrm>
          <a:prstGeom prst="line">
            <a:avLst/>
          </a:prstGeom>
          <a:ln w="9525" cap="flat">
            <a:solidFill>
              <a:srgbClr val="000000">
                <a:alpha val="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DE"/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D7CF68C0-6DF0-44AF-B9BC-EE1BEAF70FE5}"/>
              </a:ext>
            </a:extLst>
          </p:cNvPr>
          <p:cNvSpPr/>
          <p:nvPr/>
        </p:nvSpPr>
        <p:spPr>
          <a:xfrm>
            <a:off x="532150" y="6417476"/>
            <a:ext cx="298384" cy="29838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E52"/>
          </a:solidFill>
        </p:spPr>
        <p:txBody>
          <a:bodyPr/>
          <a:lstStyle/>
          <a:p>
            <a:endParaRPr lang="en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52C5D97-2A27-4C54-9F85-7B7254C3F50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298662" y="6463629"/>
            <a:ext cx="7054378" cy="178158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6528869-D89A-4556-9A6E-5BCE7D540FE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41433" y="6461798"/>
            <a:ext cx="277683" cy="212758"/>
          </a:xfrm>
        </p:spPr>
        <p:txBody>
          <a:bodyPr anchor="ctr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 b="1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467E1A4-2E5B-4DB1-BAB6-18B200429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7" y="511175"/>
            <a:ext cx="8113164" cy="817563"/>
          </a:xfrm>
        </p:spPr>
        <p:txBody>
          <a:bodyPr/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BB2588B-2C2F-AF5B-B32D-A14C381C8239}"/>
              </a:ext>
            </a:extLst>
          </p:cNvPr>
          <p:cNvSpPr txBox="1"/>
          <p:nvPr userDrawn="1"/>
        </p:nvSpPr>
        <p:spPr>
          <a:xfrm>
            <a:off x="552449" y="95664"/>
            <a:ext cx="137466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bg1"/>
                </a:solidFill>
              </a:rPr>
              <a:t>IOP-Community</a:t>
            </a:r>
          </a:p>
        </p:txBody>
      </p:sp>
      <p:sp>
        <p:nvSpPr>
          <p:cNvPr id="14" name="Ecken des Rechtecks auf der gleichen Seite abrunden 13">
            <a:extLst>
              <a:ext uri="{FF2B5EF4-FFF2-40B4-BE49-F238E27FC236}">
                <a16:creationId xmlns:a16="http://schemas.microsoft.com/office/drawing/2014/main" id="{3453418E-A049-C8C2-6BD1-9E21F5810826}"/>
              </a:ext>
            </a:extLst>
          </p:cNvPr>
          <p:cNvSpPr/>
          <p:nvPr userDrawn="1"/>
        </p:nvSpPr>
        <p:spPr>
          <a:xfrm rot="10800000">
            <a:off x="1926727" y="0"/>
            <a:ext cx="3107666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12C3534-C105-2F11-E7F6-A9F20BBE2050}"/>
              </a:ext>
            </a:extLst>
          </p:cNvPr>
          <p:cNvSpPr txBox="1"/>
          <p:nvPr userDrawn="1"/>
        </p:nvSpPr>
        <p:spPr>
          <a:xfrm>
            <a:off x="1926731" y="95664"/>
            <a:ext cx="3107662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Kompetenzzentrum für Interoperabilität (KIG)</a:t>
            </a:r>
          </a:p>
        </p:txBody>
      </p:sp>
      <p:sp>
        <p:nvSpPr>
          <p:cNvPr id="20" name="Ecken des Rechtecks auf der gleichen Seite abrunden 19">
            <a:extLst>
              <a:ext uri="{FF2B5EF4-FFF2-40B4-BE49-F238E27FC236}">
                <a16:creationId xmlns:a16="http://schemas.microsoft.com/office/drawing/2014/main" id="{B4B9D6AF-CF04-82A6-1121-B5429194075C}"/>
              </a:ext>
            </a:extLst>
          </p:cNvPr>
          <p:cNvSpPr/>
          <p:nvPr userDrawn="1"/>
        </p:nvSpPr>
        <p:spPr>
          <a:xfrm rot="10800000">
            <a:off x="5034396" y="0"/>
            <a:ext cx="1478121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16B1116-15C8-7CE8-9CB5-C2064628BB83}"/>
              </a:ext>
            </a:extLst>
          </p:cNvPr>
          <p:cNvSpPr txBox="1"/>
          <p:nvPr userDrawn="1"/>
        </p:nvSpPr>
        <p:spPr>
          <a:xfrm>
            <a:off x="5034393" y="95664"/>
            <a:ext cx="1478125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Expertengremium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416AF37-91A2-5891-4072-57A822DEA6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" t="19761" r="6555" b="24614"/>
          <a:stretch/>
        </p:blipFill>
        <p:spPr>
          <a:xfrm>
            <a:off x="9315321" y="553501"/>
            <a:ext cx="2332713" cy="383609"/>
          </a:xfrm>
          <a:prstGeom prst="rect">
            <a:avLst/>
          </a:prstGeom>
        </p:spPr>
      </p:pic>
      <p:sp>
        <p:nvSpPr>
          <p:cNvPr id="7" name="Eine Ecke des Rechtecks abrunden 6">
            <a:extLst>
              <a:ext uri="{FF2B5EF4-FFF2-40B4-BE49-F238E27FC236}">
                <a16:creationId xmlns:a16="http://schemas.microsoft.com/office/drawing/2014/main" id="{AAB68143-145C-BFAA-0236-7F973340F234}"/>
              </a:ext>
            </a:extLst>
          </p:cNvPr>
          <p:cNvSpPr/>
          <p:nvPr userDrawn="1"/>
        </p:nvSpPr>
        <p:spPr>
          <a:xfrm rot="10800000" flipH="1">
            <a:off x="9524005" y="1"/>
            <a:ext cx="949948" cy="320802"/>
          </a:xfrm>
          <a:prstGeom prst="round1Rect">
            <a:avLst>
              <a:gd name="adj" fmla="val 47575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cken des Rechtecks auf der gleichen Seite abrunden 8">
            <a:extLst>
              <a:ext uri="{FF2B5EF4-FFF2-40B4-BE49-F238E27FC236}">
                <a16:creationId xmlns:a16="http://schemas.microsoft.com/office/drawing/2014/main" id="{0D91CD5D-E9A2-12D7-70F6-98A2CBC4FB2F}"/>
              </a:ext>
            </a:extLst>
          </p:cNvPr>
          <p:cNvSpPr/>
          <p:nvPr userDrawn="1"/>
        </p:nvSpPr>
        <p:spPr>
          <a:xfrm rot="10800000">
            <a:off x="6512517" y="0"/>
            <a:ext cx="3011488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D8E1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95D9F3E-429C-E496-19D7-C03342F88039}"/>
              </a:ext>
            </a:extLst>
          </p:cNvPr>
          <p:cNvSpPr txBox="1"/>
          <p:nvPr userDrawn="1"/>
        </p:nvSpPr>
        <p:spPr>
          <a:xfrm>
            <a:off x="6512517" y="95664"/>
            <a:ext cx="301148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rgbClr val="AEC0DE"/>
                </a:solidFill>
              </a:rPr>
              <a:t>Wissensplattform INA &amp; Lernplattform L-INA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45358C0-40E8-A3E8-050B-A1DA49C76C73}"/>
              </a:ext>
            </a:extLst>
          </p:cNvPr>
          <p:cNvSpPr txBox="1"/>
          <p:nvPr userDrawn="1"/>
        </p:nvSpPr>
        <p:spPr>
          <a:xfrm>
            <a:off x="9550355" y="95664"/>
            <a:ext cx="92359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Ausblick</a:t>
            </a:r>
          </a:p>
        </p:txBody>
      </p:sp>
    </p:spTree>
    <p:extLst>
      <p:ext uri="{BB962C8B-B14F-4D97-AF65-F5344CB8AC3E}">
        <p14:creationId xmlns:p14="http://schemas.microsoft.com/office/powerpoint/2010/main" val="21183226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galer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8D2201AC-0EBE-A246-A900-E0E422B4A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6" y="511175"/>
            <a:ext cx="11171837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21" name="Bildplatzhalter 5">
            <a:extLst>
              <a:ext uri="{FF2B5EF4-FFF2-40B4-BE49-F238E27FC236}">
                <a16:creationId xmlns:a16="http://schemas.microsoft.com/office/drawing/2014/main" id="{52117543-6690-ED41-AAED-3D97E604A77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2925" y="1836738"/>
            <a:ext cx="3580840" cy="2107733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3" name="Bildplatzhalter 5">
            <a:extLst>
              <a:ext uri="{FF2B5EF4-FFF2-40B4-BE49-F238E27FC236}">
                <a16:creationId xmlns:a16="http://schemas.microsoft.com/office/drawing/2014/main" id="{1D997F6E-5652-EF40-8CB1-CFCEC6E41C6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42925" y="4185491"/>
            <a:ext cx="3580840" cy="2107733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5357A8B9-E848-E248-8446-D040C17FF4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64785" y="1836739"/>
            <a:ext cx="7277939" cy="4456486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F1BF75B0-2FFF-0E4C-B00E-B2A860015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59E6219-C60E-A148-8CBB-6143E8504D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C0460B10-E335-DD4B-90B1-2EE22AFE48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52F621FE-29D4-0B4B-A0C3-234AC05C38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62052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galer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8D2201AC-0EBE-A246-A900-E0E422B4A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6" y="511175"/>
            <a:ext cx="11194987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21" name="Bildplatzhalter 5">
            <a:extLst>
              <a:ext uri="{FF2B5EF4-FFF2-40B4-BE49-F238E27FC236}">
                <a16:creationId xmlns:a16="http://schemas.microsoft.com/office/drawing/2014/main" id="{52117543-6690-ED41-AAED-3D97E604A77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2925" y="1836738"/>
            <a:ext cx="3580840" cy="2107733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3" name="Bildplatzhalter 5">
            <a:extLst>
              <a:ext uri="{FF2B5EF4-FFF2-40B4-BE49-F238E27FC236}">
                <a16:creationId xmlns:a16="http://schemas.microsoft.com/office/drawing/2014/main" id="{1D997F6E-5652-EF40-8CB1-CFCEC6E41C6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42925" y="4185491"/>
            <a:ext cx="3580840" cy="2107733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11A43E0D-859A-AA4A-83B7-CE15E29293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61884" y="1836738"/>
            <a:ext cx="3580840" cy="2107733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52776102-79BC-624A-BC3D-738B0725E8F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61884" y="4185491"/>
            <a:ext cx="3580840" cy="2107733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5357A8B9-E848-E248-8446-D040C17FF4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64785" y="1836739"/>
            <a:ext cx="3458415" cy="4456486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F1BF75B0-2FFF-0E4C-B00E-B2A860015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id="{79DAE086-0507-8F49-B013-9334CF782B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13" name="Fußzeilenplatzhalter 4">
            <a:extLst>
              <a:ext uri="{FF2B5EF4-FFF2-40B4-BE49-F238E27FC236}">
                <a16:creationId xmlns:a16="http://schemas.microsoft.com/office/drawing/2014/main" id="{CDB45A49-B77E-5545-B2C2-BE683ABA9D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14" name="Foliennummernplatzhalter 5">
            <a:extLst>
              <a:ext uri="{FF2B5EF4-FFF2-40B4-BE49-F238E27FC236}">
                <a16:creationId xmlns:a16="http://schemas.microsoft.com/office/drawing/2014/main" id="{34750CC1-AAD2-9240-98F0-43C6F04C23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88908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galer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8D2201AC-0EBE-A246-A900-E0E422B4A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6" y="511175"/>
            <a:ext cx="11194987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21" name="Bildplatzhalter 5">
            <a:extLst>
              <a:ext uri="{FF2B5EF4-FFF2-40B4-BE49-F238E27FC236}">
                <a16:creationId xmlns:a16="http://schemas.microsoft.com/office/drawing/2014/main" id="{52117543-6690-ED41-AAED-3D97E604A77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2924" y="1836738"/>
            <a:ext cx="5375276" cy="4233862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id="{5E0B6CCE-213F-D04D-B6E7-6B0D708CEBF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7448" y="1836738"/>
            <a:ext cx="5375276" cy="4233862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F1BF75B0-2FFF-0E4C-B00E-B2A860015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9" name="Datumsplatzhalter 3">
            <a:extLst>
              <a:ext uri="{FF2B5EF4-FFF2-40B4-BE49-F238E27FC236}">
                <a16:creationId xmlns:a16="http://schemas.microsoft.com/office/drawing/2014/main" id="{FC1E15CC-EE4D-7A4F-99C1-CA656F4E78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10" name="Fußzeilenplatzhalter 4">
            <a:extLst>
              <a:ext uri="{FF2B5EF4-FFF2-40B4-BE49-F238E27FC236}">
                <a16:creationId xmlns:a16="http://schemas.microsoft.com/office/drawing/2014/main" id="{FD45D05D-164D-8D45-BCD5-3E169F157D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11" name="Foliennummernplatzhalter 5">
            <a:extLst>
              <a:ext uri="{FF2B5EF4-FFF2-40B4-BE49-F238E27FC236}">
                <a16:creationId xmlns:a16="http://schemas.microsoft.com/office/drawing/2014/main" id="{13EDF5C1-D4A9-9349-9755-B7EE87C3D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82805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galeri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8D2201AC-0EBE-A246-A900-E0E422B4A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7" y="511175"/>
            <a:ext cx="11218136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5357A8B9-E848-E248-8446-D040C17FF4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2925" y="1836739"/>
            <a:ext cx="11099799" cy="4456486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F1BF75B0-2FFF-0E4C-B00E-B2A8600151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6755F255-D0B5-974D-ACE4-22F53D29E2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E675F1EE-5DBC-6F4A-87E0-E4F6A6E8E4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984D9B94-D77A-8543-86E0-8B31B1DDC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85703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enplatzhalter 2">
            <a:extLst>
              <a:ext uri="{FF2B5EF4-FFF2-40B4-BE49-F238E27FC236}">
                <a16:creationId xmlns:a16="http://schemas.microsoft.com/office/drawing/2014/main" id="{37EB735B-68B0-5D46-B309-15F655F73EAA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r>
              <a:rPr lang="de-DE"/>
              <a:t>Mediaclip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5863382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Kapiteltrenn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1">
            <a:extLst>
              <a:ext uri="{FF2B5EF4-FFF2-40B4-BE49-F238E27FC236}">
                <a16:creationId xmlns:a16="http://schemas.microsoft.com/office/drawing/2014/main" id="{E90388B4-4932-8343-B725-551A90EF1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6" y="511175"/>
            <a:ext cx="11194987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26" name="Textplatzhalter 16">
            <a:extLst>
              <a:ext uri="{FF2B5EF4-FFF2-40B4-BE49-F238E27FC236}">
                <a16:creationId xmlns:a16="http://schemas.microsoft.com/office/drawing/2014/main" id="{821C5294-385B-8346-A5B9-8CC008F5AF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2925" y="1847545"/>
            <a:ext cx="4306888" cy="3365500"/>
          </a:xfrm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b="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290B531-B339-BC4B-9119-7825C3D59FE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59425" y="1836738"/>
            <a:ext cx="6083300" cy="4479925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7E4BA81-2B69-5A40-826F-1495E3B97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9" name="Datumsplatzhalter 3">
            <a:extLst>
              <a:ext uri="{FF2B5EF4-FFF2-40B4-BE49-F238E27FC236}">
                <a16:creationId xmlns:a16="http://schemas.microsoft.com/office/drawing/2014/main" id="{24E1E88B-5411-F34A-A244-988064B406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10" name="Fußzeilenplatzhalter 4">
            <a:extLst>
              <a:ext uri="{FF2B5EF4-FFF2-40B4-BE49-F238E27FC236}">
                <a16:creationId xmlns:a16="http://schemas.microsoft.com/office/drawing/2014/main" id="{CAE40765-BCAA-964C-ABC1-DC0C83A3F4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11" name="Foliennummernplatzhalter 5">
            <a:extLst>
              <a:ext uri="{FF2B5EF4-FFF2-40B4-BE49-F238E27FC236}">
                <a16:creationId xmlns:a16="http://schemas.microsoft.com/office/drawing/2014/main" id="{D8DC828C-1B22-F744-8ABF-A503F48E90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42212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el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1">
            <a:extLst>
              <a:ext uri="{FF2B5EF4-FFF2-40B4-BE49-F238E27FC236}">
                <a16:creationId xmlns:a16="http://schemas.microsoft.com/office/drawing/2014/main" id="{E90388B4-4932-8343-B725-551A90EF1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6" y="511175"/>
            <a:ext cx="11194987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3370E4ED-E1B4-3649-9AE3-C4F31F998D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3317" y="1855108"/>
            <a:ext cx="3525197" cy="360000"/>
          </a:xfrm>
          <a:prstGeom prst="homePlate">
            <a:avLst/>
          </a:prstGeom>
          <a:solidFill>
            <a:srgbClr val="E8EDF3"/>
          </a:solidFill>
        </p:spPr>
        <p:txBody>
          <a:bodyPr lIns="36000" tIns="0" rIns="36000" bIns="36000" anchor="ctr" anchorCtr="0"/>
          <a:lstStyle>
            <a:lvl1pPr algn="ctr"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1</a:t>
            </a:r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44440536-74FF-CC4F-A7A9-D20351F710D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53154" y="2624302"/>
            <a:ext cx="3322160" cy="3342397"/>
          </a:xfrm>
        </p:spPr>
        <p:txBody>
          <a:bodyPr/>
          <a:lstStyle>
            <a:lvl1pPr>
              <a:lnSpc>
                <a:spcPts val="2400"/>
              </a:lnSpc>
              <a:defRPr sz="1600" b="1"/>
            </a:lvl1pPr>
            <a:lvl2pPr marL="212400" indent="-212400">
              <a:lnSpc>
                <a:spcPts val="2400"/>
              </a:lnSpc>
              <a:buFont typeface="Arial" panose="020B0604020202020204" pitchFamily="34" charset="0"/>
              <a:buChar char="•"/>
              <a:defRPr sz="1600"/>
            </a:lvl2pPr>
            <a:lvl3pPr marL="424800" indent="-212400">
              <a:lnSpc>
                <a:spcPts val="2400"/>
              </a:lnSpc>
              <a:buFont typeface="Symbol" panose="05050102010706020507" pitchFamily="18" charset="2"/>
              <a:buChar char="-"/>
              <a:defRPr sz="16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015941BF-D0CA-C146-A6CB-1EE6E49ADA3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78514" y="1855108"/>
            <a:ext cx="3525360" cy="360000"/>
          </a:xfrm>
          <a:prstGeom prst="chevron">
            <a:avLst/>
          </a:prstGeom>
          <a:solidFill>
            <a:srgbClr val="E8EDF3"/>
          </a:solidFill>
        </p:spPr>
        <p:txBody>
          <a:bodyPr lIns="36000" tIns="0" rIns="36000" bIns="36000" anchor="ctr" anchorCtr="0"/>
          <a:lstStyle>
            <a:lvl1pPr algn="ctr"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2</a:t>
            </a:r>
          </a:p>
        </p:txBody>
      </p:sp>
      <p:sp>
        <p:nvSpPr>
          <p:cNvPr id="19" name="Textplatzhalter 10">
            <a:extLst>
              <a:ext uri="{FF2B5EF4-FFF2-40B4-BE49-F238E27FC236}">
                <a16:creationId xmlns:a16="http://schemas.microsoft.com/office/drawing/2014/main" id="{5D7ACBC6-EB4C-2D43-A650-4B430347092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78958" y="2624188"/>
            <a:ext cx="3345246" cy="3341184"/>
          </a:xfrm>
        </p:spPr>
        <p:txBody>
          <a:bodyPr/>
          <a:lstStyle>
            <a:lvl1pPr>
              <a:lnSpc>
                <a:spcPts val="2400"/>
              </a:lnSpc>
              <a:defRPr sz="1600" b="1"/>
            </a:lvl1pPr>
            <a:lvl2pPr marL="212400" indent="-212400">
              <a:lnSpc>
                <a:spcPts val="2400"/>
              </a:lnSpc>
              <a:buFont typeface="Arial" panose="020B0604020202020204" pitchFamily="34" charset="0"/>
              <a:buChar char="•"/>
              <a:defRPr sz="1600" b="0"/>
            </a:lvl2pPr>
            <a:lvl3pPr marL="424800" indent="-212400">
              <a:lnSpc>
                <a:spcPts val="2400"/>
              </a:lnSpc>
              <a:buFont typeface="Symbol" panose="05050102010706020507" pitchFamily="18" charset="2"/>
              <a:buChar char="-"/>
              <a:defRPr sz="16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2" name="Textplatzhalter 7">
            <a:extLst>
              <a:ext uri="{FF2B5EF4-FFF2-40B4-BE49-F238E27FC236}">
                <a16:creationId xmlns:a16="http://schemas.microsoft.com/office/drawing/2014/main" id="{7A413F01-6A64-A84C-AA3C-A11DF02E643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03711" y="1855108"/>
            <a:ext cx="3525360" cy="360000"/>
          </a:xfrm>
          <a:prstGeom prst="chevron">
            <a:avLst/>
          </a:prstGeom>
          <a:solidFill>
            <a:srgbClr val="E8EDF3"/>
          </a:solidFill>
        </p:spPr>
        <p:txBody>
          <a:bodyPr lIns="36000" tIns="0" rIns="36000" bIns="36000" anchor="ctr" anchorCtr="0"/>
          <a:lstStyle>
            <a:lvl1pPr algn="ctr"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3</a:t>
            </a:r>
          </a:p>
        </p:txBody>
      </p:sp>
      <p:sp>
        <p:nvSpPr>
          <p:cNvPr id="18" name="Textplatzhalter 10">
            <a:extLst>
              <a:ext uri="{FF2B5EF4-FFF2-40B4-BE49-F238E27FC236}">
                <a16:creationId xmlns:a16="http://schemas.microsoft.com/office/drawing/2014/main" id="{77A9B01D-D08C-D54C-9380-2F4E4ADB64B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603711" y="2624303"/>
            <a:ext cx="3324789" cy="3342397"/>
          </a:xfrm>
        </p:spPr>
        <p:txBody>
          <a:bodyPr/>
          <a:lstStyle>
            <a:lvl1pPr>
              <a:lnSpc>
                <a:spcPts val="2400"/>
              </a:lnSpc>
              <a:defRPr sz="1600" b="1"/>
            </a:lvl1pPr>
            <a:lvl2pPr marL="212400" indent="-212400">
              <a:lnSpc>
                <a:spcPts val="2400"/>
              </a:lnSpc>
              <a:buFont typeface="Arial" panose="020B0604020202020204" pitchFamily="34" charset="0"/>
              <a:buChar char="•"/>
              <a:defRPr sz="1600"/>
            </a:lvl2pPr>
            <a:lvl3pPr marL="424800" indent="-212400">
              <a:lnSpc>
                <a:spcPts val="2400"/>
              </a:lnSpc>
              <a:buFont typeface="Symbol" panose="05050102010706020507" pitchFamily="18" charset="2"/>
              <a:buChar char="-"/>
              <a:defRPr sz="16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7E4BA81-2B69-5A40-826F-1495E3B97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CBA8FAE8-33E3-194C-A6E9-A5FD06E620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21" name="Fußzeilenplatzhalter 4">
            <a:extLst>
              <a:ext uri="{FF2B5EF4-FFF2-40B4-BE49-F238E27FC236}">
                <a16:creationId xmlns:a16="http://schemas.microsoft.com/office/drawing/2014/main" id="{3280F17B-FA92-C345-A595-18015E661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id="{EE96DE38-1100-8F47-84C2-D8FED0BFE5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37186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el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1">
            <a:extLst>
              <a:ext uri="{FF2B5EF4-FFF2-40B4-BE49-F238E27FC236}">
                <a16:creationId xmlns:a16="http://schemas.microsoft.com/office/drawing/2014/main" id="{E90388B4-4932-8343-B725-551A90EF1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6" y="511175"/>
            <a:ext cx="11194987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3370E4ED-E1B4-3649-9AE3-C4F31F998D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3317" y="1855108"/>
            <a:ext cx="3525197" cy="360000"/>
          </a:xfrm>
          <a:prstGeom prst="homePlate">
            <a:avLst/>
          </a:prstGeom>
          <a:noFill/>
          <a:ln w="31750">
            <a:solidFill>
              <a:schemeClr val="accent2"/>
            </a:solidFill>
          </a:ln>
        </p:spPr>
        <p:txBody>
          <a:bodyPr lIns="36000" tIns="0" rIns="36000" bIns="36000" anchor="ctr" anchorCtr="0"/>
          <a:lstStyle>
            <a:lvl1pPr algn="ctr"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1</a:t>
            </a:r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44440536-74FF-CC4F-A7A9-D20351F710D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53154" y="2624302"/>
            <a:ext cx="3322160" cy="3342397"/>
          </a:xfrm>
        </p:spPr>
        <p:txBody>
          <a:bodyPr/>
          <a:lstStyle>
            <a:lvl1pPr>
              <a:lnSpc>
                <a:spcPts val="2400"/>
              </a:lnSpc>
              <a:defRPr sz="1600" b="1"/>
            </a:lvl1pPr>
            <a:lvl2pPr marL="212400" indent="-212400">
              <a:lnSpc>
                <a:spcPts val="2400"/>
              </a:lnSpc>
              <a:buFont typeface="Arial" panose="020B0604020202020204" pitchFamily="34" charset="0"/>
              <a:buChar char="•"/>
              <a:defRPr sz="1600"/>
            </a:lvl2pPr>
            <a:lvl3pPr marL="424800" indent="-212400">
              <a:lnSpc>
                <a:spcPts val="2400"/>
              </a:lnSpc>
              <a:buFont typeface="Symbol" panose="05050102010706020507" pitchFamily="18" charset="2"/>
              <a:buChar char="-"/>
              <a:defRPr sz="16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015941BF-D0CA-C146-A6CB-1EE6E49ADA3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78514" y="1855108"/>
            <a:ext cx="3525360" cy="360000"/>
          </a:xfrm>
          <a:prstGeom prst="chevron">
            <a:avLst/>
          </a:prstGeom>
          <a:noFill/>
          <a:ln w="31750">
            <a:solidFill>
              <a:schemeClr val="accent2"/>
            </a:solidFill>
          </a:ln>
        </p:spPr>
        <p:txBody>
          <a:bodyPr lIns="36000" tIns="0" rIns="36000" bIns="36000" anchor="ctr" anchorCtr="0"/>
          <a:lstStyle>
            <a:lvl1pPr algn="ctr"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2</a:t>
            </a:r>
          </a:p>
        </p:txBody>
      </p:sp>
      <p:sp>
        <p:nvSpPr>
          <p:cNvPr id="19" name="Textplatzhalter 10">
            <a:extLst>
              <a:ext uri="{FF2B5EF4-FFF2-40B4-BE49-F238E27FC236}">
                <a16:creationId xmlns:a16="http://schemas.microsoft.com/office/drawing/2014/main" id="{5D7ACBC6-EB4C-2D43-A650-4B430347092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78958" y="2624188"/>
            <a:ext cx="3345246" cy="3341184"/>
          </a:xfrm>
        </p:spPr>
        <p:txBody>
          <a:bodyPr/>
          <a:lstStyle>
            <a:lvl1pPr>
              <a:lnSpc>
                <a:spcPts val="2400"/>
              </a:lnSpc>
              <a:defRPr sz="1600" b="1"/>
            </a:lvl1pPr>
            <a:lvl2pPr marL="212400" indent="-212400">
              <a:lnSpc>
                <a:spcPts val="2400"/>
              </a:lnSpc>
              <a:buFont typeface="Arial" panose="020B0604020202020204" pitchFamily="34" charset="0"/>
              <a:buChar char="•"/>
              <a:defRPr sz="1600" b="0"/>
            </a:lvl2pPr>
            <a:lvl3pPr marL="424800" indent="-212400">
              <a:lnSpc>
                <a:spcPts val="2400"/>
              </a:lnSpc>
              <a:buFont typeface="Symbol" panose="05050102010706020507" pitchFamily="18" charset="2"/>
              <a:buChar char="-"/>
              <a:defRPr sz="16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2" name="Textplatzhalter 7">
            <a:extLst>
              <a:ext uri="{FF2B5EF4-FFF2-40B4-BE49-F238E27FC236}">
                <a16:creationId xmlns:a16="http://schemas.microsoft.com/office/drawing/2014/main" id="{7A413F01-6A64-A84C-AA3C-A11DF02E643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03711" y="1855108"/>
            <a:ext cx="3525360" cy="360000"/>
          </a:xfrm>
          <a:prstGeom prst="chevron">
            <a:avLst/>
          </a:prstGeom>
          <a:noFill/>
          <a:ln w="31750">
            <a:solidFill>
              <a:schemeClr val="accent2"/>
            </a:solidFill>
          </a:ln>
        </p:spPr>
        <p:txBody>
          <a:bodyPr lIns="36000" tIns="0" rIns="36000" bIns="36000" anchor="ctr" anchorCtr="0"/>
          <a:lstStyle>
            <a:lvl1pPr algn="ctr"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3</a:t>
            </a:r>
          </a:p>
        </p:txBody>
      </p:sp>
      <p:sp>
        <p:nvSpPr>
          <p:cNvPr id="18" name="Textplatzhalter 10">
            <a:extLst>
              <a:ext uri="{FF2B5EF4-FFF2-40B4-BE49-F238E27FC236}">
                <a16:creationId xmlns:a16="http://schemas.microsoft.com/office/drawing/2014/main" id="{77A9B01D-D08C-D54C-9380-2F4E4ADB64B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603711" y="2624303"/>
            <a:ext cx="3324789" cy="3342397"/>
          </a:xfrm>
        </p:spPr>
        <p:txBody>
          <a:bodyPr/>
          <a:lstStyle>
            <a:lvl1pPr>
              <a:lnSpc>
                <a:spcPts val="2400"/>
              </a:lnSpc>
              <a:defRPr sz="1600" b="1"/>
            </a:lvl1pPr>
            <a:lvl2pPr marL="212400" indent="-212400">
              <a:lnSpc>
                <a:spcPts val="2400"/>
              </a:lnSpc>
              <a:buFont typeface="Arial" panose="020B0604020202020204" pitchFamily="34" charset="0"/>
              <a:buChar char="•"/>
              <a:defRPr sz="1600"/>
            </a:lvl2pPr>
            <a:lvl3pPr marL="424800" indent="-212400">
              <a:lnSpc>
                <a:spcPts val="2400"/>
              </a:lnSpc>
              <a:buFont typeface="Symbol" panose="05050102010706020507" pitchFamily="18" charset="2"/>
              <a:buChar char="-"/>
              <a:defRPr sz="16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7E4BA81-2B69-5A40-826F-1495E3B97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5FE5D89B-C877-1844-BE95-6B6161BA8D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21" name="Fußzeilenplatzhalter 4">
            <a:extLst>
              <a:ext uri="{FF2B5EF4-FFF2-40B4-BE49-F238E27FC236}">
                <a16:creationId xmlns:a16="http://schemas.microsoft.com/office/drawing/2014/main" id="{0063FBA5-CB67-E041-803D-B77E435EBE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id="{3DDF52C0-4188-5A47-9031-4EC0E2BEA4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57173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el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1">
            <a:extLst>
              <a:ext uri="{FF2B5EF4-FFF2-40B4-BE49-F238E27FC236}">
                <a16:creationId xmlns:a16="http://schemas.microsoft.com/office/drawing/2014/main" id="{E90388B4-4932-8343-B725-551A90EF1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6" y="511175"/>
            <a:ext cx="11206561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3370E4ED-E1B4-3649-9AE3-C4F31F998D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3317" y="1855108"/>
            <a:ext cx="3525197" cy="360000"/>
          </a:xfrm>
          <a:prstGeom prst="homePlate">
            <a:avLst/>
          </a:prstGeom>
          <a:noFill/>
          <a:ln w="31750">
            <a:solidFill>
              <a:schemeClr val="accent2"/>
            </a:solidFill>
          </a:ln>
        </p:spPr>
        <p:txBody>
          <a:bodyPr lIns="36000" tIns="0" rIns="36000" bIns="36000" anchor="ctr" anchorCtr="0"/>
          <a:lstStyle>
            <a:lvl1pPr algn="ctr"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1</a:t>
            </a:r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44440536-74FF-CC4F-A7A9-D20351F710D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53154" y="2624302"/>
            <a:ext cx="3322160" cy="3342397"/>
          </a:xfrm>
        </p:spPr>
        <p:txBody>
          <a:bodyPr/>
          <a:lstStyle>
            <a:lvl1pPr>
              <a:lnSpc>
                <a:spcPts val="2400"/>
              </a:lnSpc>
              <a:defRPr sz="1600" b="1"/>
            </a:lvl1pPr>
            <a:lvl2pPr marL="212400" indent="-212400">
              <a:lnSpc>
                <a:spcPts val="2400"/>
              </a:lnSpc>
              <a:buFont typeface="Arial" panose="020B0604020202020204" pitchFamily="34" charset="0"/>
              <a:buChar char="•"/>
              <a:defRPr sz="1600"/>
            </a:lvl2pPr>
            <a:lvl3pPr marL="424800" indent="-212400">
              <a:lnSpc>
                <a:spcPts val="2400"/>
              </a:lnSpc>
              <a:buFont typeface="Symbol" panose="05050102010706020507" pitchFamily="18" charset="2"/>
              <a:buChar char="-"/>
              <a:defRPr sz="16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015941BF-D0CA-C146-A6CB-1EE6E49ADA3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78514" y="1855108"/>
            <a:ext cx="3525360" cy="360000"/>
          </a:xfrm>
          <a:prstGeom prst="chevron">
            <a:avLst/>
          </a:prstGeom>
          <a:noFill/>
          <a:ln w="31750">
            <a:solidFill>
              <a:schemeClr val="accent4"/>
            </a:solidFill>
          </a:ln>
        </p:spPr>
        <p:txBody>
          <a:bodyPr lIns="36000" tIns="0" rIns="36000" bIns="36000" anchor="ctr" anchorCtr="0"/>
          <a:lstStyle>
            <a:lvl1pPr algn="ctr"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2</a:t>
            </a:r>
          </a:p>
        </p:txBody>
      </p:sp>
      <p:sp>
        <p:nvSpPr>
          <p:cNvPr id="19" name="Textplatzhalter 10">
            <a:extLst>
              <a:ext uri="{FF2B5EF4-FFF2-40B4-BE49-F238E27FC236}">
                <a16:creationId xmlns:a16="http://schemas.microsoft.com/office/drawing/2014/main" id="{5D7ACBC6-EB4C-2D43-A650-4B430347092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78958" y="2624188"/>
            <a:ext cx="3345246" cy="3341184"/>
          </a:xfrm>
        </p:spPr>
        <p:txBody>
          <a:bodyPr/>
          <a:lstStyle>
            <a:lvl1pPr>
              <a:lnSpc>
                <a:spcPts val="2400"/>
              </a:lnSpc>
              <a:defRPr sz="1600" b="1"/>
            </a:lvl1pPr>
            <a:lvl2pPr marL="212400" indent="-212400">
              <a:lnSpc>
                <a:spcPts val="2400"/>
              </a:lnSpc>
              <a:buFont typeface="Arial" panose="020B0604020202020204" pitchFamily="34" charset="0"/>
              <a:buChar char="•"/>
              <a:defRPr sz="1600" b="0"/>
            </a:lvl2pPr>
            <a:lvl3pPr marL="424800" indent="-212400">
              <a:lnSpc>
                <a:spcPts val="2400"/>
              </a:lnSpc>
              <a:buFont typeface="Symbol" panose="05050102010706020507" pitchFamily="18" charset="2"/>
              <a:buChar char="-"/>
              <a:defRPr sz="16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2" name="Textplatzhalter 7">
            <a:extLst>
              <a:ext uri="{FF2B5EF4-FFF2-40B4-BE49-F238E27FC236}">
                <a16:creationId xmlns:a16="http://schemas.microsoft.com/office/drawing/2014/main" id="{7A413F01-6A64-A84C-AA3C-A11DF02E643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03711" y="1855108"/>
            <a:ext cx="3525360" cy="360000"/>
          </a:xfrm>
          <a:prstGeom prst="chevron">
            <a:avLst/>
          </a:prstGeom>
          <a:noFill/>
          <a:ln w="31750">
            <a:solidFill>
              <a:schemeClr val="accent3"/>
            </a:solidFill>
          </a:ln>
        </p:spPr>
        <p:txBody>
          <a:bodyPr lIns="36000" tIns="0" rIns="36000" bIns="36000" anchor="ctr" anchorCtr="0"/>
          <a:lstStyle>
            <a:lvl1pPr algn="ctr"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3</a:t>
            </a:r>
          </a:p>
        </p:txBody>
      </p:sp>
      <p:sp>
        <p:nvSpPr>
          <p:cNvPr id="18" name="Textplatzhalter 10">
            <a:extLst>
              <a:ext uri="{FF2B5EF4-FFF2-40B4-BE49-F238E27FC236}">
                <a16:creationId xmlns:a16="http://schemas.microsoft.com/office/drawing/2014/main" id="{77A9B01D-D08C-D54C-9380-2F4E4ADB64B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603711" y="2624303"/>
            <a:ext cx="3324789" cy="3342397"/>
          </a:xfrm>
        </p:spPr>
        <p:txBody>
          <a:bodyPr/>
          <a:lstStyle>
            <a:lvl1pPr>
              <a:lnSpc>
                <a:spcPts val="2400"/>
              </a:lnSpc>
              <a:defRPr sz="1600" b="1"/>
            </a:lvl1pPr>
            <a:lvl2pPr marL="212400" indent="-212400">
              <a:lnSpc>
                <a:spcPts val="2400"/>
              </a:lnSpc>
              <a:buFont typeface="Arial" panose="020B0604020202020204" pitchFamily="34" charset="0"/>
              <a:buChar char="•"/>
              <a:defRPr sz="1600"/>
            </a:lvl2pPr>
            <a:lvl3pPr marL="424800" indent="-212400">
              <a:lnSpc>
                <a:spcPts val="2400"/>
              </a:lnSpc>
              <a:buFont typeface="Symbol" panose="05050102010706020507" pitchFamily="18" charset="2"/>
              <a:buChar char="-"/>
              <a:defRPr sz="16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7E4BA81-2B69-5A40-826F-1495E3B97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EC7C4998-48D2-C141-9008-8F2D23798F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21" name="Fußzeilenplatzhalter 4">
            <a:extLst>
              <a:ext uri="{FF2B5EF4-FFF2-40B4-BE49-F238E27FC236}">
                <a16:creationId xmlns:a16="http://schemas.microsoft.com/office/drawing/2014/main" id="{AD904216-61E2-D849-AE8C-B2B0C5F54D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id="{E11423A9-0D3B-EB48-A235-6B2422FA93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35060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el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1">
            <a:extLst>
              <a:ext uri="{FF2B5EF4-FFF2-40B4-BE49-F238E27FC236}">
                <a16:creationId xmlns:a16="http://schemas.microsoft.com/office/drawing/2014/main" id="{E90388B4-4932-8343-B725-551A90EF1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6" y="511175"/>
            <a:ext cx="11194987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41" name="Textplatzhalter 7">
            <a:extLst>
              <a:ext uri="{FF2B5EF4-FFF2-40B4-BE49-F238E27FC236}">
                <a16:creationId xmlns:a16="http://schemas.microsoft.com/office/drawing/2014/main" id="{708A4B54-4BCD-A247-8E20-04367C8626C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53317" y="1836738"/>
            <a:ext cx="1769065" cy="514576"/>
          </a:xfrm>
          <a:prstGeom prst="roundRect">
            <a:avLst/>
          </a:prstGeom>
          <a:solidFill>
            <a:schemeClr val="bg1"/>
          </a:solidFill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1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27" name="Textplatzhalter 7">
            <a:extLst>
              <a:ext uri="{FF2B5EF4-FFF2-40B4-BE49-F238E27FC236}">
                <a16:creationId xmlns:a16="http://schemas.microsoft.com/office/drawing/2014/main" id="{384FA358-657B-2044-B57D-DF66E3F8D4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22091" y="1836738"/>
            <a:ext cx="2928677" cy="514576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1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28" name="Textplatzhalter 7">
            <a:extLst>
              <a:ext uri="{FF2B5EF4-FFF2-40B4-BE49-F238E27FC236}">
                <a16:creationId xmlns:a16="http://schemas.microsoft.com/office/drawing/2014/main" id="{30DCE407-4208-1F4B-A3ED-EDB1296CF5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50477" y="1836738"/>
            <a:ext cx="2869409" cy="514576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1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31" name="Textplatzhalter 7">
            <a:extLst>
              <a:ext uri="{FF2B5EF4-FFF2-40B4-BE49-F238E27FC236}">
                <a16:creationId xmlns:a16="http://schemas.microsoft.com/office/drawing/2014/main" id="{7169B21A-84DD-6546-B10A-903006C6DC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14908" y="1836738"/>
            <a:ext cx="2927816" cy="514576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1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42" name="1">
            <a:extLst>
              <a:ext uri="{FF2B5EF4-FFF2-40B4-BE49-F238E27FC236}">
                <a16:creationId xmlns:a16="http://schemas.microsoft.com/office/drawing/2014/main" id="{8617A0E1-5D1D-064B-BA4A-BAAC1D1B9B0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553317" y="2523299"/>
            <a:ext cx="1769065" cy="1107459"/>
          </a:xfrm>
          <a:solidFill>
            <a:schemeClr val="bg1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9" name="2">
            <a:extLst>
              <a:ext uri="{FF2B5EF4-FFF2-40B4-BE49-F238E27FC236}">
                <a16:creationId xmlns:a16="http://schemas.microsoft.com/office/drawing/2014/main" id="{C5581350-ADD9-2C4D-A0F5-80D448C811B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22432" y="2523299"/>
            <a:ext cx="2928677" cy="1107459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0" name="3">
            <a:extLst>
              <a:ext uri="{FF2B5EF4-FFF2-40B4-BE49-F238E27FC236}">
                <a16:creationId xmlns:a16="http://schemas.microsoft.com/office/drawing/2014/main" id="{BE2CED9C-8BBE-A049-A67A-D33B343E81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651159" y="2523299"/>
            <a:ext cx="2869409" cy="1107459"/>
          </a:xfrm>
          <a:solidFill>
            <a:schemeClr val="bg1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 b="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2" name="4">
            <a:extLst>
              <a:ext uri="{FF2B5EF4-FFF2-40B4-BE49-F238E27FC236}">
                <a16:creationId xmlns:a16="http://schemas.microsoft.com/office/drawing/2014/main" id="{A4BD3D4D-893B-DF40-9931-948A2528B51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15931" y="2523299"/>
            <a:ext cx="2927816" cy="1107459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 b="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3" name="5">
            <a:extLst>
              <a:ext uri="{FF2B5EF4-FFF2-40B4-BE49-F238E27FC236}">
                <a16:creationId xmlns:a16="http://schemas.microsoft.com/office/drawing/2014/main" id="{5BD50C54-73AB-054A-A0A5-60AF673963B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53317" y="3802743"/>
            <a:ext cx="1769065" cy="1107459"/>
          </a:xfrm>
          <a:solidFill>
            <a:schemeClr val="bg1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3" name="6">
            <a:extLst>
              <a:ext uri="{FF2B5EF4-FFF2-40B4-BE49-F238E27FC236}">
                <a16:creationId xmlns:a16="http://schemas.microsoft.com/office/drawing/2014/main" id="{7EBD1491-9F44-3449-B4F4-413F9CB2CB5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522091" y="3802743"/>
            <a:ext cx="2928677" cy="1107459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4" name="7">
            <a:extLst>
              <a:ext uri="{FF2B5EF4-FFF2-40B4-BE49-F238E27FC236}">
                <a16:creationId xmlns:a16="http://schemas.microsoft.com/office/drawing/2014/main" id="{1ED36742-CF66-A74C-B67B-7B57703E21E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650477" y="3802743"/>
            <a:ext cx="2869409" cy="1107459"/>
          </a:xfrm>
          <a:solidFill>
            <a:schemeClr val="bg1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 b="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5" name="8">
            <a:extLst>
              <a:ext uri="{FF2B5EF4-FFF2-40B4-BE49-F238E27FC236}">
                <a16:creationId xmlns:a16="http://schemas.microsoft.com/office/drawing/2014/main" id="{A3EE227C-7AE6-2C48-B585-223A3C01983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714908" y="3802743"/>
            <a:ext cx="2927816" cy="1107459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 b="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9" name="9">
            <a:extLst>
              <a:ext uri="{FF2B5EF4-FFF2-40B4-BE49-F238E27FC236}">
                <a16:creationId xmlns:a16="http://schemas.microsoft.com/office/drawing/2014/main" id="{F236F796-1C7E-5748-ABC4-4E8975DB434A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53317" y="5082187"/>
            <a:ext cx="1769065" cy="1107459"/>
          </a:xfrm>
          <a:solidFill>
            <a:schemeClr val="bg1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0" name="10">
            <a:extLst>
              <a:ext uri="{FF2B5EF4-FFF2-40B4-BE49-F238E27FC236}">
                <a16:creationId xmlns:a16="http://schemas.microsoft.com/office/drawing/2014/main" id="{39CA9239-F1B9-1548-86A1-BD6028C1ECE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522091" y="5082187"/>
            <a:ext cx="2928677" cy="1107459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1" name="11">
            <a:extLst>
              <a:ext uri="{FF2B5EF4-FFF2-40B4-BE49-F238E27FC236}">
                <a16:creationId xmlns:a16="http://schemas.microsoft.com/office/drawing/2014/main" id="{8E3FC5AB-5E3B-A74E-BF06-264E63F7337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5650477" y="5082187"/>
            <a:ext cx="2869409" cy="1107459"/>
          </a:xfrm>
          <a:solidFill>
            <a:schemeClr val="bg1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 b="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3" name="12">
            <a:extLst>
              <a:ext uri="{FF2B5EF4-FFF2-40B4-BE49-F238E27FC236}">
                <a16:creationId xmlns:a16="http://schemas.microsoft.com/office/drawing/2014/main" id="{BC78CFA6-EE0B-BB4E-80B5-CF4846CD9588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714908" y="5082187"/>
            <a:ext cx="2927816" cy="1107459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 b="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7E4BA81-2B69-5A40-826F-1495E3B976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24" name="Datumsplatzhalter 3">
            <a:extLst>
              <a:ext uri="{FF2B5EF4-FFF2-40B4-BE49-F238E27FC236}">
                <a16:creationId xmlns:a16="http://schemas.microsoft.com/office/drawing/2014/main" id="{E44492A0-C3B7-884A-854F-A0CA1DADE0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25" name="Fußzeilenplatzhalter 4">
            <a:extLst>
              <a:ext uri="{FF2B5EF4-FFF2-40B4-BE49-F238E27FC236}">
                <a16:creationId xmlns:a16="http://schemas.microsoft.com/office/drawing/2014/main" id="{C5862D61-40F3-0C47-B212-F71E1DD0D7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id="{3E7325AB-2C9E-A545-8345-624EB54417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5124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E8FDB37C-87CC-4A34-84E2-8A6E7E0382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4976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DDA99F9-AF8A-7F95-6D32-B34F4D6BD5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47" y="6461226"/>
            <a:ext cx="801762" cy="213330"/>
          </a:xfrm>
          <a:prstGeom prst="rect">
            <a:avLst/>
          </a:prstGeom>
        </p:spPr>
      </p:pic>
      <p:sp>
        <p:nvSpPr>
          <p:cNvPr id="7" name="AutoShape 2">
            <a:extLst>
              <a:ext uri="{FF2B5EF4-FFF2-40B4-BE49-F238E27FC236}">
                <a16:creationId xmlns:a16="http://schemas.microsoft.com/office/drawing/2014/main" id="{D67F325F-244F-E9D0-796E-8A1A3CBE2B2C}"/>
              </a:ext>
            </a:extLst>
          </p:cNvPr>
          <p:cNvSpPr/>
          <p:nvPr userDrawn="1"/>
        </p:nvSpPr>
        <p:spPr>
          <a:xfrm>
            <a:off x="542925" y="6216910"/>
            <a:ext cx="11099800" cy="10193"/>
          </a:xfrm>
          <a:prstGeom prst="line">
            <a:avLst/>
          </a:prstGeom>
          <a:ln w="9525" cap="flat">
            <a:solidFill>
              <a:srgbClr val="000000">
                <a:alpha val="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DE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FBAA39B4-C967-96F3-7648-3A302AC643EF}"/>
              </a:ext>
            </a:extLst>
          </p:cNvPr>
          <p:cNvSpPr/>
          <p:nvPr userDrawn="1"/>
        </p:nvSpPr>
        <p:spPr>
          <a:xfrm>
            <a:off x="532150" y="6417476"/>
            <a:ext cx="298384" cy="29838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E52"/>
          </a:solidFill>
        </p:spPr>
        <p:txBody>
          <a:bodyPr/>
          <a:lstStyle/>
          <a:p>
            <a:endParaRPr lang="en-DE"/>
          </a:p>
        </p:txBody>
      </p:sp>
      <p:sp>
        <p:nvSpPr>
          <p:cNvPr id="10" name="Fußzeilenplatzhalter 2">
            <a:extLst>
              <a:ext uri="{FF2B5EF4-FFF2-40B4-BE49-F238E27FC236}">
                <a16:creationId xmlns:a16="http://schemas.microsoft.com/office/drawing/2014/main" id="{1C70FA79-B0E7-7F62-85D6-012CF29F000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298662" y="6463629"/>
            <a:ext cx="7054378" cy="178158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574AEF39-571A-8289-F3B7-5AB49C5ADEC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41433" y="6461798"/>
            <a:ext cx="277683" cy="212758"/>
          </a:xfrm>
        </p:spPr>
        <p:txBody>
          <a:bodyPr anchor="ctr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 b="1"/>
          </a:p>
        </p:txBody>
      </p:sp>
      <p:sp>
        <p:nvSpPr>
          <p:cNvPr id="17" name="Eine Ecke des Rechtecks abrunden 16">
            <a:extLst>
              <a:ext uri="{FF2B5EF4-FFF2-40B4-BE49-F238E27FC236}">
                <a16:creationId xmlns:a16="http://schemas.microsoft.com/office/drawing/2014/main" id="{9C8C0162-FB7E-3D5A-0133-47E44ECA079E}"/>
              </a:ext>
            </a:extLst>
          </p:cNvPr>
          <p:cNvSpPr/>
          <p:nvPr userDrawn="1"/>
        </p:nvSpPr>
        <p:spPr>
          <a:xfrm rot="10800000">
            <a:off x="532147" y="0"/>
            <a:ext cx="1394968" cy="320802"/>
          </a:xfrm>
          <a:prstGeom prst="round1Rect">
            <a:avLst>
              <a:gd name="adj" fmla="val 4757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6A34B50-D246-3CFB-1068-E6FC23500A73}"/>
              </a:ext>
            </a:extLst>
          </p:cNvPr>
          <p:cNvSpPr txBox="1"/>
          <p:nvPr userDrawn="1"/>
        </p:nvSpPr>
        <p:spPr>
          <a:xfrm>
            <a:off x="552449" y="95664"/>
            <a:ext cx="137466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bg1"/>
                </a:solidFill>
              </a:rPr>
              <a:t>IOP-Community</a:t>
            </a:r>
          </a:p>
        </p:txBody>
      </p:sp>
      <p:sp>
        <p:nvSpPr>
          <p:cNvPr id="19" name="Ecken des Rechtecks auf der gleichen Seite abrunden 18">
            <a:extLst>
              <a:ext uri="{FF2B5EF4-FFF2-40B4-BE49-F238E27FC236}">
                <a16:creationId xmlns:a16="http://schemas.microsoft.com/office/drawing/2014/main" id="{11C9CD67-AC2A-F707-F62D-B39D5BA09FBC}"/>
              </a:ext>
            </a:extLst>
          </p:cNvPr>
          <p:cNvSpPr/>
          <p:nvPr userDrawn="1"/>
        </p:nvSpPr>
        <p:spPr>
          <a:xfrm rot="10800000">
            <a:off x="1926727" y="0"/>
            <a:ext cx="3107666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06A95228-7FFD-FD7A-4B5F-FDC8AC02E949}"/>
              </a:ext>
            </a:extLst>
          </p:cNvPr>
          <p:cNvSpPr txBox="1"/>
          <p:nvPr userDrawn="1"/>
        </p:nvSpPr>
        <p:spPr>
          <a:xfrm>
            <a:off x="1926731" y="95664"/>
            <a:ext cx="3107662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Kompetenzzentrum für Interoperabilität (KIG)</a:t>
            </a:r>
          </a:p>
        </p:txBody>
      </p:sp>
      <p:sp>
        <p:nvSpPr>
          <p:cNvPr id="21" name="Ecken des Rechtecks auf der gleichen Seite abrunden 20">
            <a:extLst>
              <a:ext uri="{FF2B5EF4-FFF2-40B4-BE49-F238E27FC236}">
                <a16:creationId xmlns:a16="http://schemas.microsoft.com/office/drawing/2014/main" id="{75EEB07B-8A70-3AC5-0BFC-ECA107A1C66D}"/>
              </a:ext>
            </a:extLst>
          </p:cNvPr>
          <p:cNvSpPr/>
          <p:nvPr userDrawn="1"/>
        </p:nvSpPr>
        <p:spPr>
          <a:xfrm rot="10800000">
            <a:off x="5034396" y="0"/>
            <a:ext cx="1478121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491CACA1-4727-22D7-0743-BA510326E9DF}"/>
              </a:ext>
            </a:extLst>
          </p:cNvPr>
          <p:cNvSpPr txBox="1"/>
          <p:nvPr userDrawn="1"/>
        </p:nvSpPr>
        <p:spPr>
          <a:xfrm>
            <a:off x="5034393" y="95664"/>
            <a:ext cx="1478125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Expertengremium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71AB3C4-D2AC-F3C9-8D06-284E5FB09D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" t="19761" r="6555" b="24614"/>
          <a:stretch/>
        </p:blipFill>
        <p:spPr>
          <a:xfrm>
            <a:off x="9315321" y="553501"/>
            <a:ext cx="2332713" cy="383609"/>
          </a:xfrm>
          <a:prstGeom prst="rect">
            <a:avLst/>
          </a:prstGeom>
        </p:spPr>
      </p:pic>
      <p:sp>
        <p:nvSpPr>
          <p:cNvPr id="5" name="Eine Ecke des Rechtecks abrunden 4">
            <a:extLst>
              <a:ext uri="{FF2B5EF4-FFF2-40B4-BE49-F238E27FC236}">
                <a16:creationId xmlns:a16="http://schemas.microsoft.com/office/drawing/2014/main" id="{DF41D9A6-C931-89F1-DEF5-1A4483B29865}"/>
              </a:ext>
            </a:extLst>
          </p:cNvPr>
          <p:cNvSpPr/>
          <p:nvPr userDrawn="1"/>
        </p:nvSpPr>
        <p:spPr>
          <a:xfrm rot="10800000" flipH="1">
            <a:off x="9524005" y="1"/>
            <a:ext cx="949948" cy="320802"/>
          </a:xfrm>
          <a:prstGeom prst="round1Rect">
            <a:avLst>
              <a:gd name="adj" fmla="val 47575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cken des Rechtecks auf der gleichen Seite abrunden 7">
            <a:extLst>
              <a:ext uri="{FF2B5EF4-FFF2-40B4-BE49-F238E27FC236}">
                <a16:creationId xmlns:a16="http://schemas.microsoft.com/office/drawing/2014/main" id="{367B4B5A-D62D-48F9-C6D0-EB3109A7FCF7}"/>
              </a:ext>
            </a:extLst>
          </p:cNvPr>
          <p:cNvSpPr/>
          <p:nvPr userDrawn="1"/>
        </p:nvSpPr>
        <p:spPr>
          <a:xfrm rot="10800000">
            <a:off x="6512517" y="0"/>
            <a:ext cx="3011488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D8E1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08C6B26-2E71-35AA-36F5-24C13E4A1EFE}"/>
              </a:ext>
            </a:extLst>
          </p:cNvPr>
          <p:cNvSpPr txBox="1"/>
          <p:nvPr userDrawn="1"/>
        </p:nvSpPr>
        <p:spPr>
          <a:xfrm>
            <a:off x="6512517" y="95664"/>
            <a:ext cx="301148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rgbClr val="AEC0DE"/>
                </a:solidFill>
              </a:rPr>
              <a:t>Wissensplattform INA &amp; Lernplattform L-INA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7511FCF-9E19-60E2-BF2D-7B05C66E94A0}"/>
              </a:ext>
            </a:extLst>
          </p:cNvPr>
          <p:cNvSpPr txBox="1"/>
          <p:nvPr userDrawn="1"/>
        </p:nvSpPr>
        <p:spPr>
          <a:xfrm>
            <a:off x="9550355" y="95664"/>
            <a:ext cx="92359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Ausblick</a:t>
            </a:r>
          </a:p>
        </p:txBody>
      </p:sp>
    </p:spTree>
    <p:extLst>
      <p:ext uri="{BB962C8B-B14F-4D97-AF65-F5344CB8AC3E}">
        <p14:creationId xmlns:p14="http://schemas.microsoft.com/office/powerpoint/2010/main" val="5004535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ell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1">
            <a:extLst>
              <a:ext uri="{FF2B5EF4-FFF2-40B4-BE49-F238E27FC236}">
                <a16:creationId xmlns:a16="http://schemas.microsoft.com/office/drawing/2014/main" id="{E90388B4-4932-8343-B725-551A90EF1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6" y="511175"/>
            <a:ext cx="11171837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41" name="1">
            <a:extLst>
              <a:ext uri="{FF2B5EF4-FFF2-40B4-BE49-F238E27FC236}">
                <a16:creationId xmlns:a16="http://schemas.microsoft.com/office/drawing/2014/main" id="{708A4B54-4BCD-A247-8E20-04367C8626C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53317" y="1836738"/>
            <a:ext cx="1769065" cy="514576"/>
          </a:xfrm>
          <a:prstGeom prst="roundRect">
            <a:avLst/>
          </a:prstGeom>
          <a:solidFill>
            <a:schemeClr val="bg1"/>
          </a:solidFill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1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27" name="2">
            <a:extLst>
              <a:ext uri="{FF2B5EF4-FFF2-40B4-BE49-F238E27FC236}">
                <a16:creationId xmlns:a16="http://schemas.microsoft.com/office/drawing/2014/main" id="{384FA358-657B-2044-B57D-DF66E3F8D4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22091" y="1836738"/>
            <a:ext cx="2928677" cy="514576"/>
          </a:xfrm>
          <a:prstGeom prst="roundRect">
            <a:avLst/>
          </a:prstGeom>
          <a:noFill/>
          <a:ln w="31750">
            <a:solidFill>
              <a:schemeClr val="accent4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1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28" name="3">
            <a:extLst>
              <a:ext uri="{FF2B5EF4-FFF2-40B4-BE49-F238E27FC236}">
                <a16:creationId xmlns:a16="http://schemas.microsoft.com/office/drawing/2014/main" id="{30DCE407-4208-1F4B-A3ED-EDB1296CF5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50477" y="1836738"/>
            <a:ext cx="2869409" cy="514576"/>
          </a:xfrm>
          <a:prstGeom prst="roundRect">
            <a:avLst/>
          </a:prstGeom>
          <a:noFill/>
          <a:ln w="31750">
            <a:solidFill>
              <a:schemeClr val="accent5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1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31" name="4">
            <a:extLst>
              <a:ext uri="{FF2B5EF4-FFF2-40B4-BE49-F238E27FC236}">
                <a16:creationId xmlns:a16="http://schemas.microsoft.com/office/drawing/2014/main" id="{7169B21A-84DD-6546-B10A-903006C6DC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14908" y="1836738"/>
            <a:ext cx="2927816" cy="514576"/>
          </a:xfrm>
          <a:prstGeom prst="roundRect">
            <a:avLst/>
          </a:prstGeom>
          <a:noFill/>
          <a:ln w="31750">
            <a:solidFill>
              <a:schemeClr val="accent3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1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42" name="5">
            <a:extLst>
              <a:ext uri="{FF2B5EF4-FFF2-40B4-BE49-F238E27FC236}">
                <a16:creationId xmlns:a16="http://schemas.microsoft.com/office/drawing/2014/main" id="{8617A0E1-5D1D-064B-BA4A-BAAC1D1B9B0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553317" y="2523299"/>
            <a:ext cx="1769065" cy="1107459"/>
          </a:xfrm>
          <a:solidFill>
            <a:schemeClr val="bg1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9" name="6">
            <a:extLst>
              <a:ext uri="{FF2B5EF4-FFF2-40B4-BE49-F238E27FC236}">
                <a16:creationId xmlns:a16="http://schemas.microsoft.com/office/drawing/2014/main" id="{C5581350-ADD9-2C4D-A0F5-80D448C811B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22432" y="2523299"/>
            <a:ext cx="2928677" cy="1107459"/>
          </a:xfrm>
          <a:noFill/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0" name="7">
            <a:extLst>
              <a:ext uri="{FF2B5EF4-FFF2-40B4-BE49-F238E27FC236}">
                <a16:creationId xmlns:a16="http://schemas.microsoft.com/office/drawing/2014/main" id="{BE2CED9C-8BBE-A049-A67A-D33B343E81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651159" y="2523299"/>
            <a:ext cx="2869409" cy="1107459"/>
          </a:xfrm>
          <a:solidFill>
            <a:schemeClr val="bg1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 b="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2" name="8">
            <a:extLst>
              <a:ext uri="{FF2B5EF4-FFF2-40B4-BE49-F238E27FC236}">
                <a16:creationId xmlns:a16="http://schemas.microsoft.com/office/drawing/2014/main" id="{A4BD3D4D-893B-DF40-9931-948A2528B51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15931" y="2523299"/>
            <a:ext cx="2927816" cy="1107459"/>
          </a:xfrm>
          <a:noFill/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 b="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3" name="9">
            <a:extLst>
              <a:ext uri="{FF2B5EF4-FFF2-40B4-BE49-F238E27FC236}">
                <a16:creationId xmlns:a16="http://schemas.microsoft.com/office/drawing/2014/main" id="{5BD50C54-73AB-054A-A0A5-60AF673963B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53317" y="3802743"/>
            <a:ext cx="1769065" cy="1107459"/>
          </a:xfrm>
          <a:solidFill>
            <a:schemeClr val="bg1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3" name="10">
            <a:extLst>
              <a:ext uri="{FF2B5EF4-FFF2-40B4-BE49-F238E27FC236}">
                <a16:creationId xmlns:a16="http://schemas.microsoft.com/office/drawing/2014/main" id="{7EBD1491-9F44-3449-B4F4-413F9CB2CB5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522091" y="3802743"/>
            <a:ext cx="2928677" cy="1107459"/>
          </a:xfrm>
          <a:noFill/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4" name="11">
            <a:extLst>
              <a:ext uri="{FF2B5EF4-FFF2-40B4-BE49-F238E27FC236}">
                <a16:creationId xmlns:a16="http://schemas.microsoft.com/office/drawing/2014/main" id="{1ED36742-CF66-A74C-B67B-7B57703E21E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650477" y="3802743"/>
            <a:ext cx="2869409" cy="1107459"/>
          </a:xfrm>
          <a:solidFill>
            <a:schemeClr val="bg1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 b="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5" name="12">
            <a:extLst>
              <a:ext uri="{FF2B5EF4-FFF2-40B4-BE49-F238E27FC236}">
                <a16:creationId xmlns:a16="http://schemas.microsoft.com/office/drawing/2014/main" id="{A3EE227C-7AE6-2C48-B585-223A3C01983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714908" y="3802743"/>
            <a:ext cx="2927816" cy="1107459"/>
          </a:xfrm>
          <a:noFill/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 b="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9" name="13">
            <a:extLst>
              <a:ext uri="{FF2B5EF4-FFF2-40B4-BE49-F238E27FC236}">
                <a16:creationId xmlns:a16="http://schemas.microsoft.com/office/drawing/2014/main" id="{F236F796-1C7E-5748-ABC4-4E8975DB434A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53317" y="5082187"/>
            <a:ext cx="1769065" cy="1107459"/>
          </a:xfrm>
          <a:solidFill>
            <a:schemeClr val="bg1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0" name="14">
            <a:extLst>
              <a:ext uri="{FF2B5EF4-FFF2-40B4-BE49-F238E27FC236}">
                <a16:creationId xmlns:a16="http://schemas.microsoft.com/office/drawing/2014/main" id="{39CA9239-F1B9-1548-86A1-BD6028C1ECE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522091" y="5082187"/>
            <a:ext cx="2928677" cy="1107459"/>
          </a:xfrm>
          <a:noFill/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1" name="15">
            <a:extLst>
              <a:ext uri="{FF2B5EF4-FFF2-40B4-BE49-F238E27FC236}">
                <a16:creationId xmlns:a16="http://schemas.microsoft.com/office/drawing/2014/main" id="{8E3FC5AB-5E3B-A74E-BF06-264E63F7337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5650477" y="5082187"/>
            <a:ext cx="2869409" cy="1107459"/>
          </a:xfrm>
          <a:solidFill>
            <a:schemeClr val="bg1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 b="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3" name="16">
            <a:extLst>
              <a:ext uri="{FF2B5EF4-FFF2-40B4-BE49-F238E27FC236}">
                <a16:creationId xmlns:a16="http://schemas.microsoft.com/office/drawing/2014/main" id="{BC78CFA6-EE0B-BB4E-80B5-CF4846CD9588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714908" y="5082187"/>
            <a:ext cx="2927816" cy="1107459"/>
          </a:xfrm>
          <a:noFill/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 b="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7E4BA81-2B69-5A40-826F-1495E3B976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24" name="Datumsplatzhalter 3">
            <a:extLst>
              <a:ext uri="{FF2B5EF4-FFF2-40B4-BE49-F238E27FC236}">
                <a16:creationId xmlns:a16="http://schemas.microsoft.com/office/drawing/2014/main" id="{27F902C3-BFB2-FE47-8A0F-E5F7285224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25" name="Fußzeilenplatzhalter 4">
            <a:extLst>
              <a:ext uri="{FF2B5EF4-FFF2-40B4-BE49-F238E27FC236}">
                <a16:creationId xmlns:a16="http://schemas.microsoft.com/office/drawing/2014/main" id="{319BC662-7E15-CD4A-8A3C-60AEF4429C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id="{6D6CD750-B0AC-D54A-BB8C-CCAA088D83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05529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ell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1">
            <a:extLst>
              <a:ext uri="{FF2B5EF4-FFF2-40B4-BE49-F238E27FC236}">
                <a16:creationId xmlns:a16="http://schemas.microsoft.com/office/drawing/2014/main" id="{E90388B4-4932-8343-B725-551A90EF1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6" y="511175"/>
            <a:ext cx="11171837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27" name="Textplatzhalter 7">
            <a:extLst>
              <a:ext uri="{FF2B5EF4-FFF2-40B4-BE49-F238E27FC236}">
                <a16:creationId xmlns:a16="http://schemas.microsoft.com/office/drawing/2014/main" id="{384FA358-657B-2044-B57D-DF66E3F8D4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2925" y="1836738"/>
            <a:ext cx="3397308" cy="514576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29" name="Textplatzhalter 10">
            <a:extLst>
              <a:ext uri="{FF2B5EF4-FFF2-40B4-BE49-F238E27FC236}">
                <a16:creationId xmlns:a16="http://schemas.microsoft.com/office/drawing/2014/main" id="{C5581350-ADD9-2C4D-A0F5-80D448C811B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43266" y="2523299"/>
            <a:ext cx="2928677" cy="3666347"/>
          </a:xfrm>
          <a:prstGeom prst="rect">
            <a:avLst/>
          </a:prstGeom>
          <a:noFill/>
          <a:ln w="31750">
            <a:noFill/>
          </a:ln>
        </p:spPr>
        <p:txBody>
          <a:bodyPr lIns="90000" tIns="90000" rIns="90000" bIns="90000"/>
          <a:lstStyle>
            <a:lvl1pPr>
              <a:lnSpc>
                <a:spcPct val="100000"/>
              </a:lnSpc>
              <a:defRPr sz="16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600"/>
            </a:lvl2pPr>
            <a:lvl3pPr marL="0" indent="0">
              <a:lnSpc>
                <a:spcPct val="100000"/>
              </a:lnSpc>
              <a:buFontTx/>
              <a:buNone/>
              <a:defRPr sz="16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6" name="Textplatzhalter 7">
            <a:extLst>
              <a:ext uri="{FF2B5EF4-FFF2-40B4-BE49-F238E27FC236}">
                <a16:creationId xmlns:a16="http://schemas.microsoft.com/office/drawing/2014/main" id="{E9AABCF9-77E8-4E4C-86B7-F4C7B35A034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72781" y="1836738"/>
            <a:ext cx="3397308" cy="514576"/>
          </a:xfrm>
          <a:prstGeom prst="roundRect">
            <a:avLst/>
          </a:prstGeom>
          <a:noFill/>
          <a:ln w="31750">
            <a:solidFill>
              <a:schemeClr val="accent4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30" name="Textplatzhalter 10">
            <a:extLst>
              <a:ext uri="{FF2B5EF4-FFF2-40B4-BE49-F238E27FC236}">
                <a16:creationId xmlns:a16="http://schemas.microsoft.com/office/drawing/2014/main" id="{BE2CED9C-8BBE-A049-A67A-D33B343E81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172781" y="2523299"/>
            <a:ext cx="2869409" cy="3666347"/>
          </a:xfrm>
          <a:solidFill>
            <a:schemeClr val="bg1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6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600" b="0"/>
            </a:lvl2pPr>
            <a:lvl3pPr marL="0" indent="0">
              <a:lnSpc>
                <a:spcPct val="100000"/>
              </a:lnSpc>
              <a:buFontTx/>
              <a:buNone/>
              <a:defRPr sz="16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6" name="Textplatzhalter 7">
            <a:extLst>
              <a:ext uri="{FF2B5EF4-FFF2-40B4-BE49-F238E27FC236}">
                <a16:creationId xmlns:a16="http://schemas.microsoft.com/office/drawing/2014/main" id="{8FEF1292-A53E-024C-B6BB-6ED92FD8377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02637" y="1836738"/>
            <a:ext cx="3397308" cy="514576"/>
          </a:xfrm>
          <a:prstGeom prst="roundRect">
            <a:avLst/>
          </a:prstGeom>
          <a:noFill/>
          <a:ln w="31750">
            <a:solidFill>
              <a:schemeClr val="accent3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24" name="Textplatzhalter 10">
            <a:extLst>
              <a:ext uri="{FF2B5EF4-FFF2-40B4-BE49-F238E27FC236}">
                <a16:creationId xmlns:a16="http://schemas.microsoft.com/office/drawing/2014/main" id="{2D42C9F7-C506-9E49-8D7D-EA05195A657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802637" y="2523299"/>
            <a:ext cx="2869409" cy="3666347"/>
          </a:xfrm>
          <a:solidFill>
            <a:schemeClr val="bg1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6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600" b="0"/>
            </a:lvl2pPr>
            <a:lvl3pPr marL="0" indent="0">
              <a:lnSpc>
                <a:spcPct val="100000"/>
              </a:lnSpc>
              <a:buFontTx/>
              <a:buNone/>
              <a:defRPr sz="16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7E4BA81-2B69-5A40-826F-1495E3B97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13" name="Datumsplatzhalter 3">
            <a:extLst>
              <a:ext uri="{FF2B5EF4-FFF2-40B4-BE49-F238E27FC236}">
                <a16:creationId xmlns:a16="http://schemas.microsoft.com/office/drawing/2014/main" id="{AD7F87DF-C9C7-2346-AA86-70A983814D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18" name="Fußzeilenplatzhalter 4">
            <a:extLst>
              <a:ext uri="{FF2B5EF4-FFF2-40B4-BE49-F238E27FC236}">
                <a16:creationId xmlns:a16="http://schemas.microsoft.com/office/drawing/2014/main" id="{7CF02E38-F3DD-1E46-BBF5-26344370B3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id="{F44221D6-3911-7241-A3B1-47DFD9BE9B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91425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ell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1">
            <a:extLst>
              <a:ext uri="{FF2B5EF4-FFF2-40B4-BE49-F238E27FC236}">
                <a16:creationId xmlns:a16="http://schemas.microsoft.com/office/drawing/2014/main" id="{E90388B4-4932-8343-B725-551A90EF1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7" y="511175"/>
            <a:ext cx="11183412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27" name="Textplatzhalter 7">
            <a:extLst>
              <a:ext uri="{FF2B5EF4-FFF2-40B4-BE49-F238E27FC236}">
                <a16:creationId xmlns:a16="http://schemas.microsoft.com/office/drawing/2014/main" id="{384FA358-657B-2044-B57D-DF66E3F8D4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3317" y="1836737"/>
            <a:ext cx="2928677" cy="1162717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1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29" name="Textplatzhalter 10">
            <a:extLst>
              <a:ext uri="{FF2B5EF4-FFF2-40B4-BE49-F238E27FC236}">
                <a16:creationId xmlns:a16="http://schemas.microsoft.com/office/drawing/2014/main" id="{C5581350-ADD9-2C4D-A0F5-80D448C811B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74763" y="1864365"/>
            <a:ext cx="7867962" cy="1107459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84DD7DD-9B11-E74C-BDD0-41A6AA44A51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3317" y="3446877"/>
            <a:ext cx="2928677" cy="1162717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1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36" name="Textplatzhalter 10">
            <a:extLst>
              <a:ext uri="{FF2B5EF4-FFF2-40B4-BE49-F238E27FC236}">
                <a16:creationId xmlns:a16="http://schemas.microsoft.com/office/drawing/2014/main" id="{14500D56-64DF-B544-B287-032D8D76B7E3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3774763" y="3434748"/>
            <a:ext cx="7867962" cy="1174846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5" name="Textplatzhalter 7">
            <a:extLst>
              <a:ext uri="{FF2B5EF4-FFF2-40B4-BE49-F238E27FC236}">
                <a16:creationId xmlns:a16="http://schemas.microsoft.com/office/drawing/2014/main" id="{06DACB99-025F-AD46-94DF-81BDEDAD148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3317" y="5029389"/>
            <a:ext cx="2928677" cy="1162717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1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26" name="Textplatzhalter 10">
            <a:extLst>
              <a:ext uri="{FF2B5EF4-FFF2-40B4-BE49-F238E27FC236}">
                <a16:creationId xmlns:a16="http://schemas.microsoft.com/office/drawing/2014/main" id="{71C774DD-5ABA-704E-86DE-424F383600CD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3774763" y="5057017"/>
            <a:ext cx="7867962" cy="1107459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7E4BA81-2B69-5A40-826F-1495E3B97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13" name="Datumsplatzhalter 3">
            <a:extLst>
              <a:ext uri="{FF2B5EF4-FFF2-40B4-BE49-F238E27FC236}">
                <a16:creationId xmlns:a16="http://schemas.microsoft.com/office/drawing/2014/main" id="{1798E11E-F400-4748-9524-EF72A3F0A5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18" name="Fußzeilenplatzhalter 4">
            <a:extLst>
              <a:ext uri="{FF2B5EF4-FFF2-40B4-BE49-F238E27FC236}">
                <a16:creationId xmlns:a16="http://schemas.microsoft.com/office/drawing/2014/main" id="{0E8C42CC-0D79-C848-AE21-D3E3408414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id="{3F781F2F-44F0-384C-BC33-212BD2980C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85103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ell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1">
            <a:extLst>
              <a:ext uri="{FF2B5EF4-FFF2-40B4-BE49-F238E27FC236}">
                <a16:creationId xmlns:a16="http://schemas.microsoft.com/office/drawing/2014/main" id="{E90388B4-4932-8343-B725-551A90EF1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6" y="511175"/>
            <a:ext cx="11171837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27" name="Textplatzhalter 7">
            <a:extLst>
              <a:ext uri="{FF2B5EF4-FFF2-40B4-BE49-F238E27FC236}">
                <a16:creationId xmlns:a16="http://schemas.microsoft.com/office/drawing/2014/main" id="{384FA358-657B-2044-B57D-DF66E3F8D4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1552" y="1836738"/>
            <a:ext cx="5401464" cy="514576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1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29" name="Textplatzhalter 10">
            <a:extLst>
              <a:ext uri="{FF2B5EF4-FFF2-40B4-BE49-F238E27FC236}">
                <a16:creationId xmlns:a16="http://schemas.microsoft.com/office/drawing/2014/main" id="{C5581350-ADD9-2C4D-A0F5-80D448C811B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81893" y="2523299"/>
            <a:ext cx="5401464" cy="1107459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6" name="Textplatzhalter 7">
            <a:extLst>
              <a:ext uri="{FF2B5EF4-FFF2-40B4-BE49-F238E27FC236}">
                <a16:creationId xmlns:a16="http://schemas.microsoft.com/office/drawing/2014/main" id="{7994CC82-11B6-AC48-B612-4D088DAF055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26978" y="1836738"/>
            <a:ext cx="5401464" cy="514576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1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37" name="Textplatzhalter 10">
            <a:extLst>
              <a:ext uri="{FF2B5EF4-FFF2-40B4-BE49-F238E27FC236}">
                <a16:creationId xmlns:a16="http://schemas.microsoft.com/office/drawing/2014/main" id="{0680F109-3801-1D44-A4D4-ECE52677E0E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232029" y="2523299"/>
            <a:ext cx="5396413" cy="1107459"/>
          </a:xfrm>
          <a:solidFill>
            <a:schemeClr val="bg1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 b="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4" name="Textplatzhalter 7">
            <a:extLst>
              <a:ext uri="{FF2B5EF4-FFF2-40B4-BE49-F238E27FC236}">
                <a16:creationId xmlns:a16="http://schemas.microsoft.com/office/drawing/2014/main" id="{889B206E-E91B-E54B-9FA6-3720B977946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81552" y="4063103"/>
            <a:ext cx="5401464" cy="514576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1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45" name="Textplatzhalter 10">
            <a:extLst>
              <a:ext uri="{FF2B5EF4-FFF2-40B4-BE49-F238E27FC236}">
                <a16:creationId xmlns:a16="http://schemas.microsoft.com/office/drawing/2014/main" id="{14842409-97C8-DC4B-93A3-0F0134270382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86603" y="4749664"/>
            <a:ext cx="5396413" cy="1107459"/>
          </a:xfrm>
          <a:solidFill>
            <a:schemeClr val="bg1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 b="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8" name="Textplatzhalter 7">
            <a:extLst>
              <a:ext uri="{FF2B5EF4-FFF2-40B4-BE49-F238E27FC236}">
                <a16:creationId xmlns:a16="http://schemas.microsoft.com/office/drawing/2014/main" id="{3519EE78-5ED4-784E-952E-AA58807190C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246856" y="4063103"/>
            <a:ext cx="5401464" cy="514576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100" b="1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40" name="Textplatzhalter 10">
            <a:extLst>
              <a:ext uri="{FF2B5EF4-FFF2-40B4-BE49-F238E27FC236}">
                <a16:creationId xmlns:a16="http://schemas.microsoft.com/office/drawing/2014/main" id="{2E215456-3C4C-7241-A3AD-04EFF9450605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247197" y="4749664"/>
            <a:ext cx="5401464" cy="1107459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7E4BA81-2B69-5A40-826F-1495E3B97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id="{075E585C-061A-0B4A-A971-2E9E9B08D0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19" name="Fußzeilenplatzhalter 4">
            <a:extLst>
              <a:ext uri="{FF2B5EF4-FFF2-40B4-BE49-F238E27FC236}">
                <a16:creationId xmlns:a16="http://schemas.microsoft.com/office/drawing/2014/main" id="{D987E442-0F83-F846-9687-226A2841A0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id="{29355B20-19AD-1349-BDA2-13D72498B7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67841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ell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1">
            <a:extLst>
              <a:ext uri="{FF2B5EF4-FFF2-40B4-BE49-F238E27FC236}">
                <a16:creationId xmlns:a16="http://schemas.microsoft.com/office/drawing/2014/main" id="{E90388B4-4932-8343-B725-551A90EF1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7" y="511175"/>
            <a:ext cx="11183412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41" name="1">
            <a:extLst>
              <a:ext uri="{FF2B5EF4-FFF2-40B4-BE49-F238E27FC236}">
                <a16:creationId xmlns:a16="http://schemas.microsoft.com/office/drawing/2014/main" id="{708A4B54-4BCD-A247-8E20-04367C8626C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53317" y="1836738"/>
            <a:ext cx="1769065" cy="514576"/>
          </a:xfrm>
          <a:prstGeom prst="roundRect">
            <a:avLst/>
          </a:prstGeom>
          <a:solidFill>
            <a:srgbClr val="00FF64"/>
          </a:solidFill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100" b="1">
                <a:solidFill>
                  <a:srgbClr val="000000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27" name="2">
            <a:extLst>
              <a:ext uri="{FF2B5EF4-FFF2-40B4-BE49-F238E27FC236}">
                <a16:creationId xmlns:a16="http://schemas.microsoft.com/office/drawing/2014/main" id="{384FA358-657B-2044-B57D-DF66E3F8D4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22092" y="1836738"/>
            <a:ext cx="2105265" cy="514576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100" b="1">
                <a:solidFill>
                  <a:srgbClr val="000000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68" name="3">
            <a:extLst>
              <a:ext uri="{FF2B5EF4-FFF2-40B4-BE49-F238E27FC236}">
                <a16:creationId xmlns:a16="http://schemas.microsoft.com/office/drawing/2014/main" id="{0BEF317C-2388-754C-A015-BC61BB627239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837459" y="1836738"/>
            <a:ext cx="2105265" cy="514576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100" b="1">
                <a:solidFill>
                  <a:srgbClr val="000000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80" name="4">
            <a:extLst>
              <a:ext uri="{FF2B5EF4-FFF2-40B4-BE49-F238E27FC236}">
                <a16:creationId xmlns:a16="http://schemas.microsoft.com/office/drawing/2014/main" id="{32767D53-C69C-0249-B7B1-1DB46AC74D6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152826" y="1842464"/>
            <a:ext cx="2105265" cy="514576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100" b="1">
                <a:solidFill>
                  <a:srgbClr val="000000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84" name="5">
            <a:extLst>
              <a:ext uri="{FF2B5EF4-FFF2-40B4-BE49-F238E27FC236}">
                <a16:creationId xmlns:a16="http://schemas.microsoft.com/office/drawing/2014/main" id="{4D6AB3E3-0603-414E-AEE5-7D001BC24A11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457801" y="1845436"/>
            <a:ext cx="2105265" cy="514576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100" b="1">
                <a:solidFill>
                  <a:srgbClr val="000000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25" name="6">
            <a:extLst>
              <a:ext uri="{FF2B5EF4-FFF2-40B4-BE49-F238E27FC236}">
                <a16:creationId xmlns:a16="http://schemas.microsoft.com/office/drawing/2014/main" id="{8DE57EBD-E47F-F04B-8C91-28D054F027BC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553317" y="2523298"/>
            <a:ext cx="1769065" cy="1107459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100" b="1">
                <a:solidFill>
                  <a:srgbClr val="000000"/>
                </a:solidFill>
              </a:defRPr>
            </a:lvl1pPr>
            <a:lvl2pPr marL="0" indent="0">
              <a:buFontTx/>
              <a:buNone/>
              <a:defRPr sz="1100" b="1">
                <a:solidFill>
                  <a:srgbClr val="000000"/>
                </a:solidFill>
              </a:defRPr>
            </a:lvl2pPr>
            <a:lvl3pPr marL="0" indent="0">
              <a:buFontTx/>
              <a:buNone/>
              <a:defRPr sz="1100" b="1">
                <a:solidFill>
                  <a:srgbClr val="000000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9" name="7">
            <a:extLst>
              <a:ext uri="{FF2B5EF4-FFF2-40B4-BE49-F238E27FC236}">
                <a16:creationId xmlns:a16="http://schemas.microsoft.com/office/drawing/2014/main" id="{C5581350-ADD9-2C4D-A0F5-80D448C811B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22433" y="2523299"/>
            <a:ext cx="2105265" cy="1107459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69" name="8">
            <a:extLst>
              <a:ext uri="{FF2B5EF4-FFF2-40B4-BE49-F238E27FC236}">
                <a16:creationId xmlns:a16="http://schemas.microsoft.com/office/drawing/2014/main" id="{4DEB6975-B476-2E40-B236-CDC790CC0CEB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4837800" y="2523299"/>
            <a:ext cx="2105265" cy="1107459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1" name="9">
            <a:extLst>
              <a:ext uri="{FF2B5EF4-FFF2-40B4-BE49-F238E27FC236}">
                <a16:creationId xmlns:a16="http://schemas.microsoft.com/office/drawing/2014/main" id="{7DB8F6B2-B208-7B4B-BCF4-66E70FF95276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7153167" y="2529025"/>
            <a:ext cx="2105265" cy="1107459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5" name="10">
            <a:extLst>
              <a:ext uri="{FF2B5EF4-FFF2-40B4-BE49-F238E27FC236}">
                <a16:creationId xmlns:a16="http://schemas.microsoft.com/office/drawing/2014/main" id="{5E6B7149-D0CC-C741-A08D-6BA35B7E41AF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9458142" y="2531997"/>
            <a:ext cx="2105265" cy="1107459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6" name="11">
            <a:extLst>
              <a:ext uri="{FF2B5EF4-FFF2-40B4-BE49-F238E27FC236}">
                <a16:creationId xmlns:a16="http://schemas.microsoft.com/office/drawing/2014/main" id="{70B52346-B2C8-A847-A2C7-845A37A7C38B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542925" y="3782570"/>
            <a:ext cx="1769065" cy="1127632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100" b="1">
                <a:solidFill>
                  <a:srgbClr val="000000"/>
                </a:solidFill>
              </a:defRPr>
            </a:lvl1pPr>
            <a:lvl2pPr marL="0" indent="0">
              <a:buFontTx/>
              <a:buNone/>
              <a:defRPr sz="1100" b="1">
                <a:solidFill>
                  <a:srgbClr val="000000"/>
                </a:solidFill>
              </a:defRPr>
            </a:lvl2pPr>
            <a:lvl3pPr marL="0" indent="0">
              <a:buFontTx/>
              <a:buNone/>
              <a:defRPr sz="1100" b="1">
                <a:solidFill>
                  <a:srgbClr val="000000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3" name="12">
            <a:extLst>
              <a:ext uri="{FF2B5EF4-FFF2-40B4-BE49-F238E27FC236}">
                <a16:creationId xmlns:a16="http://schemas.microsoft.com/office/drawing/2014/main" id="{7EBD1491-9F44-3449-B4F4-413F9CB2CB5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522092" y="3802743"/>
            <a:ext cx="2105265" cy="1107459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70" name="13">
            <a:extLst>
              <a:ext uri="{FF2B5EF4-FFF2-40B4-BE49-F238E27FC236}">
                <a16:creationId xmlns:a16="http://schemas.microsoft.com/office/drawing/2014/main" id="{94AED96F-78DF-2644-BDAC-9B09C326ACF9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4837459" y="3802743"/>
            <a:ext cx="2105265" cy="1107459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2" name="14">
            <a:extLst>
              <a:ext uri="{FF2B5EF4-FFF2-40B4-BE49-F238E27FC236}">
                <a16:creationId xmlns:a16="http://schemas.microsoft.com/office/drawing/2014/main" id="{8A0997B9-9B67-AD4B-9D12-BE8CB7FDC19E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7152826" y="3808469"/>
            <a:ext cx="2105265" cy="1107459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6" name="15">
            <a:extLst>
              <a:ext uri="{FF2B5EF4-FFF2-40B4-BE49-F238E27FC236}">
                <a16:creationId xmlns:a16="http://schemas.microsoft.com/office/drawing/2014/main" id="{E05C63AE-235B-D84D-B8BF-1600EFC60F44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9457801" y="3811441"/>
            <a:ext cx="2105265" cy="1107459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8" name="16">
            <a:extLst>
              <a:ext uri="{FF2B5EF4-FFF2-40B4-BE49-F238E27FC236}">
                <a16:creationId xmlns:a16="http://schemas.microsoft.com/office/drawing/2014/main" id="{AC8FE06B-6256-6047-B8AB-986EF6467D49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542924" y="5062014"/>
            <a:ext cx="1769065" cy="1127632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l">
              <a:lnSpc>
                <a:spcPct val="100000"/>
              </a:lnSpc>
              <a:buFontTx/>
              <a:buNone/>
              <a:defRPr sz="1100" b="1">
                <a:solidFill>
                  <a:srgbClr val="000000"/>
                </a:solidFill>
              </a:defRPr>
            </a:lvl1pPr>
            <a:lvl2pPr marL="0" indent="0">
              <a:buFontTx/>
              <a:buNone/>
              <a:defRPr sz="1100" b="1">
                <a:solidFill>
                  <a:srgbClr val="000000"/>
                </a:solidFill>
              </a:defRPr>
            </a:lvl2pPr>
            <a:lvl3pPr marL="0" indent="0">
              <a:buFontTx/>
              <a:buNone/>
              <a:defRPr sz="1100" b="1">
                <a:solidFill>
                  <a:srgbClr val="000000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0" name="17">
            <a:extLst>
              <a:ext uri="{FF2B5EF4-FFF2-40B4-BE49-F238E27FC236}">
                <a16:creationId xmlns:a16="http://schemas.microsoft.com/office/drawing/2014/main" id="{39CA9239-F1B9-1548-86A1-BD6028C1ECE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522092" y="5082187"/>
            <a:ext cx="2105265" cy="1107459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67" name="18">
            <a:extLst>
              <a:ext uri="{FF2B5EF4-FFF2-40B4-BE49-F238E27FC236}">
                <a16:creationId xmlns:a16="http://schemas.microsoft.com/office/drawing/2014/main" id="{B4063A4B-B675-544C-960B-811459D660AE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4837459" y="5082187"/>
            <a:ext cx="2105265" cy="1107459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79" name="19">
            <a:extLst>
              <a:ext uri="{FF2B5EF4-FFF2-40B4-BE49-F238E27FC236}">
                <a16:creationId xmlns:a16="http://schemas.microsoft.com/office/drawing/2014/main" id="{1FC548FC-56A9-DC47-8CFA-566CAFD99E76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7152826" y="5087913"/>
            <a:ext cx="2105265" cy="1107459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3" name="20">
            <a:extLst>
              <a:ext uri="{FF2B5EF4-FFF2-40B4-BE49-F238E27FC236}">
                <a16:creationId xmlns:a16="http://schemas.microsoft.com/office/drawing/2014/main" id="{F77FF8C5-7E54-F84F-84E7-99F16ECC3223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9457801" y="5090885"/>
            <a:ext cx="2105265" cy="1107459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7E4BA81-2B69-5A40-826F-1495E3B97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28" name="Datumsplatzhalter 3">
            <a:extLst>
              <a:ext uri="{FF2B5EF4-FFF2-40B4-BE49-F238E27FC236}">
                <a16:creationId xmlns:a16="http://schemas.microsoft.com/office/drawing/2014/main" id="{B5F4FB92-0592-1B40-B5A8-4FADE6DCA7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30" name="Fußzeilenplatzhalter 4">
            <a:extLst>
              <a:ext uri="{FF2B5EF4-FFF2-40B4-BE49-F238E27FC236}">
                <a16:creationId xmlns:a16="http://schemas.microsoft.com/office/drawing/2014/main" id="{38AE644D-FF86-1B4D-94AC-94D5E39E71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31" name="Foliennummernplatzhalter 5">
            <a:extLst>
              <a:ext uri="{FF2B5EF4-FFF2-40B4-BE49-F238E27FC236}">
                <a16:creationId xmlns:a16="http://schemas.microsoft.com/office/drawing/2014/main" id="{BFC115A7-F311-CC42-81EE-6542F30EC2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12651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ell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1">
            <a:extLst>
              <a:ext uri="{FF2B5EF4-FFF2-40B4-BE49-F238E27FC236}">
                <a16:creationId xmlns:a16="http://schemas.microsoft.com/office/drawing/2014/main" id="{E90388B4-4932-8343-B725-551A90EF1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7" y="511175"/>
            <a:ext cx="11183412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27" name="Textplatzhalter 7">
            <a:extLst>
              <a:ext uri="{FF2B5EF4-FFF2-40B4-BE49-F238E27FC236}">
                <a16:creationId xmlns:a16="http://schemas.microsoft.com/office/drawing/2014/main" id="{384FA358-657B-2044-B57D-DF66E3F8D4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48456" y="1836738"/>
            <a:ext cx="2648946" cy="289826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ctr">
              <a:lnSpc>
                <a:spcPct val="100000"/>
              </a:lnSpc>
              <a:buFontTx/>
              <a:buNone/>
              <a:defRPr sz="900" b="1">
                <a:solidFill>
                  <a:srgbClr val="000000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Jahr</a:t>
            </a:r>
          </a:p>
        </p:txBody>
      </p:sp>
      <p:sp>
        <p:nvSpPr>
          <p:cNvPr id="30" name="Textplatzhalter 10">
            <a:extLst>
              <a:ext uri="{FF2B5EF4-FFF2-40B4-BE49-F238E27FC236}">
                <a16:creationId xmlns:a16="http://schemas.microsoft.com/office/drawing/2014/main" id="{FD9D8257-E29B-D148-9FAE-0A37DD128AA2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448456" y="2172685"/>
            <a:ext cx="648000" cy="208800"/>
          </a:xfrm>
          <a:solidFill>
            <a:srgbClr val="E8EDF3"/>
          </a:solidFill>
        </p:spPr>
        <p:txBody>
          <a:bodyPr lIns="72000" tIns="72000" rIns="72000" bIns="90000" anchor="ctr" anchorCtr="0"/>
          <a:lstStyle>
            <a:lvl1pPr>
              <a:lnSpc>
                <a:spcPct val="100000"/>
              </a:lnSpc>
              <a:defRPr sz="700" b="0">
                <a:solidFill>
                  <a:srgbClr val="000000"/>
                </a:solidFill>
              </a:defRPr>
            </a:lvl1pPr>
            <a:lvl2pPr marL="0" indent="0">
              <a:lnSpc>
                <a:spcPct val="100000"/>
              </a:lnSpc>
              <a:buFontTx/>
              <a:buNone/>
              <a:defRPr sz="900"/>
            </a:lvl2pPr>
            <a:lvl3pPr marL="0" indent="0">
              <a:lnSpc>
                <a:spcPct val="100000"/>
              </a:lnSpc>
              <a:buFontTx/>
              <a:buNone/>
              <a:defRPr sz="9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Quartal</a:t>
            </a:r>
          </a:p>
        </p:txBody>
      </p:sp>
      <p:sp>
        <p:nvSpPr>
          <p:cNvPr id="31" name="Textplatzhalter 10">
            <a:extLst>
              <a:ext uri="{FF2B5EF4-FFF2-40B4-BE49-F238E27FC236}">
                <a16:creationId xmlns:a16="http://schemas.microsoft.com/office/drawing/2014/main" id="{36620C14-D0C5-B844-B68D-DAD5BCFBB7F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4115438" y="2172685"/>
            <a:ext cx="648000" cy="208800"/>
          </a:xfrm>
          <a:solidFill>
            <a:srgbClr val="E8EDF3"/>
          </a:solidFill>
        </p:spPr>
        <p:txBody>
          <a:bodyPr lIns="72000" tIns="72000" rIns="72000" bIns="90000" anchor="ctr" anchorCtr="0"/>
          <a:lstStyle>
            <a:lvl1pPr>
              <a:lnSpc>
                <a:spcPct val="100000"/>
              </a:lnSpc>
              <a:defRPr sz="700" b="0">
                <a:solidFill>
                  <a:srgbClr val="000000"/>
                </a:solidFill>
              </a:defRPr>
            </a:lvl1pPr>
            <a:lvl2pPr marL="0" indent="0">
              <a:lnSpc>
                <a:spcPct val="100000"/>
              </a:lnSpc>
              <a:buFontTx/>
              <a:buNone/>
              <a:defRPr sz="900"/>
            </a:lvl2pPr>
            <a:lvl3pPr marL="0" indent="0">
              <a:lnSpc>
                <a:spcPct val="100000"/>
              </a:lnSpc>
              <a:buFontTx/>
              <a:buNone/>
              <a:defRPr sz="9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Quartal</a:t>
            </a:r>
          </a:p>
        </p:txBody>
      </p:sp>
      <p:sp>
        <p:nvSpPr>
          <p:cNvPr id="32" name="Textplatzhalter 10">
            <a:extLst>
              <a:ext uri="{FF2B5EF4-FFF2-40B4-BE49-F238E27FC236}">
                <a16:creationId xmlns:a16="http://schemas.microsoft.com/office/drawing/2014/main" id="{98C8C908-76FE-7E4D-9E7D-1F32717EED62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4782420" y="2172685"/>
            <a:ext cx="648000" cy="208800"/>
          </a:xfrm>
          <a:solidFill>
            <a:srgbClr val="E8EDF3"/>
          </a:solidFill>
        </p:spPr>
        <p:txBody>
          <a:bodyPr lIns="72000" tIns="72000" rIns="72000" bIns="90000" anchor="ctr" anchorCtr="0"/>
          <a:lstStyle>
            <a:lvl1pPr>
              <a:lnSpc>
                <a:spcPct val="100000"/>
              </a:lnSpc>
              <a:defRPr sz="700" b="0">
                <a:solidFill>
                  <a:srgbClr val="000000"/>
                </a:solidFill>
              </a:defRPr>
            </a:lvl1pPr>
            <a:lvl2pPr marL="0" indent="0">
              <a:lnSpc>
                <a:spcPct val="100000"/>
              </a:lnSpc>
              <a:buFontTx/>
              <a:buNone/>
              <a:defRPr sz="900"/>
            </a:lvl2pPr>
            <a:lvl3pPr marL="0" indent="0">
              <a:lnSpc>
                <a:spcPct val="100000"/>
              </a:lnSpc>
              <a:buFontTx/>
              <a:buNone/>
              <a:defRPr sz="9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Quartal</a:t>
            </a:r>
          </a:p>
        </p:txBody>
      </p:sp>
      <p:sp>
        <p:nvSpPr>
          <p:cNvPr id="34" name="Textplatzhalter 10">
            <a:extLst>
              <a:ext uri="{FF2B5EF4-FFF2-40B4-BE49-F238E27FC236}">
                <a16:creationId xmlns:a16="http://schemas.microsoft.com/office/drawing/2014/main" id="{41A0B37B-10AB-2F44-8580-CDB509F64579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5449402" y="2172685"/>
            <a:ext cx="648000" cy="208800"/>
          </a:xfrm>
          <a:solidFill>
            <a:srgbClr val="E8EDF3"/>
          </a:solidFill>
        </p:spPr>
        <p:txBody>
          <a:bodyPr lIns="72000" tIns="72000" rIns="72000" bIns="90000" anchor="ctr" anchorCtr="0"/>
          <a:lstStyle>
            <a:lvl1pPr>
              <a:lnSpc>
                <a:spcPct val="100000"/>
              </a:lnSpc>
              <a:defRPr sz="700" b="0">
                <a:solidFill>
                  <a:srgbClr val="000000"/>
                </a:solidFill>
              </a:defRPr>
            </a:lvl1pPr>
            <a:lvl2pPr marL="0" indent="0">
              <a:lnSpc>
                <a:spcPct val="100000"/>
              </a:lnSpc>
              <a:buFontTx/>
              <a:buNone/>
              <a:defRPr sz="900"/>
            </a:lvl2pPr>
            <a:lvl3pPr marL="0" indent="0">
              <a:lnSpc>
                <a:spcPct val="100000"/>
              </a:lnSpc>
              <a:buFontTx/>
              <a:buNone/>
              <a:defRPr sz="9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Quartal</a:t>
            </a:r>
          </a:p>
        </p:txBody>
      </p:sp>
      <p:sp>
        <p:nvSpPr>
          <p:cNvPr id="35" name="Textplatzhalter 7">
            <a:extLst>
              <a:ext uri="{FF2B5EF4-FFF2-40B4-BE49-F238E27FC236}">
                <a16:creationId xmlns:a16="http://schemas.microsoft.com/office/drawing/2014/main" id="{5F238C55-3517-9642-BC91-DA0277982D13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6220351" y="1836738"/>
            <a:ext cx="2648946" cy="289826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ctr">
              <a:lnSpc>
                <a:spcPct val="100000"/>
              </a:lnSpc>
              <a:buFontTx/>
              <a:buNone/>
              <a:defRPr sz="900" b="1">
                <a:solidFill>
                  <a:srgbClr val="000000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Jahr</a:t>
            </a:r>
          </a:p>
        </p:txBody>
      </p:sp>
      <p:sp>
        <p:nvSpPr>
          <p:cNvPr id="37" name="Textplatzhalter 10">
            <a:extLst>
              <a:ext uri="{FF2B5EF4-FFF2-40B4-BE49-F238E27FC236}">
                <a16:creationId xmlns:a16="http://schemas.microsoft.com/office/drawing/2014/main" id="{1BD6975A-B5F4-524A-8315-5D3297183D1F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6220351" y="2172685"/>
            <a:ext cx="648000" cy="208800"/>
          </a:xfrm>
          <a:solidFill>
            <a:srgbClr val="E8EDF3"/>
          </a:solidFill>
        </p:spPr>
        <p:txBody>
          <a:bodyPr lIns="72000" tIns="72000" rIns="72000" bIns="90000" anchor="ctr" anchorCtr="0"/>
          <a:lstStyle>
            <a:lvl1pPr>
              <a:lnSpc>
                <a:spcPct val="100000"/>
              </a:lnSpc>
              <a:defRPr sz="700" b="0">
                <a:solidFill>
                  <a:srgbClr val="000000"/>
                </a:solidFill>
              </a:defRPr>
            </a:lvl1pPr>
            <a:lvl2pPr marL="0" indent="0">
              <a:lnSpc>
                <a:spcPct val="100000"/>
              </a:lnSpc>
              <a:buFontTx/>
              <a:buNone/>
              <a:defRPr sz="900"/>
            </a:lvl2pPr>
            <a:lvl3pPr marL="0" indent="0">
              <a:lnSpc>
                <a:spcPct val="100000"/>
              </a:lnSpc>
              <a:buFontTx/>
              <a:buNone/>
              <a:defRPr sz="9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Quartal</a:t>
            </a:r>
          </a:p>
        </p:txBody>
      </p:sp>
      <p:sp>
        <p:nvSpPr>
          <p:cNvPr id="39" name="Textplatzhalter 10">
            <a:extLst>
              <a:ext uri="{FF2B5EF4-FFF2-40B4-BE49-F238E27FC236}">
                <a16:creationId xmlns:a16="http://schemas.microsoft.com/office/drawing/2014/main" id="{B8EA3DAB-8734-874F-B11F-D978C0406371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6887333" y="2172685"/>
            <a:ext cx="648000" cy="208800"/>
          </a:xfrm>
          <a:solidFill>
            <a:srgbClr val="E8EDF3"/>
          </a:solidFill>
        </p:spPr>
        <p:txBody>
          <a:bodyPr lIns="72000" tIns="72000" rIns="72000" bIns="90000" anchor="ctr" anchorCtr="0"/>
          <a:lstStyle>
            <a:lvl1pPr>
              <a:lnSpc>
                <a:spcPct val="100000"/>
              </a:lnSpc>
              <a:defRPr sz="700" b="0">
                <a:solidFill>
                  <a:srgbClr val="000000"/>
                </a:solidFill>
              </a:defRPr>
            </a:lvl1pPr>
            <a:lvl2pPr marL="0" indent="0">
              <a:lnSpc>
                <a:spcPct val="100000"/>
              </a:lnSpc>
              <a:buFontTx/>
              <a:buNone/>
              <a:defRPr sz="900"/>
            </a:lvl2pPr>
            <a:lvl3pPr marL="0" indent="0">
              <a:lnSpc>
                <a:spcPct val="100000"/>
              </a:lnSpc>
              <a:buFontTx/>
              <a:buNone/>
              <a:defRPr sz="9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Quartal</a:t>
            </a:r>
          </a:p>
        </p:txBody>
      </p:sp>
      <p:sp>
        <p:nvSpPr>
          <p:cNvPr id="40" name="Textplatzhalter 10">
            <a:extLst>
              <a:ext uri="{FF2B5EF4-FFF2-40B4-BE49-F238E27FC236}">
                <a16:creationId xmlns:a16="http://schemas.microsoft.com/office/drawing/2014/main" id="{6B879FA7-3748-F047-BB35-48714213B6C9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7554315" y="2172685"/>
            <a:ext cx="648000" cy="208800"/>
          </a:xfrm>
          <a:solidFill>
            <a:srgbClr val="E8EDF3"/>
          </a:solidFill>
        </p:spPr>
        <p:txBody>
          <a:bodyPr lIns="72000" tIns="72000" rIns="72000" bIns="90000" anchor="ctr" anchorCtr="0"/>
          <a:lstStyle>
            <a:lvl1pPr>
              <a:lnSpc>
                <a:spcPct val="100000"/>
              </a:lnSpc>
              <a:defRPr sz="700" b="0">
                <a:solidFill>
                  <a:srgbClr val="000000"/>
                </a:solidFill>
              </a:defRPr>
            </a:lvl1pPr>
            <a:lvl2pPr marL="0" indent="0">
              <a:lnSpc>
                <a:spcPct val="100000"/>
              </a:lnSpc>
              <a:buFontTx/>
              <a:buNone/>
              <a:defRPr sz="900"/>
            </a:lvl2pPr>
            <a:lvl3pPr marL="0" indent="0">
              <a:lnSpc>
                <a:spcPct val="100000"/>
              </a:lnSpc>
              <a:buFontTx/>
              <a:buNone/>
              <a:defRPr sz="9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Quartal</a:t>
            </a:r>
          </a:p>
        </p:txBody>
      </p:sp>
      <p:sp>
        <p:nvSpPr>
          <p:cNvPr id="42" name="Textplatzhalter 10">
            <a:extLst>
              <a:ext uri="{FF2B5EF4-FFF2-40B4-BE49-F238E27FC236}">
                <a16:creationId xmlns:a16="http://schemas.microsoft.com/office/drawing/2014/main" id="{FCE243B3-EF20-FF47-AC7B-D117195A0E0F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8221297" y="2172685"/>
            <a:ext cx="648000" cy="208800"/>
          </a:xfrm>
          <a:solidFill>
            <a:srgbClr val="E8EDF3"/>
          </a:solidFill>
        </p:spPr>
        <p:txBody>
          <a:bodyPr lIns="72000" tIns="72000" rIns="72000" bIns="90000" anchor="ctr" anchorCtr="0"/>
          <a:lstStyle>
            <a:lvl1pPr>
              <a:lnSpc>
                <a:spcPct val="100000"/>
              </a:lnSpc>
              <a:defRPr sz="700" b="0">
                <a:solidFill>
                  <a:srgbClr val="000000"/>
                </a:solidFill>
              </a:defRPr>
            </a:lvl1pPr>
            <a:lvl2pPr marL="0" indent="0">
              <a:lnSpc>
                <a:spcPct val="100000"/>
              </a:lnSpc>
              <a:buFontTx/>
              <a:buNone/>
              <a:defRPr sz="900"/>
            </a:lvl2pPr>
            <a:lvl3pPr marL="0" indent="0">
              <a:lnSpc>
                <a:spcPct val="100000"/>
              </a:lnSpc>
              <a:buFontTx/>
              <a:buNone/>
              <a:defRPr sz="9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Quartal</a:t>
            </a:r>
          </a:p>
        </p:txBody>
      </p:sp>
      <p:sp>
        <p:nvSpPr>
          <p:cNvPr id="43" name="Textplatzhalter 7">
            <a:extLst>
              <a:ext uri="{FF2B5EF4-FFF2-40B4-BE49-F238E27FC236}">
                <a16:creationId xmlns:a16="http://schemas.microsoft.com/office/drawing/2014/main" id="{C98F487D-B574-DA46-8AD7-F6AC14BA90B1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8989107" y="1836738"/>
            <a:ext cx="2648946" cy="289826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ctr">
              <a:lnSpc>
                <a:spcPct val="100000"/>
              </a:lnSpc>
              <a:buFontTx/>
              <a:buNone/>
              <a:defRPr sz="900" b="1">
                <a:solidFill>
                  <a:srgbClr val="000000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Jahr</a:t>
            </a:r>
          </a:p>
        </p:txBody>
      </p:sp>
      <p:sp>
        <p:nvSpPr>
          <p:cNvPr id="44" name="Textplatzhalter 10">
            <a:extLst>
              <a:ext uri="{FF2B5EF4-FFF2-40B4-BE49-F238E27FC236}">
                <a16:creationId xmlns:a16="http://schemas.microsoft.com/office/drawing/2014/main" id="{31F9DA6E-F645-3D4E-AFEF-3D7D33764F7C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8989107" y="2172685"/>
            <a:ext cx="648000" cy="208800"/>
          </a:xfrm>
          <a:solidFill>
            <a:srgbClr val="E8EDF3"/>
          </a:solidFill>
        </p:spPr>
        <p:txBody>
          <a:bodyPr lIns="72000" tIns="72000" rIns="72000" bIns="90000" anchor="ctr" anchorCtr="0"/>
          <a:lstStyle>
            <a:lvl1pPr>
              <a:lnSpc>
                <a:spcPct val="100000"/>
              </a:lnSpc>
              <a:defRPr sz="700" b="0">
                <a:solidFill>
                  <a:srgbClr val="000000"/>
                </a:solidFill>
              </a:defRPr>
            </a:lvl1pPr>
            <a:lvl2pPr marL="0" indent="0">
              <a:lnSpc>
                <a:spcPct val="100000"/>
              </a:lnSpc>
              <a:buFontTx/>
              <a:buNone/>
              <a:defRPr sz="900"/>
            </a:lvl2pPr>
            <a:lvl3pPr marL="0" indent="0">
              <a:lnSpc>
                <a:spcPct val="100000"/>
              </a:lnSpc>
              <a:buFontTx/>
              <a:buNone/>
              <a:defRPr sz="9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Quartal</a:t>
            </a:r>
          </a:p>
        </p:txBody>
      </p:sp>
      <p:sp>
        <p:nvSpPr>
          <p:cNvPr id="45" name="Textplatzhalter 10">
            <a:extLst>
              <a:ext uri="{FF2B5EF4-FFF2-40B4-BE49-F238E27FC236}">
                <a16:creationId xmlns:a16="http://schemas.microsoft.com/office/drawing/2014/main" id="{14600142-9296-604E-ACD4-D362D3B5F407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9656089" y="2172685"/>
            <a:ext cx="648000" cy="208800"/>
          </a:xfrm>
          <a:solidFill>
            <a:srgbClr val="E8EDF3"/>
          </a:solidFill>
        </p:spPr>
        <p:txBody>
          <a:bodyPr lIns="72000" tIns="72000" rIns="72000" bIns="90000" anchor="ctr" anchorCtr="0"/>
          <a:lstStyle>
            <a:lvl1pPr>
              <a:lnSpc>
                <a:spcPct val="100000"/>
              </a:lnSpc>
              <a:defRPr sz="700" b="0">
                <a:solidFill>
                  <a:srgbClr val="000000"/>
                </a:solidFill>
              </a:defRPr>
            </a:lvl1pPr>
            <a:lvl2pPr marL="0" indent="0">
              <a:lnSpc>
                <a:spcPct val="100000"/>
              </a:lnSpc>
              <a:buFontTx/>
              <a:buNone/>
              <a:defRPr sz="900"/>
            </a:lvl2pPr>
            <a:lvl3pPr marL="0" indent="0">
              <a:lnSpc>
                <a:spcPct val="100000"/>
              </a:lnSpc>
              <a:buFontTx/>
              <a:buNone/>
              <a:defRPr sz="9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Quartal</a:t>
            </a:r>
          </a:p>
        </p:txBody>
      </p:sp>
      <p:sp>
        <p:nvSpPr>
          <p:cNvPr id="46" name="Textplatzhalter 10">
            <a:extLst>
              <a:ext uri="{FF2B5EF4-FFF2-40B4-BE49-F238E27FC236}">
                <a16:creationId xmlns:a16="http://schemas.microsoft.com/office/drawing/2014/main" id="{705F006C-F68A-0841-8927-D57528DFCDF7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10323071" y="2172685"/>
            <a:ext cx="648000" cy="208800"/>
          </a:xfrm>
          <a:solidFill>
            <a:srgbClr val="E8EDF3"/>
          </a:solidFill>
        </p:spPr>
        <p:txBody>
          <a:bodyPr lIns="72000" tIns="72000" rIns="72000" bIns="90000" anchor="ctr" anchorCtr="0"/>
          <a:lstStyle>
            <a:lvl1pPr>
              <a:lnSpc>
                <a:spcPct val="100000"/>
              </a:lnSpc>
              <a:defRPr sz="700" b="0">
                <a:solidFill>
                  <a:srgbClr val="000000"/>
                </a:solidFill>
              </a:defRPr>
            </a:lvl1pPr>
            <a:lvl2pPr marL="0" indent="0">
              <a:lnSpc>
                <a:spcPct val="100000"/>
              </a:lnSpc>
              <a:buFontTx/>
              <a:buNone/>
              <a:defRPr sz="900"/>
            </a:lvl2pPr>
            <a:lvl3pPr marL="0" indent="0">
              <a:lnSpc>
                <a:spcPct val="100000"/>
              </a:lnSpc>
              <a:buFontTx/>
              <a:buNone/>
              <a:defRPr sz="9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Quartal</a:t>
            </a:r>
          </a:p>
        </p:txBody>
      </p:sp>
      <p:sp>
        <p:nvSpPr>
          <p:cNvPr id="47" name="Textplatzhalter 10">
            <a:extLst>
              <a:ext uri="{FF2B5EF4-FFF2-40B4-BE49-F238E27FC236}">
                <a16:creationId xmlns:a16="http://schemas.microsoft.com/office/drawing/2014/main" id="{02A77EE9-947F-2F4F-BE0E-DF08A799A5C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10990053" y="2172685"/>
            <a:ext cx="648000" cy="208800"/>
          </a:xfrm>
          <a:solidFill>
            <a:srgbClr val="E8EDF3"/>
          </a:solidFill>
        </p:spPr>
        <p:txBody>
          <a:bodyPr lIns="72000" tIns="72000" rIns="72000" bIns="90000" anchor="ctr" anchorCtr="0"/>
          <a:lstStyle>
            <a:lvl1pPr>
              <a:lnSpc>
                <a:spcPct val="100000"/>
              </a:lnSpc>
              <a:defRPr sz="700" b="0">
                <a:solidFill>
                  <a:srgbClr val="000000"/>
                </a:solidFill>
              </a:defRPr>
            </a:lvl1pPr>
            <a:lvl2pPr marL="0" indent="0">
              <a:lnSpc>
                <a:spcPct val="100000"/>
              </a:lnSpc>
              <a:buFontTx/>
              <a:buNone/>
              <a:defRPr sz="900"/>
            </a:lvl2pPr>
            <a:lvl3pPr marL="0" indent="0">
              <a:lnSpc>
                <a:spcPct val="100000"/>
              </a:lnSpc>
              <a:buFontTx/>
              <a:buNone/>
              <a:defRPr sz="9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Quartal</a:t>
            </a:r>
          </a:p>
        </p:txBody>
      </p:sp>
      <p:sp>
        <p:nvSpPr>
          <p:cNvPr id="33" name="Textplatzhalter 10">
            <a:extLst>
              <a:ext uri="{FF2B5EF4-FFF2-40B4-BE49-F238E27FC236}">
                <a16:creationId xmlns:a16="http://schemas.microsoft.com/office/drawing/2014/main" id="{7EBD1491-9F44-3449-B4F4-413F9CB2CB5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06093" y="2444399"/>
            <a:ext cx="11131960" cy="268321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700">
                <a:solidFill>
                  <a:srgbClr val="000000"/>
                </a:solidFill>
              </a:defRPr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8" name="Textplatzhalter 10">
            <a:extLst>
              <a:ext uri="{FF2B5EF4-FFF2-40B4-BE49-F238E27FC236}">
                <a16:creationId xmlns:a16="http://schemas.microsoft.com/office/drawing/2014/main" id="{F5DB62BB-F35D-C145-90F1-9726E96EF264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506093" y="2749199"/>
            <a:ext cx="11131960" cy="268321"/>
          </a:xfrm>
          <a:solidFill>
            <a:schemeClr val="bg1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700">
                <a:solidFill>
                  <a:srgbClr val="000000"/>
                </a:solidFill>
              </a:defRPr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9" name="Textplatzhalter 10">
            <a:extLst>
              <a:ext uri="{FF2B5EF4-FFF2-40B4-BE49-F238E27FC236}">
                <a16:creationId xmlns:a16="http://schemas.microsoft.com/office/drawing/2014/main" id="{21DFF391-B7DA-CA46-807F-83BF2C5D9032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506093" y="3057269"/>
            <a:ext cx="11131960" cy="268321"/>
          </a:xfrm>
          <a:solidFill>
            <a:schemeClr val="bg1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700">
                <a:solidFill>
                  <a:srgbClr val="000000"/>
                </a:solidFill>
              </a:defRPr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0" name="Textplatzhalter 10">
            <a:extLst>
              <a:ext uri="{FF2B5EF4-FFF2-40B4-BE49-F238E27FC236}">
                <a16:creationId xmlns:a16="http://schemas.microsoft.com/office/drawing/2014/main" id="{59FBE8AB-277B-7A43-A344-BF169D680826}"/>
              </a:ext>
            </a:extLst>
          </p:cNvPr>
          <p:cNvSpPr>
            <a:spLocks noGrp="1"/>
          </p:cNvSpPr>
          <p:nvPr>
            <p:ph type="body" sz="quarter" idx="80"/>
          </p:nvPr>
        </p:nvSpPr>
        <p:spPr>
          <a:xfrm>
            <a:off x="506093" y="3467577"/>
            <a:ext cx="11131960" cy="268321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700">
                <a:solidFill>
                  <a:srgbClr val="000000"/>
                </a:solidFill>
              </a:defRPr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1" name="Textplatzhalter 10">
            <a:extLst>
              <a:ext uri="{FF2B5EF4-FFF2-40B4-BE49-F238E27FC236}">
                <a16:creationId xmlns:a16="http://schemas.microsoft.com/office/drawing/2014/main" id="{3FF32CE1-23E7-6044-A9A8-FACA3BBE3A89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>
          <a:xfrm>
            <a:off x="506093" y="3772377"/>
            <a:ext cx="11131960" cy="268321"/>
          </a:xfrm>
          <a:solidFill>
            <a:schemeClr val="bg1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700">
                <a:solidFill>
                  <a:srgbClr val="000000"/>
                </a:solidFill>
              </a:defRPr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2" name="Textplatzhalter 10">
            <a:extLst>
              <a:ext uri="{FF2B5EF4-FFF2-40B4-BE49-F238E27FC236}">
                <a16:creationId xmlns:a16="http://schemas.microsoft.com/office/drawing/2014/main" id="{0F7AD7B8-0387-CC48-9B15-42136930F9E1}"/>
              </a:ext>
            </a:extLst>
          </p:cNvPr>
          <p:cNvSpPr>
            <a:spLocks noGrp="1"/>
          </p:cNvSpPr>
          <p:nvPr>
            <p:ph type="body" sz="quarter" idx="82"/>
          </p:nvPr>
        </p:nvSpPr>
        <p:spPr>
          <a:xfrm>
            <a:off x="506093" y="4080447"/>
            <a:ext cx="11131960" cy="268321"/>
          </a:xfrm>
          <a:solidFill>
            <a:schemeClr val="bg1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700">
                <a:solidFill>
                  <a:srgbClr val="000000"/>
                </a:solidFill>
              </a:defRPr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3" name="Textplatzhalter 10">
            <a:extLst>
              <a:ext uri="{FF2B5EF4-FFF2-40B4-BE49-F238E27FC236}">
                <a16:creationId xmlns:a16="http://schemas.microsoft.com/office/drawing/2014/main" id="{4D0E52B4-FEA9-044E-8E71-D80F1039AAC2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506093" y="4496768"/>
            <a:ext cx="11131960" cy="268321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700">
                <a:solidFill>
                  <a:srgbClr val="000000"/>
                </a:solidFill>
              </a:defRPr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4" name="Textplatzhalter 10">
            <a:extLst>
              <a:ext uri="{FF2B5EF4-FFF2-40B4-BE49-F238E27FC236}">
                <a16:creationId xmlns:a16="http://schemas.microsoft.com/office/drawing/2014/main" id="{D9C1CB0A-D354-554F-8E0D-F88A92725EDE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506093" y="4801568"/>
            <a:ext cx="11131960" cy="268321"/>
          </a:xfrm>
          <a:solidFill>
            <a:schemeClr val="bg1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700">
                <a:solidFill>
                  <a:srgbClr val="000000"/>
                </a:solidFill>
              </a:defRPr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5" name="Textplatzhalter 10">
            <a:extLst>
              <a:ext uri="{FF2B5EF4-FFF2-40B4-BE49-F238E27FC236}">
                <a16:creationId xmlns:a16="http://schemas.microsoft.com/office/drawing/2014/main" id="{52253BF8-D710-2243-BC03-CBC7418755EA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506093" y="5109638"/>
            <a:ext cx="11131960" cy="268321"/>
          </a:xfrm>
          <a:solidFill>
            <a:schemeClr val="bg1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700">
                <a:solidFill>
                  <a:srgbClr val="000000"/>
                </a:solidFill>
              </a:defRPr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1" name="Textplatzhalter 10">
            <a:extLst>
              <a:ext uri="{FF2B5EF4-FFF2-40B4-BE49-F238E27FC236}">
                <a16:creationId xmlns:a16="http://schemas.microsoft.com/office/drawing/2014/main" id="{F15A5305-0A31-1842-A616-82799D5FBC3A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723793" y="5891958"/>
            <a:ext cx="956947" cy="268321"/>
          </a:xfrm>
          <a:noFill/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700">
                <a:solidFill>
                  <a:srgbClr val="000000"/>
                </a:solidFill>
              </a:defRPr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2" name="Textplatzhalter 10">
            <a:extLst>
              <a:ext uri="{FF2B5EF4-FFF2-40B4-BE49-F238E27FC236}">
                <a16:creationId xmlns:a16="http://schemas.microsoft.com/office/drawing/2014/main" id="{55919F7D-6A9F-7543-9A9D-AC158207194A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2406013" y="5891958"/>
            <a:ext cx="956947" cy="268321"/>
          </a:xfrm>
          <a:noFill/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700">
                <a:solidFill>
                  <a:srgbClr val="000000"/>
                </a:solidFill>
              </a:defRPr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3" name="Textplatzhalter 10">
            <a:extLst>
              <a:ext uri="{FF2B5EF4-FFF2-40B4-BE49-F238E27FC236}">
                <a16:creationId xmlns:a16="http://schemas.microsoft.com/office/drawing/2014/main" id="{00E876EE-2AE9-FE4A-AF05-3B44FE77C68B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4031613" y="5891958"/>
            <a:ext cx="956947" cy="268321"/>
          </a:xfrm>
          <a:noFill/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700">
                <a:solidFill>
                  <a:srgbClr val="000000"/>
                </a:solidFill>
              </a:defRPr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7E4BA81-2B69-5A40-826F-1495E3B976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36" name="Datumsplatzhalter 3">
            <a:extLst>
              <a:ext uri="{FF2B5EF4-FFF2-40B4-BE49-F238E27FC236}">
                <a16:creationId xmlns:a16="http://schemas.microsoft.com/office/drawing/2014/main" id="{96191F9B-7A4D-0C4A-A692-C122A4FF60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38" name="Fußzeilenplatzhalter 4">
            <a:extLst>
              <a:ext uri="{FF2B5EF4-FFF2-40B4-BE49-F238E27FC236}">
                <a16:creationId xmlns:a16="http://schemas.microsoft.com/office/drawing/2014/main" id="{26B423FD-6518-884D-A653-ACB3C9D2AE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41" name="Foliennummernplatzhalter 5">
            <a:extLst>
              <a:ext uri="{FF2B5EF4-FFF2-40B4-BE49-F238E27FC236}">
                <a16:creationId xmlns:a16="http://schemas.microsoft.com/office/drawing/2014/main" id="{22B252C8-B5DE-C945-8938-3F0D7B8C63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51292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ell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1">
            <a:extLst>
              <a:ext uri="{FF2B5EF4-FFF2-40B4-BE49-F238E27FC236}">
                <a16:creationId xmlns:a16="http://schemas.microsoft.com/office/drawing/2014/main" id="{E90388B4-4932-8343-B725-551A90EF1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6" y="511175"/>
            <a:ext cx="11171837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27" name="Textplatzhalter 7">
            <a:extLst>
              <a:ext uri="{FF2B5EF4-FFF2-40B4-BE49-F238E27FC236}">
                <a16:creationId xmlns:a16="http://schemas.microsoft.com/office/drawing/2014/main" id="{384FA358-657B-2044-B57D-DF66E3F8D4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4620" y="1836738"/>
            <a:ext cx="3341455" cy="514576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ctr">
              <a:lnSpc>
                <a:spcPct val="100000"/>
              </a:lnSpc>
              <a:buFontTx/>
              <a:buNone/>
              <a:defRPr sz="1100" b="1">
                <a:solidFill>
                  <a:srgbClr val="000000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28" name="Textplatzhalter 7">
            <a:extLst>
              <a:ext uri="{FF2B5EF4-FFF2-40B4-BE49-F238E27FC236}">
                <a16:creationId xmlns:a16="http://schemas.microsoft.com/office/drawing/2014/main" id="{30DCE407-4208-1F4B-A3ED-EDB1296CF5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07168" y="1836738"/>
            <a:ext cx="3273833" cy="514576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ctr">
              <a:lnSpc>
                <a:spcPct val="100000"/>
              </a:lnSpc>
              <a:buFontTx/>
              <a:buNone/>
              <a:defRPr sz="1100" b="1">
                <a:solidFill>
                  <a:srgbClr val="000000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45" name="Textplatzhalter 7">
            <a:extLst>
              <a:ext uri="{FF2B5EF4-FFF2-40B4-BE49-F238E27FC236}">
                <a16:creationId xmlns:a16="http://schemas.microsoft.com/office/drawing/2014/main" id="{73C7CF5E-7582-F242-8C0D-7D5BC9A31FA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301753" y="1836738"/>
            <a:ext cx="3341455" cy="514576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ctr">
              <a:lnSpc>
                <a:spcPct val="100000"/>
              </a:lnSpc>
              <a:buFontTx/>
              <a:buNone/>
              <a:defRPr sz="1100" b="1">
                <a:solidFill>
                  <a:srgbClr val="000000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7887794C-1BAA-2E45-A416-1AD76EA16EF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 rot="16200000">
            <a:off x="-92748" y="3169365"/>
            <a:ext cx="1806705" cy="514576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ctr">
              <a:lnSpc>
                <a:spcPct val="100000"/>
              </a:lnSpc>
              <a:buFontTx/>
              <a:buNone/>
              <a:defRPr sz="1100" b="1">
                <a:solidFill>
                  <a:srgbClr val="000000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29" name="Textplatzhalter 10">
            <a:extLst>
              <a:ext uri="{FF2B5EF4-FFF2-40B4-BE49-F238E27FC236}">
                <a16:creationId xmlns:a16="http://schemas.microsoft.com/office/drawing/2014/main" id="{C5581350-ADD9-2C4D-A0F5-80D448C811B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44961" y="2523299"/>
            <a:ext cx="3341455" cy="1806706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0" name="Textplatzhalter 10">
            <a:extLst>
              <a:ext uri="{FF2B5EF4-FFF2-40B4-BE49-F238E27FC236}">
                <a16:creationId xmlns:a16="http://schemas.microsoft.com/office/drawing/2014/main" id="{BE2CED9C-8BBE-A049-A67A-D33B343E81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07850" y="2523299"/>
            <a:ext cx="3273833" cy="1806706"/>
          </a:xfrm>
          <a:solidFill>
            <a:schemeClr val="bg1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 b="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6" name="Textplatzhalter 10">
            <a:extLst>
              <a:ext uri="{FF2B5EF4-FFF2-40B4-BE49-F238E27FC236}">
                <a16:creationId xmlns:a16="http://schemas.microsoft.com/office/drawing/2014/main" id="{505F22FD-E2A0-1741-A5D6-4E3A8EBE8144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302094" y="2523299"/>
            <a:ext cx="3341455" cy="1806706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5" name="Textplatzhalter 7">
            <a:extLst>
              <a:ext uri="{FF2B5EF4-FFF2-40B4-BE49-F238E27FC236}">
                <a16:creationId xmlns:a16="http://schemas.microsoft.com/office/drawing/2014/main" id="{1DFD0CA7-A18F-FD47-9C9C-9A444852B8A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 rot="16200000">
            <a:off x="-92747" y="5161105"/>
            <a:ext cx="1806705" cy="514576"/>
          </a:xfrm>
          <a:prstGeom prst="roundRect">
            <a:avLst/>
          </a:prstGeom>
          <a:noFill/>
          <a:ln w="31750">
            <a:solidFill>
              <a:srgbClr val="00FF64"/>
            </a:solidFill>
          </a:ln>
        </p:spPr>
        <p:txBody>
          <a:bodyPr lIns="90000" tIns="36000" rIns="90000" bIns="36000" anchor="ctr" anchorCtr="0"/>
          <a:lstStyle>
            <a:lvl1pPr algn="ctr">
              <a:lnSpc>
                <a:spcPct val="100000"/>
              </a:lnSpc>
              <a:buFontTx/>
              <a:buNone/>
              <a:defRPr sz="1100" b="1">
                <a:solidFill>
                  <a:srgbClr val="000000"/>
                </a:solidFill>
              </a:defRPr>
            </a:lvl1pPr>
            <a:lvl2pPr marL="0" indent="0"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 b="1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600" b="1">
                <a:solidFill>
                  <a:schemeClr val="bg1"/>
                </a:solidFill>
              </a:defRPr>
            </a:lvl4pPr>
            <a:lvl5pPr>
              <a:buFontTx/>
              <a:buNone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 bearbeiten</a:t>
            </a:r>
          </a:p>
        </p:txBody>
      </p:sp>
      <p:sp>
        <p:nvSpPr>
          <p:cNvPr id="33" name="Textplatzhalter 10">
            <a:extLst>
              <a:ext uri="{FF2B5EF4-FFF2-40B4-BE49-F238E27FC236}">
                <a16:creationId xmlns:a16="http://schemas.microsoft.com/office/drawing/2014/main" id="{7EBD1491-9F44-3449-B4F4-413F9CB2CB5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244620" y="4515039"/>
            <a:ext cx="3341455" cy="1806706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4" name="Textplatzhalter 10">
            <a:extLst>
              <a:ext uri="{FF2B5EF4-FFF2-40B4-BE49-F238E27FC236}">
                <a16:creationId xmlns:a16="http://schemas.microsoft.com/office/drawing/2014/main" id="{1ED36742-CF66-A74C-B67B-7B57703E21E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807168" y="4515039"/>
            <a:ext cx="3273833" cy="1806706"/>
          </a:xfrm>
          <a:solidFill>
            <a:schemeClr val="bg1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 b="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7" name="Textplatzhalter 10">
            <a:extLst>
              <a:ext uri="{FF2B5EF4-FFF2-40B4-BE49-F238E27FC236}">
                <a16:creationId xmlns:a16="http://schemas.microsoft.com/office/drawing/2014/main" id="{A58135B3-E718-224E-81BF-1233E8B70789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301753" y="4515039"/>
            <a:ext cx="3341455" cy="1806706"/>
          </a:xfrm>
          <a:solidFill>
            <a:srgbClr val="F4F6F9"/>
          </a:solidFill>
        </p:spPr>
        <p:txBody>
          <a:bodyPr lIns="90000" tIns="90000" rIns="90000" bIns="90000"/>
          <a:lstStyle>
            <a:lvl1pPr>
              <a:lnSpc>
                <a:spcPct val="100000"/>
              </a:lnSpc>
              <a:defRPr sz="1100" b="1"/>
            </a:lvl1pPr>
            <a:lvl2pPr marL="90000" indent="-90000">
              <a:lnSpc>
                <a:spcPct val="100000"/>
              </a:lnSpc>
              <a:buFont typeface="Arial" panose="020B0604020202020204" pitchFamily="34" charset="0"/>
              <a:buChar char="•"/>
              <a:defRPr sz="1100"/>
            </a:lvl2pPr>
            <a:lvl3pPr marL="0" indent="0">
              <a:lnSpc>
                <a:spcPct val="100000"/>
              </a:lnSpc>
              <a:buFontTx/>
              <a:buNone/>
              <a:defRPr sz="1100"/>
            </a:lvl3pPr>
            <a:lvl4pPr>
              <a:lnSpc>
                <a:spcPts val="2400"/>
              </a:lnSpc>
              <a:defRPr sz="1600"/>
            </a:lvl4pPr>
            <a:lvl5pPr>
              <a:lnSpc>
                <a:spcPts val="2400"/>
              </a:lnSpc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7E4BA81-2B69-5A40-826F-1495E3B97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id="{06BC484A-CA94-4549-8D37-7D0A775299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19" name="Fußzeilenplatzhalter 4">
            <a:extLst>
              <a:ext uri="{FF2B5EF4-FFF2-40B4-BE49-F238E27FC236}">
                <a16:creationId xmlns:a16="http://schemas.microsoft.com/office/drawing/2014/main" id="{8224BCE3-8089-DB43-91B8-A56D4BD4B1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id="{1F72AD22-B538-AB4E-98A6-D4E192E849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65552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1">
    <p:bg>
      <p:bgPr>
        <a:solidFill>
          <a:srgbClr val="000E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8D2201AC-0EBE-A246-A900-E0E422B4AF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3317" y="1032442"/>
            <a:ext cx="11089408" cy="472009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lnSpc>
                <a:spcPct val="100000"/>
              </a:lnSpc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de-DE"/>
              <a:t>»Zitate und Statements werden möglichst kurz gehalten. Die </a:t>
            </a:r>
            <a:br>
              <a:rPr lang="de-DE"/>
            </a:br>
            <a:r>
              <a:rPr lang="de-DE"/>
              <a:t>Aussage wird schnell erfasst.«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E9D6DC9-7178-0A49-93A1-35A7EB98B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4EE4D7A-DB68-634F-B7E9-A7B41B2EF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541403" y="6478314"/>
            <a:ext cx="802800" cy="21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none" lIns="0" tIns="0" rIns="0" bIns="0" rtlCol="0">
            <a:noAutofit/>
          </a:bodyPr>
          <a:lstStyle/>
          <a:p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07923F7-BB33-6844-9772-DD67B519A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46D31AE-F1CB-AB44-A337-FFCD7028AA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</p:spTree>
    <p:extLst>
      <p:ext uri="{BB962C8B-B14F-4D97-AF65-F5344CB8AC3E}">
        <p14:creationId xmlns:p14="http://schemas.microsoft.com/office/powerpoint/2010/main" val="32520367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8D2201AC-0EBE-A246-A900-E0E422B4AF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3317" y="1032442"/>
            <a:ext cx="11089408" cy="472009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lnSpc>
                <a:spcPct val="100000"/>
              </a:lnSpc>
              <a:defRPr sz="3600" b="1" i="0">
                <a:solidFill>
                  <a:schemeClr val="tx1"/>
                </a:solidFill>
              </a:defRPr>
            </a:lvl1pPr>
          </a:lstStyle>
          <a:p>
            <a:r>
              <a:rPr lang="de-DE"/>
              <a:t>»Sollte es doch mal ein etwas längerer Text sein, empfiehlt es sich den Text auf weißem Untergrund zu setzen, da das Lesen so vereinfacht wird und es mehr Spaß macht.«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A3314F0-FB61-344D-86B6-861BFD6F01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60FA5E00-093B-F04F-BFD2-F3EF642EDF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10" name="Fußzeilenplatzhalter 4">
            <a:extLst>
              <a:ext uri="{FF2B5EF4-FFF2-40B4-BE49-F238E27FC236}">
                <a16:creationId xmlns:a16="http://schemas.microsoft.com/office/drawing/2014/main" id="{2604AD3F-78CF-594C-B0CD-E0827CE16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11" name="Foliennummernplatzhalter 5">
            <a:extLst>
              <a:ext uri="{FF2B5EF4-FFF2-40B4-BE49-F238E27FC236}">
                <a16:creationId xmlns:a16="http://schemas.microsoft.com/office/drawing/2014/main" id="{FD4FF002-27FB-1F4C-895A-78546662A3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9940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5DFA2DB2-C0CE-A940-93C0-9D2E0887385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8D2201AC-0EBE-A246-A900-E0E422B4AF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3317" y="1836739"/>
            <a:ext cx="5453036" cy="291455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>
              <a:lnSpc>
                <a:spcPct val="100000"/>
              </a:lnSpc>
              <a:defRPr sz="2800" b="1" i="0">
                <a:solidFill>
                  <a:schemeClr val="tx1"/>
                </a:solidFill>
              </a:defRPr>
            </a:lvl1pPr>
          </a:lstStyle>
          <a:p>
            <a:r>
              <a:rPr lang="de-DE"/>
              <a:t>»Hier steht das Zitat mit zugehörigem Foto der/des Protagonistin/en«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FE9DAC1-98F9-A640-BD9D-5BF698B816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4038" y="5110163"/>
            <a:ext cx="5453062" cy="1003300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Name der zitierten Person</a:t>
            </a:r>
          </a:p>
        </p:txBody>
      </p:sp>
    </p:spTree>
    <p:extLst>
      <p:ext uri="{BB962C8B-B14F-4D97-AF65-F5344CB8AC3E}">
        <p14:creationId xmlns:p14="http://schemas.microsoft.com/office/powerpoint/2010/main" val="3693677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e_K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ine Ecke des Rechtecks abrunden 27">
            <a:extLst>
              <a:ext uri="{FF2B5EF4-FFF2-40B4-BE49-F238E27FC236}">
                <a16:creationId xmlns:a16="http://schemas.microsoft.com/office/drawing/2014/main" id="{CDB70B58-90FB-B7E0-7535-48156E862694}"/>
              </a:ext>
            </a:extLst>
          </p:cNvPr>
          <p:cNvSpPr/>
          <p:nvPr userDrawn="1"/>
        </p:nvSpPr>
        <p:spPr>
          <a:xfrm rot="10800000">
            <a:off x="532147" y="0"/>
            <a:ext cx="1394968" cy="320802"/>
          </a:xfrm>
          <a:prstGeom prst="round1Rect">
            <a:avLst>
              <a:gd name="adj" fmla="val 47575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6397DA70-B73A-5448-893D-5E2B6B26FC9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2450" y="1836738"/>
            <a:ext cx="9226211" cy="3365500"/>
          </a:xfrm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b="0"/>
            </a:lvl1pPr>
          </a:lstStyle>
          <a:p>
            <a:r>
              <a:rPr lang="de-DE"/>
              <a:t>Diese Folie ist für reinen </a:t>
            </a:r>
            <a:r>
              <a:rPr lang="de-DE" err="1"/>
              <a:t>Textsatz</a:t>
            </a:r>
            <a:r>
              <a:rPr lang="de-DE"/>
              <a:t> gedacht.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F6B60F0-36B4-E849-963C-95CC74AAE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47" y="6461226"/>
            <a:ext cx="801762" cy="213330"/>
          </a:xfrm>
          <a:prstGeom prst="rect">
            <a:avLst/>
          </a:prstGeom>
        </p:spPr>
      </p:pic>
      <p:sp>
        <p:nvSpPr>
          <p:cNvPr id="11" name="AutoShape 2">
            <a:extLst>
              <a:ext uri="{FF2B5EF4-FFF2-40B4-BE49-F238E27FC236}">
                <a16:creationId xmlns:a16="http://schemas.microsoft.com/office/drawing/2014/main" id="{D87096C7-9CFC-489B-A2EE-F505196BD090}"/>
              </a:ext>
            </a:extLst>
          </p:cNvPr>
          <p:cNvSpPr/>
          <p:nvPr userDrawn="1"/>
        </p:nvSpPr>
        <p:spPr>
          <a:xfrm>
            <a:off x="542925" y="6216910"/>
            <a:ext cx="11099800" cy="10193"/>
          </a:xfrm>
          <a:prstGeom prst="line">
            <a:avLst/>
          </a:prstGeom>
          <a:ln w="9525" cap="flat">
            <a:solidFill>
              <a:srgbClr val="000000">
                <a:alpha val="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DE"/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D7CF68C0-6DF0-44AF-B9BC-EE1BEAF70FE5}"/>
              </a:ext>
            </a:extLst>
          </p:cNvPr>
          <p:cNvSpPr/>
          <p:nvPr/>
        </p:nvSpPr>
        <p:spPr>
          <a:xfrm>
            <a:off x="532150" y="6417476"/>
            <a:ext cx="298384" cy="29838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E52"/>
          </a:solidFill>
        </p:spPr>
        <p:txBody>
          <a:bodyPr/>
          <a:lstStyle/>
          <a:p>
            <a:endParaRPr lang="en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52C5D97-2A27-4C54-9F85-7B7254C3F50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298662" y="6463629"/>
            <a:ext cx="7054378" cy="178158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6528869-D89A-4556-9A6E-5BCE7D540FE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41433" y="6461798"/>
            <a:ext cx="277683" cy="212758"/>
          </a:xfrm>
        </p:spPr>
        <p:txBody>
          <a:bodyPr anchor="ctr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 b="1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467E1A4-2E5B-4DB1-BAB6-18B200429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7" y="511175"/>
            <a:ext cx="8113164" cy="817563"/>
          </a:xfrm>
        </p:spPr>
        <p:txBody>
          <a:bodyPr/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BB2588B-2C2F-AF5B-B32D-A14C381C8239}"/>
              </a:ext>
            </a:extLst>
          </p:cNvPr>
          <p:cNvSpPr txBox="1"/>
          <p:nvPr userDrawn="1"/>
        </p:nvSpPr>
        <p:spPr>
          <a:xfrm>
            <a:off x="552449" y="95664"/>
            <a:ext cx="137466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IOP-Community</a:t>
            </a:r>
          </a:p>
        </p:txBody>
      </p:sp>
      <p:sp>
        <p:nvSpPr>
          <p:cNvPr id="14" name="Ecken des Rechtecks auf der gleichen Seite abrunden 13">
            <a:extLst>
              <a:ext uri="{FF2B5EF4-FFF2-40B4-BE49-F238E27FC236}">
                <a16:creationId xmlns:a16="http://schemas.microsoft.com/office/drawing/2014/main" id="{3453418E-A049-C8C2-6BD1-9E21F5810826}"/>
              </a:ext>
            </a:extLst>
          </p:cNvPr>
          <p:cNvSpPr/>
          <p:nvPr userDrawn="1"/>
        </p:nvSpPr>
        <p:spPr>
          <a:xfrm rot="10800000">
            <a:off x="1926727" y="0"/>
            <a:ext cx="3107666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000E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12C3534-C105-2F11-E7F6-A9F20BBE2050}"/>
              </a:ext>
            </a:extLst>
          </p:cNvPr>
          <p:cNvSpPr txBox="1"/>
          <p:nvPr userDrawn="1"/>
        </p:nvSpPr>
        <p:spPr>
          <a:xfrm>
            <a:off x="1926731" y="95664"/>
            <a:ext cx="3107662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bg1"/>
                </a:solidFill>
              </a:rPr>
              <a:t>Kompetenzzentrum für Interoperabilität (KIG)</a:t>
            </a:r>
          </a:p>
        </p:txBody>
      </p:sp>
      <p:sp>
        <p:nvSpPr>
          <p:cNvPr id="20" name="Ecken des Rechtecks auf der gleichen Seite abrunden 19">
            <a:extLst>
              <a:ext uri="{FF2B5EF4-FFF2-40B4-BE49-F238E27FC236}">
                <a16:creationId xmlns:a16="http://schemas.microsoft.com/office/drawing/2014/main" id="{B4B9D6AF-CF04-82A6-1121-B5429194075C}"/>
              </a:ext>
            </a:extLst>
          </p:cNvPr>
          <p:cNvSpPr/>
          <p:nvPr userDrawn="1"/>
        </p:nvSpPr>
        <p:spPr>
          <a:xfrm rot="10800000">
            <a:off x="5034396" y="0"/>
            <a:ext cx="1478121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16B1116-15C8-7CE8-9CB5-C2064628BB83}"/>
              </a:ext>
            </a:extLst>
          </p:cNvPr>
          <p:cNvSpPr txBox="1"/>
          <p:nvPr userDrawn="1"/>
        </p:nvSpPr>
        <p:spPr>
          <a:xfrm>
            <a:off x="5034393" y="95664"/>
            <a:ext cx="1478125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Expertengremium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9A10CD3-8EBC-1D7B-9E8D-3C70C306CE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" t="19761" r="6555" b="24614"/>
          <a:stretch/>
        </p:blipFill>
        <p:spPr>
          <a:xfrm>
            <a:off x="9315321" y="553501"/>
            <a:ext cx="2332713" cy="383609"/>
          </a:xfrm>
          <a:prstGeom prst="rect">
            <a:avLst/>
          </a:prstGeom>
        </p:spPr>
      </p:pic>
      <p:sp>
        <p:nvSpPr>
          <p:cNvPr id="7" name="Eine Ecke des Rechtecks abrunden 6">
            <a:extLst>
              <a:ext uri="{FF2B5EF4-FFF2-40B4-BE49-F238E27FC236}">
                <a16:creationId xmlns:a16="http://schemas.microsoft.com/office/drawing/2014/main" id="{D52D8BFD-D1DB-8646-B4B9-72A4D22F2BB1}"/>
              </a:ext>
            </a:extLst>
          </p:cNvPr>
          <p:cNvSpPr/>
          <p:nvPr userDrawn="1"/>
        </p:nvSpPr>
        <p:spPr>
          <a:xfrm rot="10800000" flipH="1">
            <a:off x="9524005" y="1"/>
            <a:ext cx="949948" cy="320802"/>
          </a:xfrm>
          <a:prstGeom prst="round1Rect">
            <a:avLst>
              <a:gd name="adj" fmla="val 47575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cken des Rechtecks auf der gleichen Seite abrunden 8">
            <a:extLst>
              <a:ext uri="{FF2B5EF4-FFF2-40B4-BE49-F238E27FC236}">
                <a16:creationId xmlns:a16="http://schemas.microsoft.com/office/drawing/2014/main" id="{E09A10D5-FA7C-7A5F-9950-9355D882A469}"/>
              </a:ext>
            </a:extLst>
          </p:cNvPr>
          <p:cNvSpPr/>
          <p:nvPr userDrawn="1"/>
        </p:nvSpPr>
        <p:spPr>
          <a:xfrm rot="10800000">
            <a:off x="6512517" y="0"/>
            <a:ext cx="3011488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D8E1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2F07463-60CE-9845-4101-50C1BE3C8353}"/>
              </a:ext>
            </a:extLst>
          </p:cNvPr>
          <p:cNvSpPr txBox="1"/>
          <p:nvPr userDrawn="1"/>
        </p:nvSpPr>
        <p:spPr>
          <a:xfrm>
            <a:off x="6512517" y="95664"/>
            <a:ext cx="301148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rgbClr val="AEC0DE"/>
                </a:solidFill>
              </a:rPr>
              <a:t>Wissensplattform INA &amp; Lernplattform L-INA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8ED5DBF-42AE-0E0A-920D-C1B97FBEB87D}"/>
              </a:ext>
            </a:extLst>
          </p:cNvPr>
          <p:cNvSpPr txBox="1"/>
          <p:nvPr userDrawn="1"/>
        </p:nvSpPr>
        <p:spPr>
          <a:xfrm>
            <a:off x="9550355" y="95664"/>
            <a:ext cx="92359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Ausblick</a:t>
            </a:r>
          </a:p>
        </p:txBody>
      </p:sp>
    </p:spTree>
    <p:extLst>
      <p:ext uri="{BB962C8B-B14F-4D97-AF65-F5344CB8AC3E}">
        <p14:creationId xmlns:p14="http://schemas.microsoft.com/office/powerpoint/2010/main" val="9092695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8D2201AC-0EBE-A246-A900-E0E422B4AF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3317" y="1836739"/>
            <a:ext cx="5453036" cy="291455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>
              <a:lnSpc>
                <a:spcPct val="100000"/>
              </a:lnSpc>
              <a:defRPr sz="2800" b="1" i="0">
                <a:solidFill>
                  <a:schemeClr val="bg1"/>
                </a:solidFill>
              </a:defRPr>
            </a:lvl1pPr>
          </a:lstStyle>
          <a:p>
            <a:r>
              <a:rPr lang="de-DE"/>
              <a:t>»Hier steht das Zitat mit zugehörigem Foto der/des Protagonistin/en«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1027750-BC7E-A147-933C-92B82B2309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4038" y="5110163"/>
            <a:ext cx="5453062" cy="10033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Name der zitierten Person</a:t>
            </a:r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5DFA2DB2-C0CE-A940-93C0-9D2E08873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75276451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">
    <p:bg>
      <p:bgPr>
        <a:solidFill>
          <a:srgbClr val="000E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8D2201AC-0EBE-A246-A900-E0E422B4AF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3317" y="1836739"/>
            <a:ext cx="9791954" cy="19351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lnSpc>
                <a:spcPct val="100000"/>
              </a:lnSpc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de-DE"/>
              <a:t>»Statements werden möglichst kurz gehalten.«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0486FF8E-EC30-D446-8C0D-F29D53F12DA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4038" y="4353339"/>
            <a:ext cx="5453062" cy="377687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/>
              <a:t>Kontaktdaten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8FC4BB72-58BB-5646-81AC-C1878552519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4969565"/>
            <a:ext cx="5453062" cy="1053548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r>
              <a:rPr lang="de-DE">
                <a:solidFill>
                  <a:schemeClr val="bg1"/>
                </a:solidFill>
              </a:rPr>
              <a:t>Max Mustermann</a:t>
            </a:r>
          </a:p>
          <a:p>
            <a:r>
              <a:rPr lang="de-DE">
                <a:solidFill>
                  <a:schemeClr val="bg1"/>
                </a:solidFill>
              </a:rPr>
              <a:t>01234 – 567890</a:t>
            </a:r>
          </a:p>
          <a:p>
            <a:r>
              <a:rPr lang="de-DE" err="1">
                <a:solidFill>
                  <a:schemeClr val="bg1"/>
                </a:solidFill>
              </a:rPr>
              <a:t>max.mustermann@gematik.de</a:t>
            </a:r>
            <a:endParaRPr lang="de-DE">
              <a:solidFill>
                <a:schemeClr val="bg1"/>
              </a:solidFill>
            </a:endParaRP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E9D6DC9-7178-0A49-93A1-35A7EB98B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4EE4D7A-DB68-634F-B7E9-A7B41B2EF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541403" y="6478314"/>
            <a:ext cx="802800" cy="21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none" lIns="0" tIns="0" rIns="0" bIns="0" rtlCol="0">
            <a:noAutofit/>
          </a:bodyPr>
          <a:lstStyle/>
          <a:p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07923F7-BB33-6844-9772-DD67B519A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46D31AE-F1CB-AB44-A337-FFCD7028AA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</p:spTree>
    <p:extLst>
      <p:ext uri="{BB962C8B-B14F-4D97-AF65-F5344CB8AC3E}">
        <p14:creationId xmlns:p14="http://schemas.microsoft.com/office/powerpoint/2010/main" val="7004657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796461-CA7C-8E48-8449-FA82B24D2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28841F98-B7E3-3148-BEAF-CC3EFB787D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7752" y="6356350"/>
            <a:ext cx="72661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>
                <a:solidFill>
                  <a:srgbClr val="1C2649"/>
                </a:solidFill>
              </a:rPr>
              <a:t>2. Jahresbericht Kompetenzzentrum für Interoperabilität im Gesundheitswesen | gematik | Berlin | öffentlich</a:t>
            </a: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0ACF5747-83FE-1D4F-856B-B8C99D4E3E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3311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41062-FD76-E94F-856D-D96B78F73F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259591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platzhalter 1">
            <a:extLst>
              <a:ext uri="{FF2B5EF4-FFF2-40B4-BE49-F238E27FC236}">
                <a16:creationId xmlns:a16="http://schemas.microsoft.com/office/drawing/2014/main" id="{E98CDFF5-EA39-AC45-B325-2BCCAF031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050" y="402704"/>
            <a:ext cx="7586984" cy="117557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D335F3E0-CF72-1A48-A0BE-1E4766410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050" y="185121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1DF9444-25D3-BD44-AE01-6C4874D9FF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110" b="84954"/>
          <a:stretch/>
        </p:blipFill>
        <p:spPr>
          <a:xfrm>
            <a:off x="5841973" y="5826168"/>
            <a:ext cx="6350027" cy="103183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0B9CD11-0A37-4E4E-A1C5-9525CE845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917254" y="378848"/>
            <a:ext cx="3005614" cy="710042"/>
          </a:xfrm>
          <a:prstGeom prst="rect">
            <a:avLst/>
          </a:prstGeom>
        </p:spPr>
      </p:pic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E63A72FA-F438-C14D-A160-C95069D205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7752" y="6356350"/>
            <a:ext cx="72661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>
                <a:solidFill>
                  <a:srgbClr val="1C2649"/>
                </a:solidFill>
              </a:rPr>
              <a:t>2. Jahresbericht Kompetenzzentrum für Interoperabilität im Gesundheitswesen | gematik | Berlin | öffentlich</a:t>
            </a: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6735EFD9-DE26-7B4B-9CFB-1F38DCE812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3311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41062-FD76-E94F-856D-D96B78F73F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2806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E8FDB37C-87CC-4A34-84E2-8A6E7E0382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4976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DDA99F9-AF8A-7F95-6D32-B34F4D6BD5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47" y="6461226"/>
            <a:ext cx="801762" cy="213330"/>
          </a:xfrm>
          <a:prstGeom prst="rect">
            <a:avLst/>
          </a:prstGeom>
        </p:spPr>
      </p:pic>
      <p:sp>
        <p:nvSpPr>
          <p:cNvPr id="7" name="AutoShape 2">
            <a:extLst>
              <a:ext uri="{FF2B5EF4-FFF2-40B4-BE49-F238E27FC236}">
                <a16:creationId xmlns:a16="http://schemas.microsoft.com/office/drawing/2014/main" id="{D67F325F-244F-E9D0-796E-8A1A3CBE2B2C}"/>
              </a:ext>
            </a:extLst>
          </p:cNvPr>
          <p:cNvSpPr/>
          <p:nvPr userDrawn="1"/>
        </p:nvSpPr>
        <p:spPr>
          <a:xfrm>
            <a:off x="542925" y="6216910"/>
            <a:ext cx="11099800" cy="10193"/>
          </a:xfrm>
          <a:prstGeom prst="line">
            <a:avLst/>
          </a:prstGeom>
          <a:ln w="9525" cap="flat">
            <a:solidFill>
              <a:srgbClr val="000000">
                <a:alpha val="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DE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FBAA39B4-C967-96F3-7648-3A302AC643EF}"/>
              </a:ext>
            </a:extLst>
          </p:cNvPr>
          <p:cNvSpPr/>
          <p:nvPr userDrawn="1"/>
        </p:nvSpPr>
        <p:spPr>
          <a:xfrm>
            <a:off x="532150" y="6417476"/>
            <a:ext cx="298384" cy="29838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E52"/>
          </a:solidFill>
        </p:spPr>
        <p:txBody>
          <a:bodyPr/>
          <a:lstStyle/>
          <a:p>
            <a:endParaRPr lang="en-DE"/>
          </a:p>
        </p:txBody>
      </p:sp>
      <p:sp>
        <p:nvSpPr>
          <p:cNvPr id="10" name="Fußzeilenplatzhalter 2">
            <a:extLst>
              <a:ext uri="{FF2B5EF4-FFF2-40B4-BE49-F238E27FC236}">
                <a16:creationId xmlns:a16="http://schemas.microsoft.com/office/drawing/2014/main" id="{1C70FA79-B0E7-7F62-85D6-012CF29F000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298662" y="6463629"/>
            <a:ext cx="7054378" cy="178158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574AEF39-571A-8289-F3B7-5AB49C5ADEC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41433" y="6461798"/>
            <a:ext cx="277683" cy="212758"/>
          </a:xfrm>
        </p:spPr>
        <p:txBody>
          <a:bodyPr anchor="ctr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 b="1"/>
          </a:p>
        </p:txBody>
      </p:sp>
      <p:sp>
        <p:nvSpPr>
          <p:cNvPr id="4" name="Eine Ecke des Rechtecks abrunden 3">
            <a:extLst>
              <a:ext uri="{FF2B5EF4-FFF2-40B4-BE49-F238E27FC236}">
                <a16:creationId xmlns:a16="http://schemas.microsoft.com/office/drawing/2014/main" id="{942F49A5-EC85-2460-918C-7C9184258FA3}"/>
              </a:ext>
            </a:extLst>
          </p:cNvPr>
          <p:cNvSpPr/>
          <p:nvPr userDrawn="1"/>
        </p:nvSpPr>
        <p:spPr>
          <a:xfrm rot="10800000">
            <a:off x="532147" y="0"/>
            <a:ext cx="1394968" cy="320802"/>
          </a:xfrm>
          <a:prstGeom prst="round1Rect">
            <a:avLst>
              <a:gd name="adj" fmla="val 47575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FEF0F03-F186-E32A-5A64-0B2E27F230A2}"/>
              </a:ext>
            </a:extLst>
          </p:cNvPr>
          <p:cNvSpPr txBox="1"/>
          <p:nvPr userDrawn="1"/>
        </p:nvSpPr>
        <p:spPr>
          <a:xfrm>
            <a:off x="552449" y="95664"/>
            <a:ext cx="137466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IOP-Community</a:t>
            </a:r>
          </a:p>
        </p:txBody>
      </p:sp>
      <p:sp>
        <p:nvSpPr>
          <p:cNvPr id="8" name="Ecken des Rechtecks auf der gleichen Seite abrunden 7">
            <a:extLst>
              <a:ext uri="{FF2B5EF4-FFF2-40B4-BE49-F238E27FC236}">
                <a16:creationId xmlns:a16="http://schemas.microsoft.com/office/drawing/2014/main" id="{B98A0522-36E2-04F4-EBF4-3E64475596C2}"/>
              </a:ext>
            </a:extLst>
          </p:cNvPr>
          <p:cNvSpPr/>
          <p:nvPr userDrawn="1"/>
        </p:nvSpPr>
        <p:spPr>
          <a:xfrm rot="10800000">
            <a:off x="1926727" y="0"/>
            <a:ext cx="3107666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000E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8A5EA0B-9D20-5543-2DA2-C2442F1E140F}"/>
              </a:ext>
            </a:extLst>
          </p:cNvPr>
          <p:cNvSpPr txBox="1"/>
          <p:nvPr userDrawn="1"/>
        </p:nvSpPr>
        <p:spPr>
          <a:xfrm>
            <a:off x="1926731" y="95664"/>
            <a:ext cx="3107662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bg1"/>
                </a:solidFill>
              </a:rPr>
              <a:t>Kompetenzzentrum für Interoperabilität (KIG)</a:t>
            </a:r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279914EB-BA7D-F0B2-272A-18C94BE82156}"/>
              </a:ext>
            </a:extLst>
          </p:cNvPr>
          <p:cNvSpPr/>
          <p:nvPr userDrawn="1"/>
        </p:nvSpPr>
        <p:spPr>
          <a:xfrm rot="10800000">
            <a:off x="5034396" y="0"/>
            <a:ext cx="1478121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08A3384-D59F-2636-3D79-230880D804A4}"/>
              </a:ext>
            </a:extLst>
          </p:cNvPr>
          <p:cNvSpPr txBox="1"/>
          <p:nvPr userDrawn="1"/>
        </p:nvSpPr>
        <p:spPr>
          <a:xfrm>
            <a:off x="5034393" y="95664"/>
            <a:ext cx="1478125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Expertengremium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09C71E8F-4B79-1FCE-0268-BD8A3EBD38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" t="19761" r="6555" b="24614"/>
          <a:stretch/>
        </p:blipFill>
        <p:spPr>
          <a:xfrm>
            <a:off x="9315321" y="553501"/>
            <a:ext cx="2332713" cy="383609"/>
          </a:xfrm>
          <a:prstGeom prst="rect">
            <a:avLst/>
          </a:prstGeom>
        </p:spPr>
      </p:pic>
      <p:sp>
        <p:nvSpPr>
          <p:cNvPr id="17" name="Eine Ecke des Rechtecks abrunden 16">
            <a:extLst>
              <a:ext uri="{FF2B5EF4-FFF2-40B4-BE49-F238E27FC236}">
                <a16:creationId xmlns:a16="http://schemas.microsoft.com/office/drawing/2014/main" id="{5D3EE8DF-D3B0-14AF-9E03-8D4DD7183D40}"/>
              </a:ext>
            </a:extLst>
          </p:cNvPr>
          <p:cNvSpPr/>
          <p:nvPr userDrawn="1"/>
        </p:nvSpPr>
        <p:spPr>
          <a:xfrm rot="10800000" flipH="1">
            <a:off x="9524005" y="1"/>
            <a:ext cx="949948" cy="320802"/>
          </a:xfrm>
          <a:prstGeom prst="round1Rect">
            <a:avLst>
              <a:gd name="adj" fmla="val 47575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Ecken des Rechtecks auf der gleichen Seite abrunden 17">
            <a:extLst>
              <a:ext uri="{FF2B5EF4-FFF2-40B4-BE49-F238E27FC236}">
                <a16:creationId xmlns:a16="http://schemas.microsoft.com/office/drawing/2014/main" id="{67B87EFA-3F61-4B67-C7AC-968086E5D1F3}"/>
              </a:ext>
            </a:extLst>
          </p:cNvPr>
          <p:cNvSpPr/>
          <p:nvPr userDrawn="1"/>
        </p:nvSpPr>
        <p:spPr>
          <a:xfrm rot="10800000">
            <a:off x="6512517" y="0"/>
            <a:ext cx="3011488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D8E1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5E3A384-F383-44ED-6891-2D01642FBBC0}"/>
              </a:ext>
            </a:extLst>
          </p:cNvPr>
          <p:cNvSpPr txBox="1"/>
          <p:nvPr userDrawn="1"/>
        </p:nvSpPr>
        <p:spPr>
          <a:xfrm>
            <a:off x="6512517" y="95664"/>
            <a:ext cx="301148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rgbClr val="AEC0DE"/>
                </a:solidFill>
              </a:rPr>
              <a:t>Wissensplattform INA &amp; Lernplattform L-INA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406CB561-1EFC-74F3-1F72-603801F0CC57}"/>
              </a:ext>
            </a:extLst>
          </p:cNvPr>
          <p:cNvSpPr txBox="1"/>
          <p:nvPr userDrawn="1"/>
        </p:nvSpPr>
        <p:spPr>
          <a:xfrm>
            <a:off x="9550355" y="95664"/>
            <a:ext cx="92359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Ausblick</a:t>
            </a:r>
          </a:p>
        </p:txBody>
      </p:sp>
    </p:spTree>
    <p:extLst>
      <p:ext uri="{BB962C8B-B14F-4D97-AF65-F5344CB8AC3E}">
        <p14:creationId xmlns:p14="http://schemas.microsoft.com/office/powerpoint/2010/main" val="1225682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e_Exper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ine Ecke des Rechtecks abrunden 27">
            <a:extLst>
              <a:ext uri="{FF2B5EF4-FFF2-40B4-BE49-F238E27FC236}">
                <a16:creationId xmlns:a16="http://schemas.microsoft.com/office/drawing/2014/main" id="{CDB70B58-90FB-B7E0-7535-48156E862694}"/>
              </a:ext>
            </a:extLst>
          </p:cNvPr>
          <p:cNvSpPr/>
          <p:nvPr userDrawn="1"/>
        </p:nvSpPr>
        <p:spPr>
          <a:xfrm rot="10800000">
            <a:off x="532147" y="0"/>
            <a:ext cx="1394968" cy="320802"/>
          </a:xfrm>
          <a:prstGeom prst="round1Rect">
            <a:avLst>
              <a:gd name="adj" fmla="val 47575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6397DA70-B73A-5448-893D-5E2B6B26FC9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2450" y="1836738"/>
            <a:ext cx="9226211" cy="3365500"/>
          </a:xfrm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b="0"/>
            </a:lvl1pPr>
          </a:lstStyle>
          <a:p>
            <a:r>
              <a:rPr lang="de-DE"/>
              <a:t>Diese Folie ist für reinen </a:t>
            </a:r>
            <a:r>
              <a:rPr lang="de-DE" err="1"/>
              <a:t>Textsatz</a:t>
            </a:r>
            <a:r>
              <a:rPr lang="de-DE"/>
              <a:t> gedacht.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F6B60F0-36B4-E849-963C-95CC74AAE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47" y="6461226"/>
            <a:ext cx="801762" cy="213330"/>
          </a:xfrm>
          <a:prstGeom prst="rect">
            <a:avLst/>
          </a:prstGeom>
        </p:spPr>
      </p:pic>
      <p:sp>
        <p:nvSpPr>
          <p:cNvPr id="11" name="AutoShape 2">
            <a:extLst>
              <a:ext uri="{FF2B5EF4-FFF2-40B4-BE49-F238E27FC236}">
                <a16:creationId xmlns:a16="http://schemas.microsoft.com/office/drawing/2014/main" id="{D87096C7-9CFC-489B-A2EE-F505196BD090}"/>
              </a:ext>
            </a:extLst>
          </p:cNvPr>
          <p:cNvSpPr/>
          <p:nvPr userDrawn="1"/>
        </p:nvSpPr>
        <p:spPr>
          <a:xfrm>
            <a:off x="542925" y="6216910"/>
            <a:ext cx="11099800" cy="10193"/>
          </a:xfrm>
          <a:prstGeom prst="line">
            <a:avLst/>
          </a:prstGeom>
          <a:ln w="9525" cap="flat">
            <a:solidFill>
              <a:srgbClr val="000000">
                <a:alpha val="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DE"/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D7CF68C0-6DF0-44AF-B9BC-EE1BEAF70FE5}"/>
              </a:ext>
            </a:extLst>
          </p:cNvPr>
          <p:cNvSpPr/>
          <p:nvPr/>
        </p:nvSpPr>
        <p:spPr>
          <a:xfrm>
            <a:off x="532150" y="6417476"/>
            <a:ext cx="298384" cy="29838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E52"/>
          </a:solidFill>
        </p:spPr>
        <p:txBody>
          <a:bodyPr/>
          <a:lstStyle/>
          <a:p>
            <a:endParaRPr lang="en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52C5D97-2A27-4C54-9F85-7B7254C3F50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298662" y="6463629"/>
            <a:ext cx="7054378" cy="178158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6528869-D89A-4556-9A6E-5BCE7D540FE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41433" y="6461798"/>
            <a:ext cx="277683" cy="212758"/>
          </a:xfrm>
        </p:spPr>
        <p:txBody>
          <a:bodyPr anchor="ctr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 b="1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467E1A4-2E5B-4DB1-BAB6-18B200429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7" y="511175"/>
            <a:ext cx="8113164" cy="817563"/>
          </a:xfrm>
        </p:spPr>
        <p:txBody>
          <a:bodyPr/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BB2588B-2C2F-AF5B-B32D-A14C381C8239}"/>
              </a:ext>
            </a:extLst>
          </p:cNvPr>
          <p:cNvSpPr txBox="1"/>
          <p:nvPr userDrawn="1"/>
        </p:nvSpPr>
        <p:spPr>
          <a:xfrm>
            <a:off x="552449" y="95664"/>
            <a:ext cx="137466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IOP-Community</a:t>
            </a:r>
          </a:p>
        </p:txBody>
      </p:sp>
      <p:sp>
        <p:nvSpPr>
          <p:cNvPr id="14" name="Ecken des Rechtecks auf der gleichen Seite abrunden 13">
            <a:extLst>
              <a:ext uri="{FF2B5EF4-FFF2-40B4-BE49-F238E27FC236}">
                <a16:creationId xmlns:a16="http://schemas.microsoft.com/office/drawing/2014/main" id="{3453418E-A049-C8C2-6BD1-9E21F5810826}"/>
              </a:ext>
            </a:extLst>
          </p:cNvPr>
          <p:cNvSpPr/>
          <p:nvPr userDrawn="1"/>
        </p:nvSpPr>
        <p:spPr>
          <a:xfrm rot="10800000">
            <a:off x="1926727" y="0"/>
            <a:ext cx="3107666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12C3534-C105-2F11-E7F6-A9F20BBE2050}"/>
              </a:ext>
            </a:extLst>
          </p:cNvPr>
          <p:cNvSpPr txBox="1"/>
          <p:nvPr userDrawn="1"/>
        </p:nvSpPr>
        <p:spPr>
          <a:xfrm>
            <a:off x="1926731" y="95664"/>
            <a:ext cx="3107662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Kompetenzzentrum für Interoperabilität (KIG)</a:t>
            </a:r>
          </a:p>
        </p:txBody>
      </p:sp>
      <p:sp>
        <p:nvSpPr>
          <p:cNvPr id="20" name="Ecken des Rechtecks auf der gleichen Seite abrunden 19">
            <a:extLst>
              <a:ext uri="{FF2B5EF4-FFF2-40B4-BE49-F238E27FC236}">
                <a16:creationId xmlns:a16="http://schemas.microsoft.com/office/drawing/2014/main" id="{B4B9D6AF-CF04-82A6-1121-B5429194075C}"/>
              </a:ext>
            </a:extLst>
          </p:cNvPr>
          <p:cNvSpPr/>
          <p:nvPr userDrawn="1"/>
        </p:nvSpPr>
        <p:spPr>
          <a:xfrm rot="10800000">
            <a:off x="5034396" y="0"/>
            <a:ext cx="1478121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000E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16B1116-15C8-7CE8-9CB5-C2064628BB83}"/>
              </a:ext>
            </a:extLst>
          </p:cNvPr>
          <p:cNvSpPr txBox="1"/>
          <p:nvPr userDrawn="1"/>
        </p:nvSpPr>
        <p:spPr>
          <a:xfrm>
            <a:off x="5034393" y="95664"/>
            <a:ext cx="1478125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bg1"/>
                </a:solidFill>
              </a:rPr>
              <a:t>Expertengremium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CA1450C-9F5A-4DA9-762A-E4BFECC8E2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" t="19761" r="6555" b="24614"/>
          <a:stretch/>
        </p:blipFill>
        <p:spPr>
          <a:xfrm>
            <a:off x="9315321" y="553501"/>
            <a:ext cx="2332713" cy="383609"/>
          </a:xfrm>
          <a:prstGeom prst="rect">
            <a:avLst/>
          </a:prstGeom>
        </p:spPr>
      </p:pic>
      <p:sp>
        <p:nvSpPr>
          <p:cNvPr id="7" name="Eine Ecke des Rechtecks abrunden 6">
            <a:extLst>
              <a:ext uri="{FF2B5EF4-FFF2-40B4-BE49-F238E27FC236}">
                <a16:creationId xmlns:a16="http://schemas.microsoft.com/office/drawing/2014/main" id="{47F7FB75-62B8-D4FD-C28E-06B93D57ACA6}"/>
              </a:ext>
            </a:extLst>
          </p:cNvPr>
          <p:cNvSpPr/>
          <p:nvPr userDrawn="1"/>
        </p:nvSpPr>
        <p:spPr>
          <a:xfrm rot="10800000" flipH="1">
            <a:off x="9524005" y="1"/>
            <a:ext cx="949948" cy="320802"/>
          </a:xfrm>
          <a:prstGeom prst="round1Rect">
            <a:avLst>
              <a:gd name="adj" fmla="val 47575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cken des Rechtecks auf der gleichen Seite abrunden 8">
            <a:extLst>
              <a:ext uri="{FF2B5EF4-FFF2-40B4-BE49-F238E27FC236}">
                <a16:creationId xmlns:a16="http://schemas.microsoft.com/office/drawing/2014/main" id="{76600334-B63B-29E1-A321-AFB8BC5A884B}"/>
              </a:ext>
            </a:extLst>
          </p:cNvPr>
          <p:cNvSpPr/>
          <p:nvPr userDrawn="1"/>
        </p:nvSpPr>
        <p:spPr>
          <a:xfrm rot="10800000">
            <a:off x="6512517" y="0"/>
            <a:ext cx="3011488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D8E1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09FC8EA-C89F-525B-20D7-7FEC43E00A0A}"/>
              </a:ext>
            </a:extLst>
          </p:cNvPr>
          <p:cNvSpPr txBox="1"/>
          <p:nvPr userDrawn="1"/>
        </p:nvSpPr>
        <p:spPr>
          <a:xfrm>
            <a:off x="6512517" y="95664"/>
            <a:ext cx="301148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rgbClr val="AEC0DE"/>
                </a:solidFill>
              </a:rPr>
              <a:t>Wissensplattform INA &amp; Lernplattform L-INA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1200BE4-1E9D-DD0D-812D-0B03DA08ACDB}"/>
              </a:ext>
            </a:extLst>
          </p:cNvPr>
          <p:cNvSpPr txBox="1"/>
          <p:nvPr userDrawn="1"/>
        </p:nvSpPr>
        <p:spPr>
          <a:xfrm>
            <a:off x="9550355" y="95664"/>
            <a:ext cx="92359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Ausblick</a:t>
            </a:r>
          </a:p>
        </p:txBody>
      </p:sp>
    </p:spTree>
    <p:extLst>
      <p:ext uri="{BB962C8B-B14F-4D97-AF65-F5344CB8AC3E}">
        <p14:creationId xmlns:p14="http://schemas.microsoft.com/office/powerpoint/2010/main" val="4071871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E8FDB37C-87CC-4A34-84E2-8A6E7E0382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4976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DDA99F9-AF8A-7F95-6D32-B34F4D6BD5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47" y="6461226"/>
            <a:ext cx="801762" cy="213330"/>
          </a:xfrm>
          <a:prstGeom prst="rect">
            <a:avLst/>
          </a:prstGeom>
        </p:spPr>
      </p:pic>
      <p:sp>
        <p:nvSpPr>
          <p:cNvPr id="7" name="AutoShape 2">
            <a:extLst>
              <a:ext uri="{FF2B5EF4-FFF2-40B4-BE49-F238E27FC236}">
                <a16:creationId xmlns:a16="http://schemas.microsoft.com/office/drawing/2014/main" id="{D67F325F-244F-E9D0-796E-8A1A3CBE2B2C}"/>
              </a:ext>
            </a:extLst>
          </p:cNvPr>
          <p:cNvSpPr/>
          <p:nvPr userDrawn="1"/>
        </p:nvSpPr>
        <p:spPr>
          <a:xfrm>
            <a:off x="542925" y="6216910"/>
            <a:ext cx="11099800" cy="10193"/>
          </a:xfrm>
          <a:prstGeom prst="line">
            <a:avLst/>
          </a:prstGeom>
          <a:ln w="9525" cap="flat">
            <a:solidFill>
              <a:srgbClr val="000000">
                <a:alpha val="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DE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FBAA39B4-C967-96F3-7648-3A302AC643EF}"/>
              </a:ext>
            </a:extLst>
          </p:cNvPr>
          <p:cNvSpPr/>
          <p:nvPr userDrawn="1"/>
        </p:nvSpPr>
        <p:spPr>
          <a:xfrm>
            <a:off x="532150" y="6417476"/>
            <a:ext cx="298384" cy="29838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E52"/>
          </a:solidFill>
        </p:spPr>
        <p:txBody>
          <a:bodyPr/>
          <a:lstStyle/>
          <a:p>
            <a:endParaRPr lang="en-DE"/>
          </a:p>
        </p:txBody>
      </p:sp>
      <p:sp>
        <p:nvSpPr>
          <p:cNvPr id="10" name="Fußzeilenplatzhalter 2">
            <a:extLst>
              <a:ext uri="{FF2B5EF4-FFF2-40B4-BE49-F238E27FC236}">
                <a16:creationId xmlns:a16="http://schemas.microsoft.com/office/drawing/2014/main" id="{1C70FA79-B0E7-7F62-85D6-012CF29F000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298662" y="6463629"/>
            <a:ext cx="7054378" cy="178158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574AEF39-571A-8289-F3B7-5AB49C5ADEC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41433" y="6461798"/>
            <a:ext cx="277683" cy="212758"/>
          </a:xfrm>
        </p:spPr>
        <p:txBody>
          <a:bodyPr anchor="ctr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 b="1"/>
          </a:p>
        </p:txBody>
      </p:sp>
      <p:sp>
        <p:nvSpPr>
          <p:cNvPr id="17" name="Eine Ecke des Rechtecks abrunden 16">
            <a:extLst>
              <a:ext uri="{FF2B5EF4-FFF2-40B4-BE49-F238E27FC236}">
                <a16:creationId xmlns:a16="http://schemas.microsoft.com/office/drawing/2014/main" id="{78E4A372-4107-5647-C23D-30FAA7BD0216}"/>
              </a:ext>
            </a:extLst>
          </p:cNvPr>
          <p:cNvSpPr/>
          <p:nvPr userDrawn="1"/>
        </p:nvSpPr>
        <p:spPr>
          <a:xfrm rot="10800000">
            <a:off x="532147" y="0"/>
            <a:ext cx="1394968" cy="320802"/>
          </a:xfrm>
          <a:prstGeom prst="round1Rect">
            <a:avLst>
              <a:gd name="adj" fmla="val 47575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2D3DD678-C912-9DDA-1D24-94E221AD2B70}"/>
              </a:ext>
            </a:extLst>
          </p:cNvPr>
          <p:cNvSpPr txBox="1"/>
          <p:nvPr userDrawn="1"/>
        </p:nvSpPr>
        <p:spPr>
          <a:xfrm>
            <a:off x="552449" y="95664"/>
            <a:ext cx="137466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IOP-Community</a:t>
            </a:r>
          </a:p>
        </p:txBody>
      </p:sp>
      <p:sp>
        <p:nvSpPr>
          <p:cNvPr id="19" name="Ecken des Rechtecks auf der gleichen Seite abrunden 18">
            <a:extLst>
              <a:ext uri="{FF2B5EF4-FFF2-40B4-BE49-F238E27FC236}">
                <a16:creationId xmlns:a16="http://schemas.microsoft.com/office/drawing/2014/main" id="{7B1F17FA-2727-953C-B65E-5BD53BB72B2D}"/>
              </a:ext>
            </a:extLst>
          </p:cNvPr>
          <p:cNvSpPr/>
          <p:nvPr userDrawn="1"/>
        </p:nvSpPr>
        <p:spPr>
          <a:xfrm rot="10800000">
            <a:off x="1926727" y="0"/>
            <a:ext cx="3107666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D4094564-BD9B-441D-1E23-23A8B7924BD1}"/>
              </a:ext>
            </a:extLst>
          </p:cNvPr>
          <p:cNvSpPr txBox="1"/>
          <p:nvPr userDrawn="1"/>
        </p:nvSpPr>
        <p:spPr>
          <a:xfrm>
            <a:off x="1926731" y="95664"/>
            <a:ext cx="3107662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Kompetenzzentrum für Interoperabilität (KIG)</a:t>
            </a:r>
          </a:p>
        </p:txBody>
      </p:sp>
      <p:sp>
        <p:nvSpPr>
          <p:cNvPr id="21" name="Ecken des Rechtecks auf der gleichen Seite abrunden 20">
            <a:extLst>
              <a:ext uri="{FF2B5EF4-FFF2-40B4-BE49-F238E27FC236}">
                <a16:creationId xmlns:a16="http://schemas.microsoft.com/office/drawing/2014/main" id="{344B5DCF-5846-31DD-A154-B38C5B47E4B2}"/>
              </a:ext>
            </a:extLst>
          </p:cNvPr>
          <p:cNvSpPr/>
          <p:nvPr userDrawn="1"/>
        </p:nvSpPr>
        <p:spPr>
          <a:xfrm rot="10800000">
            <a:off x="5034396" y="0"/>
            <a:ext cx="1478121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000E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F5145F72-385A-CD50-88FE-D7E3840B7DA5}"/>
              </a:ext>
            </a:extLst>
          </p:cNvPr>
          <p:cNvSpPr txBox="1"/>
          <p:nvPr userDrawn="1"/>
        </p:nvSpPr>
        <p:spPr>
          <a:xfrm>
            <a:off x="5034393" y="95664"/>
            <a:ext cx="1478125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bg1"/>
                </a:solidFill>
              </a:rPr>
              <a:t>Expertengremium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70360A7-983C-10F0-F717-18C86EE63E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" t="19761" r="6555" b="24614"/>
          <a:stretch/>
        </p:blipFill>
        <p:spPr>
          <a:xfrm>
            <a:off x="9315321" y="553501"/>
            <a:ext cx="2332713" cy="383609"/>
          </a:xfrm>
          <a:prstGeom prst="rect">
            <a:avLst/>
          </a:prstGeom>
        </p:spPr>
      </p:pic>
      <p:sp>
        <p:nvSpPr>
          <p:cNvPr id="5" name="Eine Ecke des Rechtecks abrunden 4">
            <a:extLst>
              <a:ext uri="{FF2B5EF4-FFF2-40B4-BE49-F238E27FC236}">
                <a16:creationId xmlns:a16="http://schemas.microsoft.com/office/drawing/2014/main" id="{950A22F2-BD88-5D76-14CB-0C21303CCF23}"/>
              </a:ext>
            </a:extLst>
          </p:cNvPr>
          <p:cNvSpPr/>
          <p:nvPr userDrawn="1"/>
        </p:nvSpPr>
        <p:spPr>
          <a:xfrm rot="10800000" flipH="1">
            <a:off x="9524005" y="1"/>
            <a:ext cx="949948" cy="320802"/>
          </a:xfrm>
          <a:prstGeom prst="round1Rect">
            <a:avLst>
              <a:gd name="adj" fmla="val 47575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cken des Rechtecks auf der gleichen Seite abrunden 7">
            <a:extLst>
              <a:ext uri="{FF2B5EF4-FFF2-40B4-BE49-F238E27FC236}">
                <a16:creationId xmlns:a16="http://schemas.microsoft.com/office/drawing/2014/main" id="{6A9E4766-4193-E15F-D000-57287F1AFBF7}"/>
              </a:ext>
            </a:extLst>
          </p:cNvPr>
          <p:cNvSpPr/>
          <p:nvPr userDrawn="1"/>
        </p:nvSpPr>
        <p:spPr>
          <a:xfrm rot="10800000">
            <a:off x="6512517" y="0"/>
            <a:ext cx="3011488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D8E1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B933DF7-60D9-B467-40ED-3223628737FD}"/>
              </a:ext>
            </a:extLst>
          </p:cNvPr>
          <p:cNvSpPr txBox="1"/>
          <p:nvPr userDrawn="1"/>
        </p:nvSpPr>
        <p:spPr>
          <a:xfrm>
            <a:off x="6512517" y="95664"/>
            <a:ext cx="301148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rgbClr val="AEC0DE"/>
                </a:solidFill>
              </a:rPr>
              <a:t>Wissensplattform INA &amp; Lernplattform L-INA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B63BD99-C546-95E5-5CB5-27C78D33DD2E}"/>
              </a:ext>
            </a:extLst>
          </p:cNvPr>
          <p:cNvSpPr txBox="1"/>
          <p:nvPr userDrawn="1"/>
        </p:nvSpPr>
        <p:spPr>
          <a:xfrm>
            <a:off x="9550355" y="95664"/>
            <a:ext cx="92359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Ausblick</a:t>
            </a:r>
          </a:p>
        </p:txBody>
      </p:sp>
    </p:spTree>
    <p:extLst>
      <p:ext uri="{BB962C8B-B14F-4D97-AF65-F5344CB8AC3E}">
        <p14:creationId xmlns:p14="http://schemas.microsoft.com/office/powerpoint/2010/main" val="98208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e_INA &amp; Wis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ine Ecke des Rechtecks abrunden 27">
            <a:extLst>
              <a:ext uri="{FF2B5EF4-FFF2-40B4-BE49-F238E27FC236}">
                <a16:creationId xmlns:a16="http://schemas.microsoft.com/office/drawing/2014/main" id="{CDB70B58-90FB-B7E0-7535-48156E862694}"/>
              </a:ext>
            </a:extLst>
          </p:cNvPr>
          <p:cNvSpPr/>
          <p:nvPr userDrawn="1"/>
        </p:nvSpPr>
        <p:spPr>
          <a:xfrm rot="10800000">
            <a:off x="532147" y="0"/>
            <a:ext cx="1394968" cy="320802"/>
          </a:xfrm>
          <a:prstGeom prst="round1Rect">
            <a:avLst>
              <a:gd name="adj" fmla="val 47575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6397DA70-B73A-5448-893D-5E2B6B26FC9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2450" y="1836738"/>
            <a:ext cx="9226211" cy="3365500"/>
          </a:xfrm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b="0"/>
            </a:lvl1pPr>
          </a:lstStyle>
          <a:p>
            <a:r>
              <a:rPr lang="de-DE"/>
              <a:t>Diese Folie ist für reinen </a:t>
            </a:r>
            <a:r>
              <a:rPr lang="de-DE" err="1"/>
              <a:t>Textsatz</a:t>
            </a:r>
            <a:r>
              <a:rPr lang="de-DE"/>
              <a:t> gedacht.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F6B60F0-36B4-E849-963C-95CC74AAE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47" y="6461226"/>
            <a:ext cx="801762" cy="213330"/>
          </a:xfrm>
          <a:prstGeom prst="rect">
            <a:avLst/>
          </a:prstGeom>
        </p:spPr>
      </p:pic>
      <p:sp>
        <p:nvSpPr>
          <p:cNvPr id="11" name="AutoShape 2">
            <a:extLst>
              <a:ext uri="{FF2B5EF4-FFF2-40B4-BE49-F238E27FC236}">
                <a16:creationId xmlns:a16="http://schemas.microsoft.com/office/drawing/2014/main" id="{D87096C7-9CFC-489B-A2EE-F505196BD090}"/>
              </a:ext>
            </a:extLst>
          </p:cNvPr>
          <p:cNvSpPr/>
          <p:nvPr userDrawn="1"/>
        </p:nvSpPr>
        <p:spPr>
          <a:xfrm>
            <a:off x="542925" y="6216910"/>
            <a:ext cx="11099800" cy="10193"/>
          </a:xfrm>
          <a:prstGeom prst="line">
            <a:avLst/>
          </a:prstGeom>
          <a:ln w="9525" cap="flat">
            <a:solidFill>
              <a:srgbClr val="000000">
                <a:alpha val="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DE"/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D7CF68C0-6DF0-44AF-B9BC-EE1BEAF70FE5}"/>
              </a:ext>
            </a:extLst>
          </p:cNvPr>
          <p:cNvSpPr/>
          <p:nvPr/>
        </p:nvSpPr>
        <p:spPr>
          <a:xfrm>
            <a:off x="532150" y="6417476"/>
            <a:ext cx="298384" cy="29838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E52"/>
          </a:solidFill>
        </p:spPr>
        <p:txBody>
          <a:bodyPr/>
          <a:lstStyle/>
          <a:p>
            <a:endParaRPr lang="en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52C5D97-2A27-4C54-9F85-7B7254C3F50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298662" y="6463629"/>
            <a:ext cx="7054378" cy="178158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6528869-D89A-4556-9A6E-5BCE7D540FE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41433" y="6461798"/>
            <a:ext cx="277683" cy="212758"/>
          </a:xfrm>
        </p:spPr>
        <p:txBody>
          <a:bodyPr anchor="ctr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 b="1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467E1A4-2E5B-4DB1-BAB6-18B200429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7" y="511175"/>
            <a:ext cx="8113164" cy="817563"/>
          </a:xfrm>
        </p:spPr>
        <p:txBody>
          <a:bodyPr/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BB2588B-2C2F-AF5B-B32D-A14C381C8239}"/>
              </a:ext>
            </a:extLst>
          </p:cNvPr>
          <p:cNvSpPr txBox="1"/>
          <p:nvPr userDrawn="1"/>
        </p:nvSpPr>
        <p:spPr>
          <a:xfrm>
            <a:off x="552449" y="95664"/>
            <a:ext cx="137466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IOP-Community</a:t>
            </a:r>
          </a:p>
        </p:txBody>
      </p:sp>
      <p:sp>
        <p:nvSpPr>
          <p:cNvPr id="14" name="Ecken des Rechtecks auf der gleichen Seite abrunden 13">
            <a:extLst>
              <a:ext uri="{FF2B5EF4-FFF2-40B4-BE49-F238E27FC236}">
                <a16:creationId xmlns:a16="http://schemas.microsoft.com/office/drawing/2014/main" id="{3453418E-A049-C8C2-6BD1-9E21F5810826}"/>
              </a:ext>
            </a:extLst>
          </p:cNvPr>
          <p:cNvSpPr/>
          <p:nvPr userDrawn="1"/>
        </p:nvSpPr>
        <p:spPr>
          <a:xfrm rot="10800000">
            <a:off x="1926727" y="0"/>
            <a:ext cx="3107666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12C3534-C105-2F11-E7F6-A9F20BBE2050}"/>
              </a:ext>
            </a:extLst>
          </p:cNvPr>
          <p:cNvSpPr txBox="1"/>
          <p:nvPr userDrawn="1"/>
        </p:nvSpPr>
        <p:spPr>
          <a:xfrm>
            <a:off x="1926731" y="95664"/>
            <a:ext cx="3107662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Kompetenzzentrum für Interoperabilität (KIG)</a:t>
            </a:r>
          </a:p>
        </p:txBody>
      </p:sp>
      <p:sp>
        <p:nvSpPr>
          <p:cNvPr id="20" name="Ecken des Rechtecks auf der gleichen Seite abrunden 19">
            <a:extLst>
              <a:ext uri="{FF2B5EF4-FFF2-40B4-BE49-F238E27FC236}">
                <a16:creationId xmlns:a16="http://schemas.microsoft.com/office/drawing/2014/main" id="{B4B9D6AF-CF04-82A6-1121-B5429194075C}"/>
              </a:ext>
            </a:extLst>
          </p:cNvPr>
          <p:cNvSpPr/>
          <p:nvPr userDrawn="1"/>
        </p:nvSpPr>
        <p:spPr>
          <a:xfrm rot="10800000">
            <a:off x="5034396" y="0"/>
            <a:ext cx="1478121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16B1116-15C8-7CE8-9CB5-C2064628BB83}"/>
              </a:ext>
            </a:extLst>
          </p:cNvPr>
          <p:cNvSpPr txBox="1"/>
          <p:nvPr userDrawn="1"/>
        </p:nvSpPr>
        <p:spPr>
          <a:xfrm>
            <a:off x="5034393" y="95664"/>
            <a:ext cx="1478125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Expertengremium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4CE009A-8A03-3EE1-5931-082143A318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" t="19761" r="6555" b="24614"/>
          <a:stretch/>
        </p:blipFill>
        <p:spPr>
          <a:xfrm>
            <a:off x="9315321" y="553501"/>
            <a:ext cx="2332713" cy="383609"/>
          </a:xfrm>
          <a:prstGeom prst="rect">
            <a:avLst/>
          </a:prstGeom>
        </p:spPr>
      </p:pic>
      <p:sp>
        <p:nvSpPr>
          <p:cNvPr id="2" name="Eine Ecke des Rechtecks abrunden 1">
            <a:extLst>
              <a:ext uri="{FF2B5EF4-FFF2-40B4-BE49-F238E27FC236}">
                <a16:creationId xmlns:a16="http://schemas.microsoft.com/office/drawing/2014/main" id="{3BCAF386-57FF-1E4E-3180-3460EEC99E33}"/>
              </a:ext>
            </a:extLst>
          </p:cNvPr>
          <p:cNvSpPr/>
          <p:nvPr userDrawn="1"/>
        </p:nvSpPr>
        <p:spPr>
          <a:xfrm rot="10800000" flipH="1">
            <a:off x="9524005" y="1"/>
            <a:ext cx="949948" cy="320802"/>
          </a:xfrm>
          <a:prstGeom prst="round1Rect">
            <a:avLst>
              <a:gd name="adj" fmla="val 47575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cken des Rechtecks auf der gleichen Seite abrunden 6">
            <a:extLst>
              <a:ext uri="{FF2B5EF4-FFF2-40B4-BE49-F238E27FC236}">
                <a16:creationId xmlns:a16="http://schemas.microsoft.com/office/drawing/2014/main" id="{00869D74-7279-5A7A-C5AA-FA7685CFF75F}"/>
              </a:ext>
            </a:extLst>
          </p:cNvPr>
          <p:cNvSpPr/>
          <p:nvPr userDrawn="1"/>
        </p:nvSpPr>
        <p:spPr>
          <a:xfrm rot="10800000">
            <a:off x="6512517" y="0"/>
            <a:ext cx="3011488" cy="320802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000E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A8D15C4-7223-E1CA-10DD-5E430785B362}"/>
              </a:ext>
            </a:extLst>
          </p:cNvPr>
          <p:cNvSpPr txBox="1"/>
          <p:nvPr userDrawn="1"/>
        </p:nvSpPr>
        <p:spPr>
          <a:xfrm>
            <a:off x="6512517" y="95664"/>
            <a:ext cx="301148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bg1"/>
                </a:solidFill>
              </a:rPr>
              <a:t>Wissensplattform INA &amp; Lernplattform L-INA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4BFFB12-8635-062D-30C7-996B7D73B1A5}"/>
              </a:ext>
            </a:extLst>
          </p:cNvPr>
          <p:cNvSpPr txBox="1"/>
          <p:nvPr userDrawn="1"/>
        </p:nvSpPr>
        <p:spPr>
          <a:xfrm>
            <a:off x="9550355" y="95664"/>
            <a:ext cx="923598" cy="138499"/>
          </a:xfrm>
          <a:prstGeom prst="rect">
            <a:avLst/>
          </a:prstGeom>
          <a:noFill/>
        </p:spPr>
        <p:txBody>
          <a:bodyPr wrap="square" lIns="216000" tIns="0" rIns="21600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900">
                <a:solidFill>
                  <a:schemeClr val="accent6">
                    <a:lumMod val="40000"/>
                    <a:lumOff val="60000"/>
                  </a:schemeClr>
                </a:solidFill>
              </a:rPr>
              <a:t>Ausblick</a:t>
            </a:r>
          </a:p>
        </p:txBody>
      </p:sp>
    </p:spTree>
    <p:extLst>
      <p:ext uri="{BB962C8B-B14F-4D97-AF65-F5344CB8AC3E}">
        <p14:creationId xmlns:p14="http://schemas.microsoft.com/office/powerpoint/2010/main" val="914606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vmlDrawing" Target="../drawings/vmlDrawing1.v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ags" Target="../tags/tag2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image" Target="../media/image1.emf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/>
          <p:cNvGraphicFramePr>
            <a:graphicFrameLocks noChangeAspect="1"/>
          </p:cNvGraphicFramePr>
          <p:nvPr userDrawn="1">
            <p:custDataLst>
              <p:tags r:id="rId56"/>
            </p:custDataLst>
            <p:extLst>
              <p:ext uri="{D42A27DB-BD31-4B8C-83A1-F6EECF244321}">
                <p14:modId xmlns:p14="http://schemas.microsoft.com/office/powerpoint/2010/main" val="210987690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think-cell Folie" r:id="rId58" imgW="592" imgH="595" progId="TCLayout.ActiveDocument.1">
                  <p:embed/>
                </p:oleObj>
              </mc:Choice>
              <mc:Fallback>
                <p:oleObj name="think-cell Folie" r:id="rId58" imgW="592" imgH="595" progId="TCLayout.ActiveDocument.1">
                  <p:embed/>
                  <p:pic>
                    <p:nvPicPr>
                      <p:cNvPr id="9" name="Objekt 8" hidden="1"/>
                      <p:cNvPicPr/>
                      <p:nvPr/>
                    </p:nvPicPr>
                    <p:blipFill>
                      <a:blip r:embed="rId5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7" hidden="1"/>
          <p:cNvSpPr/>
          <p:nvPr userDrawn="1">
            <p:custDataLst>
              <p:tags r:id="rId57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de-DE" sz="2600" b="1" i="0" baseline="0">
              <a:latin typeface="Verdana" panose="020B0604030504040204" pitchFamily="34" charset="0"/>
              <a:ea typeface="+mj-ea"/>
              <a:cs typeface="+mj-cs"/>
              <a:sym typeface="Verdana" panose="020B0604030504040204" pitchFamily="34" charset="0"/>
            </a:endParaRP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53316" y="511175"/>
            <a:ext cx="11089409" cy="8175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2925" y="1838092"/>
            <a:ext cx="11093863" cy="373388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522091" y="6461798"/>
            <a:ext cx="686365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298662" y="6463629"/>
            <a:ext cx="6480000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r>
              <a:rPr lang="de-DE" b="1"/>
              <a:t>2. Jahresbericht Kompetenzzentrum für Interoperabilität im Gesundheitswesen </a:t>
            </a:r>
            <a:r>
              <a:rPr lang="de-DE"/>
              <a:t>| gematik | Berlin | öffentlich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FB5D6941-0570-3B44-AD05-A8E468CFF6E3}"/>
              </a:ext>
            </a:extLst>
          </p:cNvPr>
          <p:cNvPicPr>
            <a:picLocks noChangeAspect="1"/>
          </p:cNvPicPr>
          <p:nvPr userDrawn="1"/>
        </p:nvPicPr>
        <p:blipFill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6477384"/>
            <a:ext cx="801762" cy="213330"/>
          </a:xfrm>
          <a:prstGeom prst="rect">
            <a:avLst/>
          </a:prstGeom>
        </p:spPr>
      </p:pic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id="{50A3B497-14BB-7747-835E-A01CA0D66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6550" y="6493730"/>
            <a:ext cx="68617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900">
                <a:solidFill>
                  <a:srgbClr val="000000"/>
                </a:solidFill>
              </a:defRPr>
            </a:lvl1pPr>
          </a:lstStyle>
          <a:p>
            <a:fld id="{4E94CFA2-DDEE-4F46-AAD3-48DE685EA11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1923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4008" r:id="rId2"/>
    <p:sldLayoutId id="2147483698" r:id="rId3"/>
    <p:sldLayoutId id="2147483910" r:id="rId4"/>
    <p:sldLayoutId id="2147484000" r:id="rId5"/>
    <p:sldLayoutId id="2147484004" r:id="rId6"/>
    <p:sldLayoutId id="2147484002" r:id="rId7"/>
    <p:sldLayoutId id="2147484005" r:id="rId8"/>
    <p:sldLayoutId id="2147484001" r:id="rId9"/>
    <p:sldLayoutId id="2147484006" r:id="rId10"/>
    <p:sldLayoutId id="2147484003" r:id="rId11"/>
    <p:sldLayoutId id="2147484007" r:id="rId12"/>
    <p:sldLayoutId id="2147483688" r:id="rId13"/>
    <p:sldLayoutId id="2147483690" r:id="rId14"/>
    <p:sldLayoutId id="2147483718" r:id="rId15"/>
    <p:sldLayoutId id="2147483691" r:id="rId16"/>
    <p:sldLayoutId id="2147483692" r:id="rId17"/>
    <p:sldLayoutId id="2147483702" r:id="rId18"/>
    <p:sldLayoutId id="2147483703" r:id="rId19"/>
    <p:sldLayoutId id="2147483693" r:id="rId20"/>
    <p:sldLayoutId id="2147483694" r:id="rId21"/>
    <p:sldLayoutId id="2147483696" r:id="rId22"/>
    <p:sldLayoutId id="2147483695" r:id="rId23"/>
    <p:sldLayoutId id="2147483697" r:id="rId24"/>
    <p:sldLayoutId id="2147483705" r:id="rId25"/>
    <p:sldLayoutId id="2147483699" r:id="rId26"/>
    <p:sldLayoutId id="2147483704" r:id="rId27"/>
    <p:sldLayoutId id="2147483700" r:id="rId28"/>
    <p:sldLayoutId id="2147483707" r:id="rId29"/>
    <p:sldLayoutId id="2147483701" r:id="rId30"/>
    <p:sldLayoutId id="2147483719" r:id="rId31"/>
    <p:sldLayoutId id="2147483720" r:id="rId32"/>
    <p:sldLayoutId id="2147483721" r:id="rId33"/>
    <p:sldLayoutId id="2147483728" r:id="rId34"/>
    <p:sldLayoutId id="2147483706" r:id="rId35"/>
    <p:sldLayoutId id="2147483662" r:id="rId36"/>
    <p:sldLayoutId id="2147483711" r:id="rId37"/>
    <p:sldLayoutId id="2147483712" r:id="rId38"/>
    <p:sldLayoutId id="2147483708" r:id="rId39"/>
    <p:sldLayoutId id="2147483710" r:id="rId40"/>
    <p:sldLayoutId id="2147483709" r:id="rId41"/>
    <p:sldLayoutId id="2147483722" r:id="rId42"/>
    <p:sldLayoutId id="2147483723" r:id="rId43"/>
    <p:sldLayoutId id="2147483724" r:id="rId44"/>
    <p:sldLayoutId id="2147483725" r:id="rId45"/>
    <p:sldLayoutId id="2147483726" r:id="rId46"/>
    <p:sldLayoutId id="2147483713" r:id="rId47"/>
    <p:sldLayoutId id="2147483714" r:id="rId48"/>
    <p:sldLayoutId id="2147483716" r:id="rId49"/>
    <p:sldLayoutId id="2147483717" r:id="rId50"/>
    <p:sldLayoutId id="2147483715" r:id="rId51"/>
    <p:sldLayoutId id="2147483866" r:id="rId52"/>
    <p:sldLayoutId id="2147483999" r:id="rId5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0"/>
        </a:spcBef>
        <a:buFontTx/>
        <a:buNone/>
        <a:defRPr sz="1800" kern="1200">
          <a:solidFill>
            <a:srgbClr val="000000"/>
          </a:solidFill>
          <a:latin typeface="+mn-lt"/>
          <a:ea typeface="+mn-ea"/>
          <a:cs typeface="+mn-cs"/>
        </a:defRPr>
      </a:lvl1pPr>
      <a:lvl2pPr marL="266400" indent="-266400" algn="l" defTabSz="914400" rtl="0" eaLnBrk="1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2pPr>
      <a:lvl3pPr marL="532800" indent="-266400" algn="l" defTabSz="914400" rtl="0" eaLnBrk="1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3pPr>
      <a:lvl4pPr marL="799200" indent="-266400" algn="l" defTabSz="914400" rtl="0" eaLnBrk="1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ts val="2400"/>
        </a:lnSpc>
        <a:spcBef>
          <a:spcPts val="0"/>
        </a:spcBef>
        <a:buFontTx/>
        <a:buNone/>
        <a:defRPr sz="1800" b="1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indent="0" algn="l" defTabSz="914400" rtl="0" eaLnBrk="1" latinLnBrk="0" hangingPunct="1">
        <a:lnSpc>
          <a:spcPts val="2400"/>
        </a:lnSpc>
        <a:spcBef>
          <a:spcPts val="0"/>
        </a:spcBef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213120" indent="-213120" algn="l" defTabSz="914400" rtl="0" eaLnBrk="1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26240" indent="-213120" algn="l" defTabSz="914400" rtl="0" eaLnBrk="1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9360" indent="-213120" algn="l" defTabSz="914400" rtl="0" eaLnBrk="1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ts val="2400"/>
        </a:lnSpc>
        <a:spcBef>
          <a:spcPts val="0"/>
        </a:spcBef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34" userDrawn="1">
          <p15:clr>
            <a:srgbClr val="F26B43"/>
          </p15:clr>
        </p15:guide>
        <p15:guide id="2" pos="342" userDrawn="1">
          <p15:clr>
            <a:srgbClr val="F26B43"/>
          </p15:clr>
        </p15:guide>
        <p15:guide id="3" orient="horz" pos="322" userDrawn="1">
          <p15:clr>
            <a:srgbClr val="F26B43"/>
          </p15:clr>
        </p15:guide>
        <p15:guide id="4" orient="horz" pos="1157" userDrawn="1">
          <p15:clr>
            <a:srgbClr val="F26B43"/>
          </p15:clr>
        </p15:guide>
        <p15:guide id="5" orient="horz" pos="3979" userDrawn="1">
          <p15:clr>
            <a:srgbClr val="F26B43"/>
          </p15:clr>
        </p15:guide>
        <p15:guide id="6" orient="horz" pos="2137" userDrawn="1">
          <p15:clr>
            <a:srgbClr val="F26B43"/>
          </p15:clr>
        </p15:guide>
        <p15:guide id="7" orient="horz" pos="237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a.gematik.de/mitwirken/arbeitskreise/rolle-von-patientenportalen-im-zusammenspiel-mit-primaersystemen-und-epa-1" TargetMode="External"/><Relationship Id="rId2" Type="http://schemas.openxmlformats.org/officeDocument/2006/relationships/hyperlink" Target="https://www.ina.gematik.de/community-hub/vernetzen-mitwirken/arbeitskreise/governance-fuer-kernprofile" TargetMode="Externa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setze-im-internet.de/gigv_2024/anlage_2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a.gematik.de/fileadmin/Dokumente/MoU_HL7_DE_gematik_Aug_2025_public.pdf" TargetMode="External"/><Relationship Id="rId2" Type="http://schemas.openxmlformats.org/officeDocument/2006/relationships/hyperlink" Target="https://www.ina.gematik.de/themenbereiche/digital-health-und-interoperabilitaet-in-deutschland/top-20-igs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1.emf"/><Relationship Id="rId2" Type="http://schemas.openxmlformats.org/officeDocument/2006/relationships/tags" Target="../tags/tag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0.emf"/><Relationship Id="rId5" Type="http://schemas.openxmlformats.org/officeDocument/2006/relationships/image" Target="../media/image20.emf"/><Relationship Id="rId4" Type="http://schemas.openxmlformats.org/officeDocument/2006/relationships/oleObject" Target="../embeddings/oleObject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3.emf"/><Relationship Id="rId5" Type="http://schemas.openxmlformats.org/officeDocument/2006/relationships/image" Target="../media/image32.emf"/><Relationship Id="rId4" Type="http://schemas.openxmlformats.org/officeDocument/2006/relationships/oleObject" Target="../embeddings/oleObject5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34.png"/><Relationship Id="rId7" Type="http://schemas.openxmlformats.org/officeDocument/2006/relationships/image" Target="../media/image3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8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2.emf"/><Relationship Id="rId5" Type="http://schemas.openxmlformats.org/officeDocument/2006/relationships/oleObject" Target="../embeddings/oleObject6.bin"/><Relationship Id="rId4" Type="http://schemas.openxmlformats.org/officeDocument/2006/relationships/notesSlide" Target="../notesSlides/notes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46.png"/><Relationship Id="rId2" Type="http://schemas.openxmlformats.org/officeDocument/2006/relationships/tags" Target="../tags/tag9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2.emf"/><Relationship Id="rId5" Type="http://schemas.openxmlformats.org/officeDocument/2006/relationships/oleObject" Target="../embeddings/oleObject7.bin"/><Relationship Id="rId4" Type="http://schemas.openxmlformats.org/officeDocument/2006/relationships/notesSlide" Target="../notesSlides/notesSlide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emf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55.png"/><Relationship Id="rId4" Type="http://schemas.openxmlformats.org/officeDocument/2006/relationships/image" Target="../media/image9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a.gematik.de/community-hub/vernetzen-mitwirken/arbeitskreise/governance-fuer-kernprofile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emf"/><Relationship Id="rId3" Type="http://schemas.openxmlformats.org/officeDocument/2006/relationships/image" Target="../media/image61.wmf"/><Relationship Id="rId7" Type="http://schemas.openxmlformats.org/officeDocument/2006/relationships/image" Target="../media/image53.emf"/><Relationship Id="rId2" Type="http://schemas.openxmlformats.org/officeDocument/2006/relationships/image" Target="../media/image60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62.wmf"/><Relationship Id="rId9" Type="http://schemas.openxmlformats.org/officeDocument/2006/relationships/image" Target="../media/image6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chart" Target="../charts/chart2.xml"/><Relationship Id="rId2" Type="http://schemas.openxmlformats.org/officeDocument/2006/relationships/tags" Target="../tags/tag10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65.emf"/><Relationship Id="rId5" Type="http://schemas.openxmlformats.org/officeDocument/2006/relationships/image" Target="../media/image20.emf"/><Relationship Id="rId4" Type="http://schemas.openxmlformats.org/officeDocument/2006/relationships/oleObject" Target="../embeddings/oleObject8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14/relationships/chartEx" Target="../charts/chartEx2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3.e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2.png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1.jpeg"/><Relationship Id="rId11" Type="http://schemas.openxmlformats.org/officeDocument/2006/relationships/image" Target="../media/image26.png"/><Relationship Id="rId5" Type="http://schemas.openxmlformats.org/officeDocument/2006/relationships/image" Target="../media/image20.emf"/><Relationship Id="rId10" Type="http://schemas.openxmlformats.org/officeDocument/2006/relationships/image" Target="../media/image25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B773131-2621-4983-A4CD-A6DBCCAFD7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>
                <a:solidFill>
                  <a:srgbClr val="000E52"/>
                </a:solidFill>
              </a:rPr>
              <a:t>2. Jahresbericht Kompetenzzentrum für Interoperabilität im Gesundheitswesen</a:t>
            </a:r>
            <a:endParaRPr lang="de-DE"/>
          </a:p>
        </p:txBody>
      </p:sp>
      <p:sp>
        <p:nvSpPr>
          <p:cNvPr id="5" name="Untertitel 6">
            <a:extLst>
              <a:ext uri="{FF2B5EF4-FFF2-40B4-BE49-F238E27FC236}">
                <a16:creationId xmlns:a16="http://schemas.microsoft.com/office/drawing/2014/main" id="{B792B468-96EE-4F4A-B578-839D5F207F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450" y="3779838"/>
            <a:ext cx="11071225" cy="1655762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Stand </a:t>
            </a:r>
            <a:fld id="{0049DEEE-2D2B-4253-98F6-8752A37CB1E3}" type="datetime4">
              <a:rPr lang="de-DE" dirty="0" smtClean="0">
                <a:solidFill>
                  <a:schemeClr val="tx1"/>
                </a:solidFill>
              </a:rPr>
              <a:t>13. April 2026</a:t>
            </a:fld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204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9C227-3F28-4A17-41BB-21A37E000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cken des Rechtecks auf der gleichen Seite abrunden 14">
            <a:extLst>
              <a:ext uri="{FF2B5EF4-FFF2-40B4-BE49-F238E27FC236}">
                <a16:creationId xmlns:a16="http://schemas.microsoft.com/office/drawing/2014/main" id="{35B92426-FC3C-8F44-5888-621844F8C726}"/>
              </a:ext>
            </a:extLst>
          </p:cNvPr>
          <p:cNvSpPr/>
          <p:nvPr/>
        </p:nvSpPr>
        <p:spPr>
          <a:xfrm rot="10800000">
            <a:off x="541433" y="2559073"/>
            <a:ext cx="2131934" cy="2941182"/>
          </a:xfrm>
          <a:prstGeom prst="round2SameRect">
            <a:avLst>
              <a:gd name="adj1" fmla="val 12528"/>
              <a:gd name="adj2" fmla="val 0"/>
            </a:avLst>
          </a:prstGeom>
          <a:solidFill>
            <a:srgbClr val="D8E1E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/>
          <a:lstStyle/>
          <a:p>
            <a:pPr algn="ctr">
              <a:lnSpc>
                <a:spcPct val="100000"/>
              </a:lnSpc>
            </a:pPr>
            <a:endParaRPr lang="de-DE" sz="1600" b="1"/>
          </a:p>
        </p:txBody>
      </p:sp>
      <p:sp>
        <p:nvSpPr>
          <p:cNvPr id="16" name="Ecken des Rechtecks auf der gleichen Seite abrunden 15">
            <a:extLst>
              <a:ext uri="{FF2B5EF4-FFF2-40B4-BE49-F238E27FC236}">
                <a16:creationId xmlns:a16="http://schemas.microsoft.com/office/drawing/2014/main" id="{09017497-B103-F831-0AA5-A7EBE55AD235}"/>
              </a:ext>
            </a:extLst>
          </p:cNvPr>
          <p:cNvSpPr/>
          <p:nvPr/>
        </p:nvSpPr>
        <p:spPr>
          <a:xfrm rot="10800000">
            <a:off x="2785869" y="2559074"/>
            <a:ext cx="2131934" cy="2580962"/>
          </a:xfrm>
          <a:prstGeom prst="round2SameRect">
            <a:avLst>
              <a:gd name="adj1" fmla="val 12528"/>
              <a:gd name="adj2" fmla="val 0"/>
            </a:avLst>
          </a:prstGeom>
          <a:solidFill>
            <a:srgbClr val="D8E1E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/>
          <a:lstStyle/>
          <a:p>
            <a:pPr algn="ctr">
              <a:lnSpc>
                <a:spcPct val="100000"/>
              </a:lnSpc>
            </a:pPr>
            <a:endParaRPr lang="de-DE" sz="1600" b="1"/>
          </a:p>
        </p:txBody>
      </p:sp>
      <p:sp>
        <p:nvSpPr>
          <p:cNvPr id="17" name="Ecken des Rechtecks auf der gleichen Seite abrunden 16">
            <a:extLst>
              <a:ext uri="{FF2B5EF4-FFF2-40B4-BE49-F238E27FC236}">
                <a16:creationId xmlns:a16="http://schemas.microsoft.com/office/drawing/2014/main" id="{1111C32B-35BD-BF24-D612-3EF43E14FB29}"/>
              </a:ext>
            </a:extLst>
          </p:cNvPr>
          <p:cNvSpPr/>
          <p:nvPr/>
        </p:nvSpPr>
        <p:spPr>
          <a:xfrm rot="10800000">
            <a:off x="5026113" y="2559073"/>
            <a:ext cx="2136126" cy="1676012"/>
          </a:xfrm>
          <a:prstGeom prst="round2SameRect">
            <a:avLst>
              <a:gd name="adj1" fmla="val 12528"/>
              <a:gd name="adj2" fmla="val 0"/>
            </a:avLst>
          </a:prstGeom>
          <a:solidFill>
            <a:srgbClr val="D8E1E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/>
          <a:lstStyle/>
          <a:p>
            <a:pPr algn="ctr">
              <a:lnSpc>
                <a:spcPct val="100000"/>
              </a:lnSpc>
            </a:pPr>
            <a:endParaRPr lang="de-DE" sz="1600" b="1"/>
          </a:p>
        </p:txBody>
      </p:sp>
      <p:sp>
        <p:nvSpPr>
          <p:cNvPr id="18" name="Ecken des Rechtecks auf der gleichen Seite abrunden 17">
            <a:extLst>
              <a:ext uri="{FF2B5EF4-FFF2-40B4-BE49-F238E27FC236}">
                <a16:creationId xmlns:a16="http://schemas.microsoft.com/office/drawing/2014/main" id="{009D733D-EF86-AB20-FF1F-8B9948EBA7D9}"/>
              </a:ext>
            </a:extLst>
          </p:cNvPr>
          <p:cNvSpPr/>
          <p:nvPr/>
        </p:nvSpPr>
        <p:spPr>
          <a:xfrm rot="10800000">
            <a:off x="7260886" y="2559070"/>
            <a:ext cx="2139499" cy="1676011"/>
          </a:xfrm>
          <a:prstGeom prst="round2SameRect">
            <a:avLst>
              <a:gd name="adj1" fmla="val 12528"/>
              <a:gd name="adj2" fmla="val 0"/>
            </a:avLst>
          </a:prstGeom>
          <a:solidFill>
            <a:srgbClr val="D8E1E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/>
          <a:lstStyle/>
          <a:p>
            <a:pPr algn="ctr">
              <a:lnSpc>
                <a:spcPct val="100000"/>
              </a:lnSpc>
            </a:pPr>
            <a:endParaRPr lang="de-DE" sz="1600" b="1"/>
          </a:p>
        </p:txBody>
      </p:sp>
      <p:sp>
        <p:nvSpPr>
          <p:cNvPr id="19" name="Ecken des Rechtecks auf der gleichen Seite abrunden 18">
            <a:extLst>
              <a:ext uri="{FF2B5EF4-FFF2-40B4-BE49-F238E27FC236}">
                <a16:creationId xmlns:a16="http://schemas.microsoft.com/office/drawing/2014/main" id="{BEBDEC50-F1D8-4E22-0B22-ED09E04BC810}"/>
              </a:ext>
            </a:extLst>
          </p:cNvPr>
          <p:cNvSpPr/>
          <p:nvPr/>
        </p:nvSpPr>
        <p:spPr>
          <a:xfrm rot="10800000">
            <a:off x="9505323" y="2559071"/>
            <a:ext cx="2131934" cy="2580961"/>
          </a:xfrm>
          <a:prstGeom prst="round2SameRect">
            <a:avLst>
              <a:gd name="adj1" fmla="val 12528"/>
              <a:gd name="adj2" fmla="val 0"/>
            </a:avLst>
          </a:prstGeom>
          <a:solidFill>
            <a:srgbClr val="D8E1E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/>
          <a:lstStyle/>
          <a:p>
            <a:pPr algn="ctr">
              <a:lnSpc>
                <a:spcPct val="100000"/>
              </a:lnSpc>
            </a:pPr>
            <a:endParaRPr lang="de-DE" sz="1600" b="1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E66B05C5-FA08-122C-A6FF-9AD9A81694D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D72C361-71B8-9F89-7BC4-088F662D160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10</a:t>
            </a:fld>
            <a:endParaRPr lang="de-DE" b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EBB05A1-190B-2EB6-8841-19FE016BC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de-DE"/>
              <a:t>Analyse &amp; Exploration</a:t>
            </a:r>
            <a:br>
              <a:rPr lang="de-DE">
                <a:ea typeface="Verdana"/>
              </a:rPr>
            </a:br>
            <a:r>
              <a:rPr lang="de-DE" sz="2000" b="0">
                <a:ea typeface="Verdana"/>
              </a:rPr>
              <a:t>Themenfokus</a:t>
            </a:r>
          </a:p>
        </p:txBody>
      </p:sp>
      <p:sp>
        <p:nvSpPr>
          <p:cNvPr id="4" name="Ecken des Rechtecks auf der gleichen Seite abrunden 3">
            <a:extLst>
              <a:ext uri="{FF2B5EF4-FFF2-40B4-BE49-F238E27FC236}">
                <a16:creationId xmlns:a16="http://schemas.microsoft.com/office/drawing/2014/main" id="{FB47E6C3-B082-9B02-B3E3-11482BBA99C7}"/>
              </a:ext>
            </a:extLst>
          </p:cNvPr>
          <p:cNvSpPr/>
          <p:nvPr/>
        </p:nvSpPr>
        <p:spPr>
          <a:xfrm>
            <a:off x="541433" y="1836738"/>
            <a:ext cx="2131934" cy="706733"/>
          </a:xfrm>
          <a:prstGeom prst="round2SameRect">
            <a:avLst>
              <a:gd name="adj1" fmla="val 27475"/>
              <a:gd name="adj2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/>
          <a:lstStyle/>
          <a:p>
            <a:pPr algn="ctr">
              <a:lnSpc>
                <a:spcPct val="100000"/>
              </a:lnSpc>
            </a:pPr>
            <a:r>
              <a:rPr lang="de-DE" sz="1600" b="1">
                <a:solidFill>
                  <a:srgbClr val="00FF64"/>
                </a:solidFill>
              </a:rPr>
              <a:t>Onkologie</a:t>
            </a:r>
          </a:p>
        </p:txBody>
      </p:sp>
      <p:sp>
        <p:nvSpPr>
          <p:cNvPr id="10" name="Ecken des Rechtecks auf der gleichen Seite abrunden 9">
            <a:extLst>
              <a:ext uri="{FF2B5EF4-FFF2-40B4-BE49-F238E27FC236}">
                <a16:creationId xmlns:a16="http://schemas.microsoft.com/office/drawing/2014/main" id="{0A5543BC-7128-F8FE-CECE-4F408D9F89C3}"/>
              </a:ext>
            </a:extLst>
          </p:cNvPr>
          <p:cNvSpPr/>
          <p:nvPr/>
        </p:nvSpPr>
        <p:spPr>
          <a:xfrm>
            <a:off x="2783773" y="1836738"/>
            <a:ext cx="2131934" cy="706733"/>
          </a:xfrm>
          <a:prstGeom prst="round2SameRect">
            <a:avLst>
              <a:gd name="adj1" fmla="val 27475"/>
              <a:gd name="adj2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/>
          <a:lstStyle/>
          <a:p>
            <a:pPr algn="ctr">
              <a:lnSpc>
                <a:spcPct val="100000"/>
              </a:lnSpc>
            </a:pPr>
            <a:r>
              <a:rPr lang="de-DE" sz="1600" b="1">
                <a:solidFill>
                  <a:srgbClr val="00FF64"/>
                </a:solidFill>
              </a:rPr>
              <a:t>Bildgebende</a:t>
            </a:r>
          </a:p>
          <a:p>
            <a:pPr algn="ctr">
              <a:lnSpc>
                <a:spcPct val="100000"/>
              </a:lnSpc>
            </a:pPr>
            <a:r>
              <a:rPr lang="de-DE" sz="1600" b="1">
                <a:solidFill>
                  <a:srgbClr val="00FF64"/>
                </a:solidFill>
              </a:rPr>
              <a:t>Verfahren</a:t>
            </a:r>
          </a:p>
        </p:txBody>
      </p:sp>
      <p:sp>
        <p:nvSpPr>
          <p:cNvPr id="12" name="Ecken des Rechtecks auf der gleichen Seite abrunden 11">
            <a:extLst>
              <a:ext uri="{FF2B5EF4-FFF2-40B4-BE49-F238E27FC236}">
                <a16:creationId xmlns:a16="http://schemas.microsoft.com/office/drawing/2014/main" id="{3FC8F681-31D2-FE7A-46E1-68981ED7ED05}"/>
              </a:ext>
            </a:extLst>
          </p:cNvPr>
          <p:cNvSpPr/>
          <p:nvPr/>
        </p:nvSpPr>
        <p:spPr>
          <a:xfrm>
            <a:off x="5026113" y="1836738"/>
            <a:ext cx="2131934" cy="706733"/>
          </a:xfrm>
          <a:prstGeom prst="round2SameRect">
            <a:avLst>
              <a:gd name="adj1" fmla="val 27475"/>
              <a:gd name="adj2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/>
          <a:lstStyle/>
          <a:p>
            <a:pPr algn="ctr">
              <a:lnSpc>
                <a:spcPct val="100000"/>
              </a:lnSpc>
            </a:pPr>
            <a:r>
              <a:rPr lang="de-DE" sz="1600" b="1">
                <a:solidFill>
                  <a:srgbClr val="00FF64"/>
                </a:solidFill>
              </a:rPr>
              <a:t>Krankenhaus-</a:t>
            </a:r>
          </a:p>
          <a:p>
            <a:pPr algn="ctr">
              <a:lnSpc>
                <a:spcPct val="100000"/>
              </a:lnSpc>
            </a:pPr>
            <a:r>
              <a:rPr lang="de-DE" sz="1600" b="1" err="1">
                <a:solidFill>
                  <a:srgbClr val="00FF64"/>
                </a:solidFill>
              </a:rPr>
              <a:t>Entlassbrief</a:t>
            </a:r>
            <a:endParaRPr lang="de-DE" sz="1600" b="1">
              <a:solidFill>
                <a:srgbClr val="00FF64"/>
              </a:solidFill>
            </a:endParaRPr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892861E7-873B-3C63-433E-293A1EB05B25}"/>
              </a:ext>
            </a:extLst>
          </p:cNvPr>
          <p:cNvSpPr/>
          <p:nvPr/>
        </p:nvSpPr>
        <p:spPr>
          <a:xfrm>
            <a:off x="7268452" y="1836738"/>
            <a:ext cx="2131934" cy="706733"/>
          </a:xfrm>
          <a:prstGeom prst="round2SameRect">
            <a:avLst>
              <a:gd name="adj1" fmla="val 27475"/>
              <a:gd name="adj2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/>
          <a:lstStyle/>
          <a:p>
            <a:pPr algn="ctr">
              <a:lnSpc>
                <a:spcPct val="100000"/>
              </a:lnSpc>
            </a:pPr>
            <a:r>
              <a:rPr lang="de-DE" sz="1600" b="1">
                <a:solidFill>
                  <a:srgbClr val="00FF64"/>
                </a:solidFill>
              </a:rPr>
              <a:t>Hilfsmittel und Implantate</a:t>
            </a:r>
          </a:p>
        </p:txBody>
      </p:sp>
      <p:sp>
        <p:nvSpPr>
          <p:cNvPr id="14" name="Ecken des Rechtecks auf der gleichen Seite abrunden 13">
            <a:extLst>
              <a:ext uri="{FF2B5EF4-FFF2-40B4-BE49-F238E27FC236}">
                <a16:creationId xmlns:a16="http://schemas.microsoft.com/office/drawing/2014/main" id="{320276EF-DD7C-7BA4-DEB8-367D20ABC3D3}"/>
              </a:ext>
            </a:extLst>
          </p:cNvPr>
          <p:cNvSpPr/>
          <p:nvPr/>
        </p:nvSpPr>
        <p:spPr>
          <a:xfrm>
            <a:off x="9510791" y="1836738"/>
            <a:ext cx="2131934" cy="706733"/>
          </a:xfrm>
          <a:prstGeom prst="round2SameRect">
            <a:avLst>
              <a:gd name="adj1" fmla="val 27475"/>
              <a:gd name="adj2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/>
          <a:lstStyle/>
          <a:p>
            <a:pPr algn="ctr">
              <a:lnSpc>
                <a:spcPct val="100000"/>
              </a:lnSpc>
            </a:pPr>
            <a:r>
              <a:rPr lang="de-DE" sz="1600" b="1">
                <a:solidFill>
                  <a:srgbClr val="00FF64"/>
                </a:solidFill>
              </a:rPr>
              <a:t>Wechsel-</a:t>
            </a:r>
            <a:r>
              <a:rPr lang="de-DE" sz="1600" b="1" err="1">
                <a:solidFill>
                  <a:srgbClr val="00FF64"/>
                </a:solidFill>
              </a:rPr>
              <a:t>schnittstelle</a:t>
            </a:r>
            <a:endParaRPr lang="de-DE" sz="1600" b="1">
              <a:solidFill>
                <a:srgbClr val="00FF64"/>
              </a:solidFill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65B9B2C0-C6A3-FD67-6BE1-9CF38716DB25}"/>
              </a:ext>
            </a:extLst>
          </p:cNvPr>
          <p:cNvSpPr txBox="1"/>
          <p:nvPr/>
        </p:nvSpPr>
        <p:spPr>
          <a:xfrm>
            <a:off x="690516" y="2743881"/>
            <a:ext cx="1901871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200">
                <a:ea typeface="Verdana"/>
              </a:rPr>
              <a:t>Erarbeitung eines Konzepts zur vorbereitenden Zusammenarbeit mit den Stakeholdern der Krebsregister</a:t>
            </a:r>
          </a:p>
          <a:p>
            <a:pPr>
              <a:lnSpc>
                <a:spcPct val="100000"/>
              </a:lnSpc>
            </a:pPr>
            <a:endParaRPr lang="de-DE" sz="1200" strike="sngStrike">
              <a:ea typeface="Verdana"/>
            </a:endParaRPr>
          </a:p>
          <a:p>
            <a:pPr>
              <a:lnSpc>
                <a:spcPct val="100000"/>
              </a:lnSpc>
            </a:pPr>
            <a:endParaRPr lang="de-DE" sz="1200">
              <a:ea typeface="Verdana"/>
            </a:endParaRPr>
          </a:p>
          <a:p>
            <a:pPr>
              <a:lnSpc>
                <a:spcPct val="100000"/>
              </a:lnSpc>
            </a:pPr>
            <a:r>
              <a:rPr lang="de-DE" sz="1200">
                <a:ea typeface="Verdana"/>
              </a:rPr>
              <a:t>Veröffentlichung einer Ausschreibung zur Spezifizierung von Therapiezielen in der Onkologie</a:t>
            </a:r>
          </a:p>
        </p:txBody>
      </p:sp>
      <p:sp>
        <p:nvSpPr>
          <p:cNvPr id="23" name="AutoShape 2">
            <a:extLst>
              <a:ext uri="{FF2B5EF4-FFF2-40B4-BE49-F238E27FC236}">
                <a16:creationId xmlns:a16="http://schemas.microsoft.com/office/drawing/2014/main" id="{B241D7D1-11B9-983C-836A-7DF3884348F8}"/>
              </a:ext>
            </a:extLst>
          </p:cNvPr>
          <p:cNvSpPr/>
          <p:nvPr/>
        </p:nvSpPr>
        <p:spPr>
          <a:xfrm>
            <a:off x="805261" y="4082687"/>
            <a:ext cx="1633139" cy="0"/>
          </a:xfrm>
          <a:prstGeom prst="line">
            <a:avLst/>
          </a:prstGeom>
          <a:ln w="28575" cap="rnd">
            <a:solidFill>
              <a:srgbClr val="8DA5C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DE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92A7186F-E4F9-DA86-A6C8-F22DB3A5B1F9}"/>
              </a:ext>
            </a:extLst>
          </p:cNvPr>
          <p:cNvSpPr txBox="1"/>
          <p:nvPr/>
        </p:nvSpPr>
        <p:spPr>
          <a:xfrm>
            <a:off x="5152264" y="2743881"/>
            <a:ext cx="19018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200">
                <a:ea typeface="Verdana"/>
              </a:rPr>
              <a:t>Interne Exploration zum Thema</a:t>
            </a:r>
          </a:p>
          <a:p>
            <a:pPr>
              <a:lnSpc>
                <a:spcPct val="100000"/>
              </a:lnSpc>
            </a:pPr>
            <a:endParaRPr lang="de-DE" sz="1200">
              <a:ea typeface="Verdana"/>
            </a:endParaRPr>
          </a:p>
          <a:p>
            <a:pPr>
              <a:lnSpc>
                <a:spcPct val="100000"/>
              </a:lnSpc>
            </a:pPr>
            <a:endParaRPr lang="de-DE" sz="1200">
              <a:ea typeface="Verdana"/>
            </a:endParaRPr>
          </a:p>
          <a:p>
            <a:pPr>
              <a:lnSpc>
                <a:spcPct val="100000"/>
              </a:lnSpc>
            </a:pPr>
            <a:r>
              <a:rPr lang="de-DE" sz="1200">
                <a:ea typeface="Verdana"/>
              </a:rPr>
              <a:t>EHDS Konsultations-verfahren bedient</a:t>
            </a:r>
          </a:p>
        </p:txBody>
      </p:sp>
      <p:sp>
        <p:nvSpPr>
          <p:cNvPr id="25" name="AutoShape 2">
            <a:extLst>
              <a:ext uri="{FF2B5EF4-FFF2-40B4-BE49-F238E27FC236}">
                <a16:creationId xmlns:a16="http://schemas.microsoft.com/office/drawing/2014/main" id="{4AD47B5C-73CF-1916-2214-65512421B5A2}"/>
              </a:ext>
            </a:extLst>
          </p:cNvPr>
          <p:cNvSpPr/>
          <p:nvPr/>
        </p:nvSpPr>
        <p:spPr>
          <a:xfrm>
            <a:off x="5267009" y="3364126"/>
            <a:ext cx="1633139" cy="0"/>
          </a:xfrm>
          <a:prstGeom prst="line">
            <a:avLst/>
          </a:prstGeom>
          <a:ln w="28575" cap="rnd">
            <a:solidFill>
              <a:srgbClr val="8DA5C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DE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170E88C3-C1CA-BE3E-3691-2F78E03A7184}"/>
              </a:ext>
            </a:extLst>
          </p:cNvPr>
          <p:cNvSpPr txBox="1"/>
          <p:nvPr/>
        </p:nvSpPr>
        <p:spPr>
          <a:xfrm>
            <a:off x="7396700" y="2743881"/>
            <a:ext cx="19018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200">
                <a:ea typeface="Verdana"/>
              </a:rPr>
              <a:t>Kooperation mit gematik Produktteam von ersten Analysen, über Konzept bis zur Spezifikations-erstellung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6318803E-6C90-AD31-C9A7-AC2B7B0BAF15}"/>
              </a:ext>
            </a:extLst>
          </p:cNvPr>
          <p:cNvSpPr txBox="1"/>
          <p:nvPr/>
        </p:nvSpPr>
        <p:spPr>
          <a:xfrm>
            <a:off x="2907243" y="2743881"/>
            <a:ext cx="1901871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200">
                <a:ea typeface="Verdana"/>
              </a:rPr>
              <a:t>Teilnahme an Austauschen sowohl innerhalb der Expertengruppe "MIO-X", als auch mit relevanten gematik Produktteams</a:t>
            </a:r>
          </a:p>
          <a:p>
            <a:pPr>
              <a:lnSpc>
                <a:spcPct val="100000"/>
              </a:lnSpc>
            </a:pPr>
            <a:endParaRPr lang="de-DE" sz="1200">
              <a:ea typeface="Verdana"/>
            </a:endParaRPr>
          </a:p>
          <a:p>
            <a:pPr>
              <a:lnSpc>
                <a:spcPct val="100000"/>
              </a:lnSpc>
            </a:pPr>
            <a:endParaRPr lang="de-DE" sz="1200">
              <a:ea typeface="Verdana"/>
            </a:endParaRPr>
          </a:p>
          <a:p>
            <a:pPr>
              <a:lnSpc>
                <a:spcPct val="100000"/>
              </a:lnSpc>
            </a:pPr>
            <a:r>
              <a:rPr lang="de-DE" sz="1200">
                <a:ea typeface="Verdana"/>
              </a:rPr>
              <a:t>EHDS Konsultations-verfahren bedient</a:t>
            </a:r>
          </a:p>
        </p:txBody>
      </p:sp>
      <p:sp>
        <p:nvSpPr>
          <p:cNvPr id="28" name="AutoShape 2">
            <a:extLst>
              <a:ext uri="{FF2B5EF4-FFF2-40B4-BE49-F238E27FC236}">
                <a16:creationId xmlns:a16="http://schemas.microsoft.com/office/drawing/2014/main" id="{78956510-FC68-4188-C84F-FBCE0C13BE68}"/>
              </a:ext>
            </a:extLst>
          </p:cNvPr>
          <p:cNvSpPr/>
          <p:nvPr/>
        </p:nvSpPr>
        <p:spPr>
          <a:xfrm>
            <a:off x="2994279" y="4235085"/>
            <a:ext cx="1633139" cy="0"/>
          </a:xfrm>
          <a:prstGeom prst="line">
            <a:avLst/>
          </a:prstGeom>
          <a:ln w="28575" cap="rnd">
            <a:solidFill>
              <a:srgbClr val="8DA5C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DE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0AC64F35-C2FF-BE5D-80AF-F07D181C47D9}"/>
              </a:ext>
            </a:extLst>
          </p:cNvPr>
          <p:cNvSpPr txBox="1"/>
          <p:nvPr/>
        </p:nvSpPr>
        <p:spPr>
          <a:xfrm>
            <a:off x="9627282" y="2743881"/>
            <a:ext cx="1901871" cy="21236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200">
                <a:ea typeface="Verdana"/>
              </a:rPr>
              <a:t>Vorbereitung und Koordination der Zusammenarbeit der mio42 mit externen Experten aus der Industrie von PVS Herstellenden zur Discovery und Konzeptionierung im Rahmen eines Co-</a:t>
            </a:r>
            <a:r>
              <a:rPr lang="de-DE" sz="1200" err="1">
                <a:ea typeface="Verdana"/>
              </a:rPr>
              <a:t>Creation</a:t>
            </a:r>
            <a:r>
              <a:rPr lang="de-DE" sz="1200">
                <a:ea typeface="Verdana"/>
              </a:rPr>
              <a:t> Ansatzes.</a:t>
            </a:r>
          </a:p>
        </p:txBody>
      </p:sp>
    </p:spTree>
    <p:extLst>
      <p:ext uri="{BB962C8B-B14F-4D97-AF65-F5344CB8AC3E}">
        <p14:creationId xmlns:p14="http://schemas.microsoft.com/office/powerpoint/2010/main" val="2700060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5E09E3C3-D9D6-FECE-C99C-3EFD74D90C06}"/>
              </a:ext>
            </a:extLst>
          </p:cNvPr>
          <p:cNvSpPr txBox="1">
            <a:spLocks/>
          </p:cNvSpPr>
          <p:nvPr/>
        </p:nvSpPr>
        <p:spPr>
          <a:xfrm>
            <a:off x="2065468" y="1450563"/>
            <a:ext cx="9577257" cy="1005227"/>
          </a:xfrm>
          <a:prstGeom prst="roundRect">
            <a:avLst>
              <a:gd name="adj" fmla="val 28757"/>
            </a:avLst>
          </a:prstGeom>
          <a:noFill/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bIns="72000" anchor="ctr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DE" sz="1600" b="1">
              <a:solidFill>
                <a:schemeClr val="bg1"/>
              </a:solidFill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10F4B4E-494B-8F88-1DF2-3AE1797CAB8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F4D7D3B-9C21-2AB1-1694-59D2836D5B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11</a:t>
            </a:fld>
            <a:endParaRPr lang="de-DE" b="1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DFD868D-3084-CAF8-8EB6-C590CE21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de-DE">
                <a:ea typeface="Verdana"/>
              </a:rPr>
              <a:t>Analyse &amp; Exploration</a:t>
            </a:r>
            <a:br>
              <a:rPr lang="de-DE">
                <a:ea typeface="Verdana"/>
              </a:rPr>
            </a:br>
            <a:r>
              <a:rPr lang="de-DE" sz="2000" b="0">
                <a:ea typeface="Verdana"/>
              </a:rPr>
              <a:t>Arbeitskreise</a:t>
            </a:r>
            <a:endParaRPr lang="de-DE" sz="2000" b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049C3F2C-AB0F-F647-392C-C2F84994CF18}"/>
              </a:ext>
            </a:extLst>
          </p:cNvPr>
          <p:cNvSpPr txBox="1">
            <a:spLocks/>
          </p:cNvSpPr>
          <p:nvPr/>
        </p:nvSpPr>
        <p:spPr>
          <a:xfrm>
            <a:off x="541433" y="1692406"/>
            <a:ext cx="3164293" cy="51457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bIns="72000" anchor="ctr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DE" sz="1600" b="1">
                <a:solidFill>
                  <a:srgbClr val="00FF64"/>
                </a:solidFill>
              </a:rPr>
              <a:t>Xt-</a:t>
            </a:r>
            <a:r>
              <a:rPr lang="en-GB" sz="1600" b="1">
                <a:solidFill>
                  <a:srgbClr val="00FF64"/>
                </a:solidFill>
              </a:rPr>
              <a:t>EH</a:t>
            </a:r>
            <a:r>
              <a:rPr lang="en-DE" sz="1600" b="1">
                <a:solidFill>
                  <a:srgbClr val="00FF64"/>
                </a:solidFill>
              </a:rPr>
              <a:t>R Konsultationen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2027379C-1839-3A0D-8280-497A0BAA40B5}"/>
              </a:ext>
            </a:extLst>
          </p:cNvPr>
          <p:cNvSpPr txBox="1"/>
          <p:nvPr/>
        </p:nvSpPr>
        <p:spPr>
          <a:xfrm>
            <a:off x="3941860" y="1450563"/>
            <a:ext cx="7107140" cy="1005227"/>
          </a:xfrm>
          <a:prstGeom prst="rect">
            <a:avLst/>
          </a:prstGeom>
          <a:noFill/>
        </p:spPr>
        <p:txBody>
          <a:bodyPr wrap="square" lIns="0" tIns="45720" rIns="0" bIns="45720" anchor="ctr">
            <a:noAutofit/>
          </a:bodyPr>
          <a:lstStyle/>
          <a:p>
            <a:pPr marL="266065" lvl="1" indent="-158115" defTabSz="44450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Clr>
                <a:schemeClr val="tx1"/>
              </a:buClr>
            </a:pPr>
            <a:r>
              <a:rPr lang="de-DE" sz="1600" kern="1200">
                <a:latin typeface="Verdana"/>
                <a:ea typeface="+mn-ea"/>
                <a:cs typeface="+mn-cs"/>
              </a:rPr>
              <a:t>Abgeschlossen in Q1</a:t>
            </a:r>
            <a:endParaRPr lang="de-DE" sz="1600" kern="1200">
              <a:ea typeface="Verdana"/>
            </a:endParaRPr>
          </a:p>
          <a:p>
            <a:pPr marL="266065" lvl="1" indent="-158115" defTabSz="44450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Clr>
                <a:schemeClr val="tx1"/>
              </a:buClr>
            </a:pPr>
            <a:r>
              <a:rPr lang="de-DE" sz="1600" kern="1200">
                <a:latin typeface="Verdana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Ergebnisse</a:t>
            </a:r>
            <a:r>
              <a:rPr lang="de-DE" sz="1600" kern="1200">
                <a:latin typeface="Verdana"/>
                <a:ea typeface="+mn-ea"/>
                <a:cs typeface="+mn-cs"/>
              </a:rPr>
              <a:t> fließen direkt in die Erarbeitung der </a:t>
            </a:r>
            <a:br>
              <a:rPr lang="de-DE" sz="1600" kern="1200">
                <a:latin typeface="Verdana"/>
                <a:ea typeface="+mn-ea"/>
                <a:cs typeface="+mn-cs"/>
              </a:rPr>
            </a:br>
            <a:r>
              <a:rPr lang="de-DE" sz="1600">
                <a:latin typeface="Verdana"/>
              </a:rPr>
              <a:t>Kernprofile-</a:t>
            </a:r>
            <a:r>
              <a:rPr lang="de-DE" sz="1600" err="1">
                <a:latin typeface="Verdana"/>
              </a:rPr>
              <a:t>Governance</a:t>
            </a:r>
            <a:r>
              <a:rPr lang="de-DE" sz="1600" kern="1200">
                <a:latin typeface="Verdana"/>
                <a:ea typeface="+mn-ea"/>
                <a:cs typeface="+mn-cs"/>
              </a:rPr>
              <a:t> ein</a:t>
            </a:r>
            <a:endParaRPr lang="de-DE" sz="1600" kern="1200">
              <a:latin typeface="Verdana"/>
              <a:ea typeface="Verdana"/>
            </a:endParaRP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331523EB-02C9-021C-8399-58B4743347EE}"/>
              </a:ext>
            </a:extLst>
          </p:cNvPr>
          <p:cNvSpPr txBox="1">
            <a:spLocks/>
          </p:cNvSpPr>
          <p:nvPr/>
        </p:nvSpPr>
        <p:spPr>
          <a:xfrm>
            <a:off x="2065468" y="2653339"/>
            <a:ext cx="9577257" cy="1005227"/>
          </a:xfrm>
          <a:prstGeom prst="roundRect">
            <a:avLst>
              <a:gd name="adj" fmla="val 28757"/>
            </a:avLst>
          </a:prstGeom>
          <a:noFill/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bIns="72000" anchor="ctr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DE" sz="1600" b="1">
              <a:solidFill>
                <a:schemeClr val="bg1"/>
              </a:solidFill>
            </a:endParaRP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1B2DA272-A23A-F1B6-1080-0B43DA37ED45}"/>
              </a:ext>
            </a:extLst>
          </p:cNvPr>
          <p:cNvSpPr txBox="1">
            <a:spLocks/>
          </p:cNvSpPr>
          <p:nvPr/>
        </p:nvSpPr>
        <p:spPr>
          <a:xfrm>
            <a:off x="541433" y="2803181"/>
            <a:ext cx="3164293" cy="71500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lIns="91440" tIns="45720" rIns="91440" bIns="72000" anchor="ctr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de-DE" sz="1600" b="1">
                <a:solidFill>
                  <a:srgbClr val="00FF64"/>
                </a:solidFill>
              </a:rPr>
              <a:t>Patientenportale </a:t>
            </a:r>
            <a:br>
              <a:rPr lang="de-DE" sz="1600" b="1">
                <a:solidFill>
                  <a:srgbClr val="00FF64"/>
                </a:solidFill>
              </a:rPr>
            </a:br>
            <a:r>
              <a:rPr lang="de-DE" sz="1600" b="1">
                <a:solidFill>
                  <a:srgbClr val="00FF64"/>
                </a:solidFill>
              </a:rPr>
              <a:t>im Krankenhaus</a:t>
            </a:r>
            <a:endParaRPr lang="de-DE" sz="1600" b="1">
              <a:solidFill>
                <a:srgbClr val="00FF64"/>
              </a:solidFill>
              <a:ea typeface="Verdana"/>
            </a:endParaRP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3B497F14-22CA-4081-5C6B-A73AC6F37CFD}"/>
              </a:ext>
            </a:extLst>
          </p:cNvPr>
          <p:cNvSpPr txBox="1"/>
          <p:nvPr/>
        </p:nvSpPr>
        <p:spPr>
          <a:xfrm>
            <a:off x="3941860" y="2653338"/>
            <a:ext cx="7683152" cy="1005228"/>
          </a:xfrm>
          <a:prstGeom prst="rect">
            <a:avLst/>
          </a:prstGeom>
          <a:noFill/>
        </p:spPr>
        <p:txBody>
          <a:bodyPr wrap="square" lIns="0" rIns="0" anchor="ctr">
            <a:noAutofit/>
          </a:bodyPr>
          <a:lstStyle/>
          <a:p>
            <a:pPr lvl="1" indent="-158400" defTabSz="44450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Clr>
                <a:schemeClr val="tx1"/>
              </a:buClr>
            </a:pPr>
            <a:r>
              <a:rPr lang="de-DE" sz="1600"/>
              <a:t>Exploration mit Beschluss abgeschlossen und </a:t>
            </a:r>
            <a:r>
              <a:rPr lang="de-DE" sz="16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Steckbrief veröffentlicht</a:t>
            </a:r>
            <a:endParaRPr lang="de-DE" sz="1600"/>
          </a:p>
          <a:p>
            <a:pPr lvl="1" indent="-158400" defTabSz="44450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Clr>
                <a:schemeClr val="tx1"/>
              </a:buClr>
            </a:pPr>
            <a:r>
              <a:rPr lang="de-DE" sz="1600"/>
              <a:t>Bewerbungsphase gestartet </a:t>
            </a:r>
            <a:endParaRPr lang="de-DE" sz="1600" kern="1200">
              <a:latin typeface="Verdana"/>
              <a:ea typeface="+mn-ea"/>
              <a:cs typeface="+mn-cs"/>
            </a:endParaRPr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8FD677E6-C6BC-DBE5-F4F8-972A26FDFD3F}"/>
              </a:ext>
            </a:extLst>
          </p:cNvPr>
          <p:cNvSpPr txBox="1">
            <a:spLocks/>
          </p:cNvSpPr>
          <p:nvPr/>
        </p:nvSpPr>
        <p:spPr>
          <a:xfrm>
            <a:off x="2065468" y="3856115"/>
            <a:ext cx="9577257" cy="1005227"/>
          </a:xfrm>
          <a:prstGeom prst="roundRect">
            <a:avLst>
              <a:gd name="adj" fmla="val 28757"/>
            </a:avLst>
          </a:prstGeom>
          <a:noFill/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bIns="72000" anchor="ctr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DE" sz="1600" b="1">
              <a:solidFill>
                <a:schemeClr val="bg1"/>
              </a:solidFill>
            </a:endParaRPr>
          </a:p>
        </p:txBody>
      </p:sp>
      <p:sp>
        <p:nvSpPr>
          <p:cNvPr id="33" name="Text Placeholder 12">
            <a:extLst>
              <a:ext uri="{FF2B5EF4-FFF2-40B4-BE49-F238E27FC236}">
                <a16:creationId xmlns:a16="http://schemas.microsoft.com/office/drawing/2014/main" id="{89BE0C71-0EEA-DFD8-D27C-DE48DCDF29DE}"/>
              </a:ext>
            </a:extLst>
          </p:cNvPr>
          <p:cNvSpPr txBox="1">
            <a:spLocks/>
          </p:cNvSpPr>
          <p:nvPr/>
        </p:nvSpPr>
        <p:spPr>
          <a:xfrm>
            <a:off x="541433" y="4105503"/>
            <a:ext cx="3164293" cy="51457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bIns="72000" anchor="ctr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600" b="1">
                <a:solidFill>
                  <a:srgbClr val="00FF64"/>
                </a:solidFill>
              </a:rPr>
              <a:t>Medizinregister</a:t>
            </a:r>
            <a:endParaRPr lang="en-DE" sz="1600" b="1">
              <a:solidFill>
                <a:srgbClr val="00FF64"/>
              </a:solidFill>
            </a:endParaRP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262B0A28-40EF-F0CB-F53A-2A74804916C9}"/>
              </a:ext>
            </a:extLst>
          </p:cNvPr>
          <p:cNvSpPr txBox="1"/>
          <p:nvPr/>
        </p:nvSpPr>
        <p:spPr>
          <a:xfrm>
            <a:off x="3941860" y="3856114"/>
            <a:ext cx="6928635" cy="1005228"/>
          </a:xfrm>
          <a:prstGeom prst="rect">
            <a:avLst/>
          </a:prstGeom>
          <a:noFill/>
        </p:spPr>
        <p:txBody>
          <a:bodyPr wrap="square" lIns="0" rIns="0" anchor="ctr">
            <a:noAutofit/>
          </a:bodyPr>
          <a:lstStyle/>
          <a:p>
            <a:pPr lvl="1" indent="-158400" defTabSz="44450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Clr>
                <a:schemeClr val="tx1"/>
              </a:buClr>
            </a:pPr>
            <a:r>
              <a:rPr lang="de-DE" sz="1600"/>
              <a:t>Exploration gestartet </a:t>
            </a:r>
          </a:p>
          <a:p>
            <a:pPr lvl="1" indent="-158400" defTabSz="44450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Clr>
                <a:schemeClr val="tx1"/>
              </a:buClr>
            </a:pPr>
            <a:r>
              <a:rPr lang="de-DE" sz="1600"/>
              <a:t>Entscheidung für oder gegen Arbeitskreis noch ausstehend</a:t>
            </a:r>
            <a:endParaRPr lang="de-DE" sz="1600" kern="1200">
              <a:latin typeface="Verdana"/>
              <a:ea typeface="+mn-ea"/>
              <a:cs typeface="+mn-cs"/>
            </a:endParaRPr>
          </a:p>
        </p:txBody>
      </p: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0CD758F5-A189-5ED2-0D86-1EBE30BA1FEF}"/>
              </a:ext>
            </a:extLst>
          </p:cNvPr>
          <p:cNvSpPr txBox="1">
            <a:spLocks/>
          </p:cNvSpPr>
          <p:nvPr/>
        </p:nvSpPr>
        <p:spPr>
          <a:xfrm>
            <a:off x="2065468" y="5058890"/>
            <a:ext cx="9577257" cy="1005227"/>
          </a:xfrm>
          <a:prstGeom prst="roundRect">
            <a:avLst>
              <a:gd name="adj" fmla="val 28757"/>
            </a:avLst>
          </a:prstGeom>
          <a:noFill/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bIns="72000" anchor="ctr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DE" sz="1600" b="1">
              <a:solidFill>
                <a:schemeClr val="bg1"/>
              </a:solidFill>
            </a:endParaRPr>
          </a:p>
        </p:txBody>
      </p:sp>
      <p:sp>
        <p:nvSpPr>
          <p:cNvPr id="36" name="Text Placeholder 12">
            <a:extLst>
              <a:ext uri="{FF2B5EF4-FFF2-40B4-BE49-F238E27FC236}">
                <a16:creationId xmlns:a16="http://schemas.microsoft.com/office/drawing/2014/main" id="{F91CA7E0-FBE7-73D8-E661-FAF5C6D166BC}"/>
              </a:ext>
            </a:extLst>
          </p:cNvPr>
          <p:cNvSpPr txBox="1">
            <a:spLocks/>
          </p:cNvSpPr>
          <p:nvPr/>
        </p:nvSpPr>
        <p:spPr>
          <a:xfrm>
            <a:off x="541433" y="5304215"/>
            <a:ext cx="3164293" cy="51457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bIns="72000" anchor="ctr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600" b="1">
                <a:solidFill>
                  <a:srgbClr val="00FF64"/>
                </a:solidFill>
              </a:rPr>
              <a:t>DEMIS</a:t>
            </a:r>
            <a:endParaRPr lang="en-DE" sz="1600" b="1">
              <a:solidFill>
                <a:srgbClr val="00FF64"/>
              </a:solidFill>
            </a:endParaRP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E75F754A-239D-D67E-86F2-D02747DD5B69}"/>
              </a:ext>
            </a:extLst>
          </p:cNvPr>
          <p:cNvSpPr txBox="1"/>
          <p:nvPr/>
        </p:nvSpPr>
        <p:spPr>
          <a:xfrm>
            <a:off x="3941860" y="5058890"/>
            <a:ext cx="7520797" cy="1005227"/>
          </a:xfrm>
          <a:prstGeom prst="rect">
            <a:avLst/>
          </a:prstGeom>
          <a:noFill/>
        </p:spPr>
        <p:txBody>
          <a:bodyPr wrap="square" lIns="0" rIns="0" anchor="ctr">
            <a:noAutofit/>
          </a:bodyPr>
          <a:lstStyle/>
          <a:p>
            <a:pPr lvl="1" indent="-158400" defTabSz="44450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Clr>
                <a:schemeClr val="tx1"/>
              </a:buClr>
            </a:pPr>
            <a:r>
              <a:rPr lang="de-DE" sz="1600" kern="1200">
                <a:ea typeface="+mn-ea"/>
                <a:cs typeface="+mn-cs"/>
              </a:rPr>
              <a:t>Exploration für den IOP-Bedarf </a:t>
            </a:r>
            <a:r>
              <a:rPr lang="de-DE" sz="1600" dirty="0"/>
              <a:t>für das „</a:t>
            </a:r>
            <a:r>
              <a:rPr lang="de-DE" sz="1600" i="0">
                <a:effectLst/>
              </a:rPr>
              <a:t>Deutsches Elek­tro­ni­sches Melde- und Infor­ma­tions­system für den Infek­tions­schutz“ </a:t>
            </a:r>
            <a:r>
              <a:rPr lang="de-DE" sz="1600" kern="1200">
                <a:ea typeface="+mn-ea"/>
                <a:cs typeface="+mn-cs"/>
              </a:rPr>
              <a:t>gestartet</a:t>
            </a:r>
          </a:p>
        </p:txBody>
      </p:sp>
    </p:spTree>
    <p:extLst>
      <p:ext uri="{BB962C8B-B14F-4D97-AF65-F5344CB8AC3E}">
        <p14:creationId xmlns:p14="http://schemas.microsoft.com/office/powerpoint/2010/main" val="688046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erade Verbindung 28">
            <a:extLst>
              <a:ext uri="{FF2B5EF4-FFF2-40B4-BE49-F238E27FC236}">
                <a16:creationId xmlns:a16="http://schemas.microsoft.com/office/drawing/2014/main" id="{248150FE-E1E5-E7D5-6CB1-FA1E8955108C}"/>
              </a:ext>
            </a:extLst>
          </p:cNvPr>
          <p:cNvCxnSpPr/>
          <p:nvPr/>
        </p:nvCxnSpPr>
        <p:spPr>
          <a:xfrm>
            <a:off x="9936480" y="3771900"/>
            <a:ext cx="0" cy="2003554"/>
          </a:xfrm>
          <a:prstGeom prst="line">
            <a:avLst/>
          </a:prstGeom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>
            <a:extLst>
              <a:ext uri="{FF2B5EF4-FFF2-40B4-BE49-F238E27FC236}">
                <a16:creationId xmlns:a16="http://schemas.microsoft.com/office/drawing/2014/main" id="{E90DAD12-8510-6F16-1C6F-272CAF1814F7}"/>
              </a:ext>
            </a:extLst>
          </p:cNvPr>
          <p:cNvCxnSpPr/>
          <p:nvPr/>
        </p:nvCxnSpPr>
        <p:spPr>
          <a:xfrm>
            <a:off x="6042835" y="3771900"/>
            <a:ext cx="0" cy="2003554"/>
          </a:xfrm>
          <a:prstGeom prst="line">
            <a:avLst/>
          </a:prstGeom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>
            <a:extLst>
              <a:ext uri="{FF2B5EF4-FFF2-40B4-BE49-F238E27FC236}">
                <a16:creationId xmlns:a16="http://schemas.microsoft.com/office/drawing/2014/main" id="{2A1981F4-0665-1E05-953D-E83CB37A9771}"/>
              </a:ext>
            </a:extLst>
          </p:cNvPr>
          <p:cNvCxnSpPr/>
          <p:nvPr/>
        </p:nvCxnSpPr>
        <p:spPr>
          <a:xfrm>
            <a:off x="2345167" y="3771900"/>
            <a:ext cx="0" cy="2003554"/>
          </a:xfrm>
          <a:prstGeom prst="line">
            <a:avLst/>
          </a:prstGeom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cken des Rechtecks auf der gleichen Seite abrunden 21">
            <a:extLst>
              <a:ext uri="{FF2B5EF4-FFF2-40B4-BE49-F238E27FC236}">
                <a16:creationId xmlns:a16="http://schemas.microsoft.com/office/drawing/2014/main" id="{5CB42135-2E10-2596-4896-3095C31881FB}"/>
              </a:ext>
            </a:extLst>
          </p:cNvPr>
          <p:cNvSpPr/>
          <p:nvPr/>
        </p:nvSpPr>
        <p:spPr>
          <a:xfrm rot="10800000">
            <a:off x="4285094" y="4760912"/>
            <a:ext cx="3565346" cy="1296987"/>
          </a:xfrm>
          <a:prstGeom prst="round2SameRect">
            <a:avLst>
              <a:gd name="adj1" fmla="val 13291"/>
              <a:gd name="adj2" fmla="val 12209"/>
            </a:avLst>
          </a:prstGeom>
          <a:solidFill>
            <a:srgbClr val="D8E1EF"/>
          </a:solidFill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/>
          <a:lstStyle/>
          <a:p>
            <a:pPr algn="ctr">
              <a:lnSpc>
                <a:spcPct val="100000"/>
              </a:lnSpc>
            </a:pPr>
            <a:endParaRPr lang="de-DE" sz="1600" b="1"/>
          </a:p>
        </p:txBody>
      </p:sp>
      <p:sp>
        <p:nvSpPr>
          <p:cNvPr id="11" name="Ecken des Rechtecks auf der gleichen Seite abrunden 10">
            <a:extLst>
              <a:ext uri="{FF2B5EF4-FFF2-40B4-BE49-F238E27FC236}">
                <a16:creationId xmlns:a16="http://schemas.microsoft.com/office/drawing/2014/main" id="{DBAE464C-2D83-86B3-F9AB-071DA8D9489A}"/>
              </a:ext>
            </a:extLst>
          </p:cNvPr>
          <p:cNvSpPr/>
          <p:nvPr/>
        </p:nvSpPr>
        <p:spPr>
          <a:xfrm rot="10800000">
            <a:off x="541433" y="4760912"/>
            <a:ext cx="3565346" cy="1296987"/>
          </a:xfrm>
          <a:prstGeom prst="round2SameRect">
            <a:avLst>
              <a:gd name="adj1" fmla="val 13291"/>
              <a:gd name="adj2" fmla="val 12209"/>
            </a:avLst>
          </a:prstGeom>
          <a:solidFill>
            <a:srgbClr val="D8E1EF"/>
          </a:solidFill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/>
          <a:lstStyle/>
          <a:p>
            <a:pPr algn="ctr">
              <a:lnSpc>
                <a:spcPct val="100000"/>
              </a:lnSpc>
            </a:pPr>
            <a:endParaRPr lang="de-DE" sz="1600" b="1"/>
          </a:p>
        </p:txBody>
      </p:sp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B8C39D17-77D5-41D1-8E4E-10876BCD2F4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547550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think-cell Folie" r:id="rId4" imgW="411" imgH="411" progId="TCLayout.ActiveDocument.1">
                  <p:embed/>
                </p:oleObj>
              </mc:Choice>
              <mc:Fallback>
                <p:oleObj name="think-cell Folie" r:id="rId4" imgW="411" imgH="411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8C39D17-77D5-41D1-8E4E-10876BCD2F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DC07B3E-7953-2693-7C08-0BAB40F7A8C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dirty="0"/>
              <a:t>2. Jahresbericht Kompetenzzentrum für Interoperabilität im Gesundheitswesen | gematik | Berlin | öffentlich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5A37EFE-CFD2-4228-D8CB-D194ECE7424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12</a:t>
            </a:fld>
            <a:endParaRPr lang="de-DE" b="1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36865A1A-F950-4437-9472-6E8F9F66E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7" y="511175"/>
            <a:ext cx="8189630" cy="817563"/>
          </a:xfrm>
        </p:spPr>
        <p:txBody>
          <a:bodyPr vert="horz"/>
          <a:lstStyle/>
          <a:p>
            <a:pPr>
              <a:lnSpc>
                <a:spcPct val="100000"/>
              </a:lnSpc>
            </a:pPr>
            <a:r>
              <a:rPr lang="de-DE">
                <a:ea typeface="Verdana"/>
              </a:rPr>
              <a:t>Spezifikationen </a:t>
            </a:r>
            <a:br>
              <a:rPr lang="de-DE">
                <a:ea typeface="Verdana"/>
              </a:rPr>
            </a:br>
            <a:r>
              <a:rPr lang="de-DE" sz="2000" b="0">
                <a:ea typeface="Verdana"/>
              </a:rPr>
              <a:t>Das KIG erhöht die Qualität der </a:t>
            </a:r>
            <a:br>
              <a:rPr lang="de-DE" sz="2000" b="0">
                <a:ea typeface="Verdana"/>
              </a:rPr>
            </a:br>
            <a:r>
              <a:rPr lang="de-DE" sz="2000" b="0">
                <a:ea typeface="Verdana"/>
              </a:rPr>
              <a:t>Spezifikationserstellung in Deutschland.</a:t>
            </a:r>
          </a:p>
        </p:txBody>
      </p:sp>
      <p:sp>
        <p:nvSpPr>
          <p:cNvPr id="3" name="Ecken des Rechtecks auf der gleichen Seite abrunden 2">
            <a:extLst>
              <a:ext uri="{FF2B5EF4-FFF2-40B4-BE49-F238E27FC236}">
                <a16:creationId xmlns:a16="http://schemas.microsoft.com/office/drawing/2014/main" id="{3AF62F01-029E-56FB-8565-60B7ED729C57}"/>
              </a:ext>
            </a:extLst>
          </p:cNvPr>
          <p:cNvSpPr/>
          <p:nvPr/>
        </p:nvSpPr>
        <p:spPr>
          <a:xfrm rot="10800000">
            <a:off x="541433" y="2205121"/>
            <a:ext cx="3565346" cy="2375283"/>
          </a:xfrm>
          <a:prstGeom prst="round2SameRect">
            <a:avLst>
              <a:gd name="adj1" fmla="val 12528"/>
              <a:gd name="adj2" fmla="val 0"/>
            </a:avLst>
          </a:prstGeom>
          <a:solidFill>
            <a:schemeClr val="bg1"/>
          </a:solidFill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/>
          <a:lstStyle/>
          <a:p>
            <a:pPr algn="ctr">
              <a:lnSpc>
                <a:spcPct val="100000"/>
              </a:lnSpc>
            </a:pPr>
            <a:endParaRPr lang="de-DE" sz="1600" b="1"/>
          </a:p>
        </p:txBody>
      </p:sp>
      <p:sp>
        <p:nvSpPr>
          <p:cNvPr id="4" name="Ecken des Rechtecks auf der gleichen Seite abrunden 3">
            <a:extLst>
              <a:ext uri="{FF2B5EF4-FFF2-40B4-BE49-F238E27FC236}">
                <a16:creationId xmlns:a16="http://schemas.microsoft.com/office/drawing/2014/main" id="{DB724A5A-EAD6-7C8A-932E-E9B86C12D2E3}"/>
              </a:ext>
            </a:extLst>
          </p:cNvPr>
          <p:cNvSpPr/>
          <p:nvPr/>
        </p:nvSpPr>
        <p:spPr>
          <a:xfrm>
            <a:off x="541433" y="1692361"/>
            <a:ext cx="3568166" cy="512762"/>
          </a:xfrm>
          <a:prstGeom prst="round2SameRect">
            <a:avLst>
              <a:gd name="adj1" fmla="val 27475"/>
              <a:gd name="adj2" fmla="val 0"/>
            </a:avLst>
          </a:prstGeom>
          <a:ln w="38100">
            <a:solidFill>
              <a:srgbClr val="000E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/>
          <a:lstStyle/>
          <a:p>
            <a:pPr algn="ctr">
              <a:lnSpc>
                <a:spcPct val="100000"/>
              </a:lnSpc>
            </a:pPr>
            <a:r>
              <a:rPr lang="de-DE" sz="1600" b="1">
                <a:solidFill>
                  <a:srgbClr val="00FF64"/>
                </a:solidFill>
              </a:rPr>
              <a:t>Kooperation mit der mio24</a:t>
            </a:r>
          </a:p>
        </p:txBody>
      </p:sp>
      <p:sp>
        <p:nvSpPr>
          <p:cNvPr id="7" name="Ecken des Rechtecks auf der gleichen Seite abrunden 6">
            <a:extLst>
              <a:ext uri="{FF2B5EF4-FFF2-40B4-BE49-F238E27FC236}">
                <a16:creationId xmlns:a16="http://schemas.microsoft.com/office/drawing/2014/main" id="{28CC3130-D9EC-6953-9404-31AD889E0CF3}"/>
              </a:ext>
            </a:extLst>
          </p:cNvPr>
          <p:cNvSpPr/>
          <p:nvPr/>
        </p:nvSpPr>
        <p:spPr>
          <a:xfrm rot="10800000">
            <a:off x="4295793" y="2205121"/>
            <a:ext cx="3565346" cy="2392239"/>
          </a:xfrm>
          <a:prstGeom prst="round2SameRect">
            <a:avLst>
              <a:gd name="adj1" fmla="val 12528"/>
              <a:gd name="adj2" fmla="val 0"/>
            </a:avLst>
          </a:prstGeom>
          <a:solidFill>
            <a:schemeClr val="bg1"/>
          </a:solidFill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/>
          <a:lstStyle/>
          <a:p>
            <a:pPr algn="ctr">
              <a:lnSpc>
                <a:spcPct val="100000"/>
              </a:lnSpc>
            </a:pPr>
            <a:endParaRPr lang="de-DE" sz="1600" b="1"/>
          </a:p>
        </p:txBody>
      </p:sp>
      <p:sp>
        <p:nvSpPr>
          <p:cNvPr id="8" name="Ecken des Rechtecks auf der gleichen Seite abrunden 7">
            <a:extLst>
              <a:ext uri="{FF2B5EF4-FFF2-40B4-BE49-F238E27FC236}">
                <a16:creationId xmlns:a16="http://schemas.microsoft.com/office/drawing/2014/main" id="{0F64368E-A739-9E49-F4D1-1940BD6EFC20}"/>
              </a:ext>
            </a:extLst>
          </p:cNvPr>
          <p:cNvSpPr/>
          <p:nvPr/>
        </p:nvSpPr>
        <p:spPr>
          <a:xfrm>
            <a:off x="4295793" y="1692361"/>
            <a:ext cx="3568166" cy="512762"/>
          </a:xfrm>
          <a:prstGeom prst="round2SameRect">
            <a:avLst>
              <a:gd name="adj1" fmla="val 27475"/>
              <a:gd name="adj2" fmla="val 0"/>
            </a:avLst>
          </a:prstGeom>
          <a:ln w="38100">
            <a:solidFill>
              <a:srgbClr val="000E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/>
          <a:lstStyle/>
          <a:p>
            <a:pPr algn="ctr">
              <a:lnSpc>
                <a:spcPct val="100000"/>
              </a:lnSpc>
            </a:pPr>
            <a:r>
              <a:rPr lang="de-DE" sz="1600" b="1" err="1">
                <a:solidFill>
                  <a:srgbClr val="00FF64"/>
                </a:solidFill>
              </a:rPr>
              <a:t>Good</a:t>
            </a:r>
            <a:r>
              <a:rPr lang="de-DE" sz="1600" b="1">
                <a:solidFill>
                  <a:srgbClr val="00FF64"/>
                </a:solidFill>
              </a:rPr>
              <a:t> Practice Workshop</a:t>
            </a:r>
          </a:p>
        </p:txBody>
      </p:sp>
      <p:sp>
        <p:nvSpPr>
          <p:cNvPr id="9" name="Ecken des Rechtecks auf der gleichen Seite abrunden 8">
            <a:extLst>
              <a:ext uri="{FF2B5EF4-FFF2-40B4-BE49-F238E27FC236}">
                <a16:creationId xmlns:a16="http://schemas.microsoft.com/office/drawing/2014/main" id="{ADA941FE-E3E5-3C8A-6924-326E0B8E752E}"/>
              </a:ext>
            </a:extLst>
          </p:cNvPr>
          <p:cNvSpPr/>
          <p:nvPr/>
        </p:nvSpPr>
        <p:spPr>
          <a:xfrm rot="10800000">
            <a:off x="8082401" y="2205121"/>
            <a:ext cx="3565346" cy="2392239"/>
          </a:xfrm>
          <a:prstGeom prst="round2SameRect">
            <a:avLst>
              <a:gd name="adj1" fmla="val 12528"/>
              <a:gd name="adj2" fmla="val 0"/>
            </a:avLst>
          </a:prstGeom>
          <a:solidFill>
            <a:schemeClr val="bg1"/>
          </a:solidFill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/>
          <a:lstStyle/>
          <a:p>
            <a:pPr algn="ctr">
              <a:lnSpc>
                <a:spcPct val="100000"/>
              </a:lnSpc>
            </a:pPr>
            <a:endParaRPr lang="de-DE" sz="1600" b="1"/>
          </a:p>
        </p:txBody>
      </p:sp>
      <p:sp>
        <p:nvSpPr>
          <p:cNvPr id="10" name="Ecken des Rechtecks auf der gleichen Seite abrunden 9">
            <a:extLst>
              <a:ext uri="{FF2B5EF4-FFF2-40B4-BE49-F238E27FC236}">
                <a16:creationId xmlns:a16="http://schemas.microsoft.com/office/drawing/2014/main" id="{E68F1160-6624-38E2-5255-C1D3436EBF9A}"/>
              </a:ext>
            </a:extLst>
          </p:cNvPr>
          <p:cNvSpPr/>
          <p:nvPr/>
        </p:nvSpPr>
        <p:spPr>
          <a:xfrm>
            <a:off x="8082401" y="1692361"/>
            <a:ext cx="3568166" cy="512762"/>
          </a:xfrm>
          <a:prstGeom prst="round2SameRect">
            <a:avLst>
              <a:gd name="adj1" fmla="val 27475"/>
              <a:gd name="adj2" fmla="val 0"/>
            </a:avLst>
          </a:prstGeom>
          <a:ln w="38100">
            <a:solidFill>
              <a:srgbClr val="000E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/>
          <a:lstStyle/>
          <a:p>
            <a:pPr algn="ctr">
              <a:lnSpc>
                <a:spcPct val="100000"/>
              </a:lnSpc>
            </a:pPr>
            <a:r>
              <a:rPr lang="de-DE" sz="1600" b="1">
                <a:solidFill>
                  <a:srgbClr val="00FF64"/>
                </a:solidFill>
              </a:rPr>
              <a:t>Semantik</a:t>
            </a:r>
          </a:p>
        </p:txBody>
      </p:sp>
      <p:sp>
        <p:nvSpPr>
          <p:cNvPr id="17" name="Textplatzhalter 6">
            <a:extLst>
              <a:ext uri="{FF2B5EF4-FFF2-40B4-BE49-F238E27FC236}">
                <a16:creationId xmlns:a16="http://schemas.microsoft.com/office/drawing/2014/main" id="{6A5C9370-725E-492F-AF4C-77F23FB5FCBE}"/>
              </a:ext>
            </a:extLst>
          </p:cNvPr>
          <p:cNvSpPr txBox="1">
            <a:spLocks/>
          </p:cNvSpPr>
          <p:nvPr/>
        </p:nvSpPr>
        <p:spPr>
          <a:xfrm>
            <a:off x="663025" y="2288679"/>
            <a:ext cx="3322160" cy="234685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Aft>
                <a:spcPts val="300"/>
              </a:spcAft>
            </a:pPr>
            <a:r>
              <a:rPr lang="de-DE" sz="1100" b="1" dirty="0">
                <a:solidFill>
                  <a:schemeClr val="tx1"/>
                </a:solidFill>
                <a:ea typeface="Verdana"/>
              </a:rPr>
              <a:t>Meilensteine</a:t>
            </a:r>
          </a:p>
          <a:p>
            <a:pPr marL="171450" indent="-1714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tx1"/>
                </a:solidFill>
                <a:ea typeface="Verdana"/>
              </a:rPr>
              <a:t>Initiierung und Durchführung regelhafter Abstimmungstermine (monatliche JF Termine und </a:t>
            </a:r>
            <a:r>
              <a:rPr lang="de-DE" sz="1100" dirty="0" err="1">
                <a:solidFill>
                  <a:schemeClr val="tx1"/>
                </a:solidFill>
                <a:ea typeface="Verdana"/>
              </a:rPr>
              <a:t>Reportings</a:t>
            </a:r>
            <a:r>
              <a:rPr lang="de-DE" sz="1100" dirty="0">
                <a:solidFill>
                  <a:schemeClr val="tx1"/>
                </a:solidFill>
                <a:ea typeface="Verdana"/>
              </a:rPr>
              <a:t>)</a:t>
            </a:r>
          </a:p>
          <a:p>
            <a:pPr marL="171450" indent="-1714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tx1"/>
                </a:solidFill>
                <a:ea typeface="Verdana"/>
              </a:rPr>
              <a:t>Workshop Produktteams der gematik, KIG und mio42 zum operativen Spezifikations-</a:t>
            </a:r>
            <a:r>
              <a:rPr lang="de-DE" sz="1100" dirty="0" err="1">
                <a:solidFill>
                  <a:schemeClr val="tx1"/>
                </a:solidFill>
                <a:ea typeface="Verdana"/>
              </a:rPr>
              <a:t>erstellungsprozess</a:t>
            </a:r>
            <a:r>
              <a:rPr lang="de-DE" sz="1100" dirty="0">
                <a:solidFill>
                  <a:schemeClr val="tx1"/>
                </a:solidFill>
                <a:ea typeface="Verdana"/>
              </a:rPr>
              <a:t> sowie zur Art und Weise der Zusammenarbeit im Oktober 2025 </a:t>
            </a:r>
            <a:endParaRPr lang="de-DE" dirty="0">
              <a:solidFill>
                <a:schemeClr val="tx1"/>
              </a:solidFill>
              <a:ea typeface="Verdana"/>
            </a:endParaRPr>
          </a:p>
          <a:p>
            <a:pPr marL="171450" indent="-1714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tx1"/>
                </a:solidFill>
                <a:ea typeface="Verdana"/>
              </a:rPr>
              <a:t>Wissenstransfer mio42 -&gt; Produktteams der gematik zum Laborbefund</a:t>
            </a:r>
          </a:p>
          <a:p>
            <a:pPr marL="171450" indent="-1714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tx1"/>
                </a:solidFill>
                <a:ea typeface="Verdana"/>
              </a:rPr>
              <a:t>Austausche zu den Themen Krankenhaus-</a:t>
            </a:r>
            <a:r>
              <a:rPr lang="de-DE" sz="1100" dirty="0" err="1">
                <a:solidFill>
                  <a:schemeClr val="tx1"/>
                </a:solidFill>
                <a:ea typeface="Verdana"/>
              </a:rPr>
              <a:t>Entlassbrief</a:t>
            </a:r>
            <a:r>
              <a:rPr lang="de-DE" sz="1100" dirty="0">
                <a:solidFill>
                  <a:schemeClr val="tx1"/>
                </a:solidFill>
                <a:ea typeface="Verdana"/>
              </a:rPr>
              <a:t>, Allergene und </a:t>
            </a:r>
            <a:r>
              <a:rPr lang="de-DE" sz="1100" dirty="0" err="1">
                <a:solidFill>
                  <a:schemeClr val="tx1"/>
                </a:solidFill>
                <a:ea typeface="Verdana"/>
              </a:rPr>
              <a:t>ePKA</a:t>
            </a:r>
            <a:endParaRPr lang="de-DE" sz="1100" dirty="0">
              <a:solidFill>
                <a:schemeClr val="tx1"/>
              </a:solidFill>
              <a:ea typeface="Verdana"/>
            </a:endParaRP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774FB7B9-5013-5BEB-4812-E678F304AD8F}"/>
              </a:ext>
            </a:extLst>
          </p:cNvPr>
          <p:cNvSpPr txBox="1">
            <a:spLocks/>
          </p:cNvSpPr>
          <p:nvPr/>
        </p:nvSpPr>
        <p:spPr>
          <a:xfrm>
            <a:off x="663025" y="4855067"/>
            <a:ext cx="3322160" cy="106242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Aft>
                <a:spcPts val="300"/>
              </a:spcAft>
            </a:pPr>
            <a:r>
              <a:rPr lang="de-DE" sz="1100" b="1">
                <a:solidFill>
                  <a:schemeClr val="tx1"/>
                </a:solidFill>
                <a:ea typeface="Verdana"/>
              </a:rPr>
              <a:t>Ziele</a:t>
            </a:r>
            <a:r>
              <a:rPr lang="de-DE" sz="1100">
                <a:solidFill>
                  <a:schemeClr val="tx1"/>
                </a:solidFill>
                <a:ea typeface="Verdana"/>
              </a:rPr>
              <a:t> </a:t>
            </a:r>
          </a:p>
          <a:p>
            <a:pPr marL="171450" indent="-1714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>
                <a:solidFill>
                  <a:schemeClr val="tx1"/>
                </a:solidFill>
                <a:ea typeface="Verdana"/>
              </a:rPr>
              <a:t>Förderung der Zusammenarbeit zwischen gematik und mio42</a:t>
            </a:r>
          </a:p>
          <a:p>
            <a:pPr marL="171450" indent="-1714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>
                <a:solidFill>
                  <a:schemeClr val="tx1"/>
                </a:solidFill>
                <a:ea typeface="Verdana"/>
              </a:rPr>
              <a:t>Sicherstellung der firstgerechten Erarbeitung der Artefakte nach Anlage II</a:t>
            </a:r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7E6C5E83-BA64-9240-5AD9-B6C1073B41A0}"/>
              </a:ext>
            </a:extLst>
          </p:cNvPr>
          <p:cNvSpPr txBox="1">
            <a:spLocks/>
          </p:cNvSpPr>
          <p:nvPr/>
        </p:nvSpPr>
        <p:spPr>
          <a:xfrm>
            <a:off x="4403752" y="2288679"/>
            <a:ext cx="3322160" cy="234685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Aft>
                <a:spcPts val="300"/>
              </a:spcAft>
            </a:pPr>
            <a:r>
              <a:rPr lang="de-DE" sz="1100" b="1">
                <a:solidFill>
                  <a:schemeClr val="tx1"/>
                </a:solidFill>
                <a:ea typeface="Verdana"/>
              </a:rPr>
              <a:t>Meilensteine</a:t>
            </a:r>
          </a:p>
          <a:p>
            <a:pPr marL="171450" indent="-1714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>
                <a:solidFill>
                  <a:schemeClr val="tx1"/>
                </a:solidFill>
                <a:ea typeface="Verdana"/>
              </a:rPr>
              <a:t>Erstellung einer Checkliste mit Qualitätsindikatoren für gutes Spezifizieren anhand des HL7 Best Practice Guides als Grundlage für zukünftige Einvernehmen</a:t>
            </a:r>
          </a:p>
          <a:p>
            <a:pPr marL="171450" indent="-1714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>
                <a:solidFill>
                  <a:schemeClr val="tx1"/>
                </a:solidFill>
                <a:ea typeface="Verdana"/>
              </a:rPr>
              <a:t>Workshops mit KBV (März), RKI (September) und Produktteams der gematik (November) </a:t>
            </a:r>
            <a:br>
              <a:rPr lang="de-DE" sz="1100">
                <a:solidFill>
                  <a:schemeClr val="tx1"/>
                </a:solidFill>
                <a:ea typeface="Verdana"/>
              </a:rPr>
            </a:br>
            <a:r>
              <a:rPr lang="de-DE" sz="1100">
                <a:solidFill>
                  <a:schemeClr val="tx1"/>
                </a:solidFill>
                <a:ea typeface="Verdana"/>
              </a:rPr>
              <a:t>zu Spezifikationspraktiken und Wachstumspotenzial</a:t>
            </a:r>
          </a:p>
        </p:txBody>
      </p:sp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AAFF25B6-60D6-464C-421F-F166F8AE9566}"/>
              </a:ext>
            </a:extLst>
          </p:cNvPr>
          <p:cNvSpPr txBox="1">
            <a:spLocks/>
          </p:cNvSpPr>
          <p:nvPr/>
        </p:nvSpPr>
        <p:spPr>
          <a:xfrm>
            <a:off x="4403751" y="4876583"/>
            <a:ext cx="3322161" cy="106242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Aft>
                <a:spcPts val="300"/>
              </a:spcAft>
            </a:pPr>
            <a:r>
              <a:rPr lang="de-DE" sz="1100" b="1" dirty="0">
                <a:solidFill>
                  <a:schemeClr val="tx1"/>
                </a:solidFill>
                <a:ea typeface="Verdana"/>
              </a:rPr>
              <a:t>Ziele</a:t>
            </a:r>
            <a:r>
              <a:rPr lang="de-DE" sz="1100" dirty="0">
                <a:solidFill>
                  <a:schemeClr val="tx1"/>
                </a:solidFill>
                <a:ea typeface="Verdana"/>
              </a:rPr>
              <a:t> </a:t>
            </a:r>
          </a:p>
          <a:p>
            <a:pPr marL="171450" indent="-1714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tx1"/>
                </a:solidFill>
                <a:ea typeface="Verdana"/>
              </a:rPr>
              <a:t>Qualitätsverbesserung von Spezifikationen, Förderung der Zusammenarbeit zwischen </a:t>
            </a:r>
            <a:r>
              <a:rPr lang="de-DE" sz="1100" dirty="0" err="1">
                <a:solidFill>
                  <a:schemeClr val="tx1"/>
                </a:solidFill>
                <a:ea typeface="Verdana"/>
              </a:rPr>
              <a:t>Spezifikateuren</a:t>
            </a:r>
            <a:endParaRPr lang="de-DE" sz="1100" dirty="0">
              <a:solidFill>
                <a:schemeClr val="tx1"/>
              </a:solidFill>
              <a:ea typeface="Verdana"/>
            </a:endParaRPr>
          </a:p>
          <a:p>
            <a:pPr marL="171450" indent="-1714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 dirty="0" err="1">
                <a:solidFill>
                  <a:schemeClr val="tx1"/>
                </a:solidFill>
                <a:ea typeface="Verdana"/>
              </a:rPr>
              <a:t>Spezifikateurs</a:t>
            </a:r>
            <a:r>
              <a:rPr lang="de-DE" sz="1100" dirty="0">
                <a:solidFill>
                  <a:schemeClr val="tx1"/>
                </a:solidFill>
                <a:ea typeface="Verdana"/>
              </a:rPr>
              <a:t>-Community erstellen </a:t>
            </a:r>
          </a:p>
        </p:txBody>
      </p:sp>
      <p:sp>
        <p:nvSpPr>
          <p:cNvPr id="23" name="Ecken des Rechtecks auf der gleichen Seite abrunden 22">
            <a:extLst>
              <a:ext uri="{FF2B5EF4-FFF2-40B4-BE49-F238E27FC236}">
                <a16:creationId xmlns:a16="http://schemas.microsoft.com/office/drawing/2014/main" id="{99708A48-BBF8-3C0D-8AD5-4BF18F204E82}"/>
              </a:ext>
            </a:extLst>
          </p:cNvPr>
          <p:cNvSpPr/>
          <p:nvPr/>
        </p:nvSpPr>
        <p:spPr>
          <a:xfrm rot="10800000">
            <a:off x="8082544" y="4760912"/>
            <a:ext cx="3565346" cy="1296987"/>
          </a:xfrm>
          <a:prstGeom prst="round2SameRect">
            <a:avLst>
              <a:gd name="adj1" fmla="val 13291"/>
              <a:gd name="adj2" fmla="val 12209"/>
            </a:avLst>
          </a:prstGeom>
          <a:solidFill>
            <a:srgbClr val="D8E1EF"/>
          </a:solidFill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/>
          <a:lstStyle/>
          <a:p>
            <a:pPr algn="ctr">
              <a:lnSpc>
                <a:spcPct val="100000"/>
              </a:lnSpc>
            </a:pPr>
            <a:endParaRPr lang="de-DE" sz="1600" b="1"/>
          </a:p>
        </p:txBody>
      </p:sp>
      <p:sp>
        <p:nvSpPr>
          <p:cNvPr id="24" name="Textplatzhalter 6">
            <a:extLst>
              <a:ext uri="{FF2B5EF4-FFF2-40B4-BE49-F238E27FC236}">
                <a16:creationId xmlns:a16="http://schemas.microsoft.com/office/drawing/2014/main" id="{57E895D3-AEFE-197B-7BF7-401C818CE096}"/>
              </a:ext>
            </a:extLst>
          </p:cNvPr>
          <p:cNvSpPr txBox="1">
            <a:spLocks/>
          </p:cNvSpPr>
          <p:nvPr/>
        </p:nvSpPr>
        <p:spPr>
          <a:xfrm>
            <a:off x="8201201" y="2288679"/>
            <a:ext cx="3322160" cy="234685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Aft>
                <a:spcPts val="300"/>
              </a:spcAft>
            </a:pPr>
            <a:r>
              <a:rPr lang="de-DE" sz="1100" b="1">
                <a:solidFill>
                  <a:schemeClr val="tx1"/>
                </a:solidFill>
                <a:ea typeface="Verdana"/>
              </a:rPr>
              <a:t>Meilensteine</a:t>
            </a:r>
          </a:p>
          <a:p>
            <a:pPr marL="171450" indent="-1714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>
                <a:solidFill>
                  <a:schemeClr val="tx1"/>
                </a:solidFill>
                <a:ea typeface="Verdana"/>
              </a:rPr>
              <a:t>Etablierung 2-wöchentlicher Meetings zwischen KIG und BfArM zur besseren Abstimmung laufender und anstehender Themen</a:t>
            </a:r>
          </a:p>
          <a:p>
            <a:pPr marL="171450" indent="-1714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>
                <a:solidFill>
                  <a:schemeClr val="tx1"/>
                </a:solidFill>
                <a:ea typeface="Verdana"/>
              </a:rPr>
              <a:t>Abstimmungsrunden zwischen KBV, Produktteams (</a:t>
            </a:r>
            <a:r>
              <a:rPr lang="de-DE" sz="1100" err="1">
                <a:solidFill>
                  <a:schemeClr val="tx1"/>
                </a:solidFill>
                <a:ea typeface="Verdana"/>
              </a:rPr>
              <a:t>ePA</a:t>
            </a:r>
            <a:r>
              <a:rPr lang="de-DE" sz="1100">
                <a:solidFill>
                  <a:schemeClr val="tx1"/>
                </a:solidFill>
                <a:ea typeface="Verdana"/>
              </a:rPr>
              <a:t>, E-Rezept, ZTS), KIG und BfArM zur Harmonisierung der IFA-Darreichungsformen</a:t>
            </a:r>
          </a:p>
          <a:p>
            <a:pPr marL="171450" indent="-1714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>
                <a:solidFill>
                  <a:schemeClr val="tx1"/>
                </a:solidFill>
                <a:ea typeface="Verdana"/>
              </a:rPr>
              <a:t>Gemeinsame Abstimmung zur Zielstellung des Positionspapiers zum Umgang mit Semantik &amp; Versionierung. </a:t>
            </a:r>
          </a:p>
        </p:txBody>
      </p:sp>
      <p:sp>
        <p:nvSpPr>
          <p:cNvPr id="25" name="Textplatzhalter 6">
            <a:extLst>
              <a:ext uri="{FF2B5EF4-FFF2-40B4-BE49-F238E27FC236}">
                <a16:creationId xmlns:a16="http://schemas.microsoft.com/office/drawing/2014/main" id="{D45E26CA-DEEC-C4BF-EF17-05644008F3F9}"/>
              </a:ext>
            </a:extLst>
          </p:cNvPr>
          <p:cNvSpPr txBox="1">
            <a:spLocks/>
          </p:cNvSpPr>
          <p:nvPr/>
        </p:nvSpPr>
        <p:spPr>
          <a:xfrm>
            <a:off x="8201200" y="4876583"/>
            <a:ext cx="3457387" cy="106242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Aft>
                <a:spcPts val="300"/>
              </a:spcAft>
            </a:pPr>
            <a:r>
              <a:rPr lang="de-DE" sz="1100" b="1">
                <a:solidFill>
                  <a:schemeClr val="tx1"/>
                </a:solidFill>
                <a:ea typeface="Verdana"/>
              </a:rPr>
              <a:t>Ziele</a:t>
            </a:r>
            <a:r>
              <a:rPr lang="de-DE" sz="1100">
                <a:solidFill>
                  <a:schemeClr val="tx1"/>
                </a:solidFill>
                <a:ea typeface="Verdana"/>
              </a:rPr>
              <a:t> </a:t>
            </a:r>
          </a:p>
          <a:p>
            <a:pPr marL="171450" indent="-1714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>
                <a:solidFill>
                  <a:schemeClr val="tx1"/>
                </a:solidFill>
                <a:ea typeface="Verdana"/>
              </a:rPr>
              <a:t>Förderung der Kommunikation zwischen BfArM und Produktteams der gematik </a:t>
            </a:r>
          </a:p>
          <a:p>
            <a:pPr marL="171450" indent="-1714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>
                <a:solidFill>
                  <a:schemeClr val="tx1"/>
                </a:solidFill>
                <a:ea typeface="Verdana"/>
              </a:rPr>
              <a:t>Verbesserung der Zusammenarbeit für Positionspapier durch Einigung auf gemeinsame Ziele</a:t>
            </a:r>
          </a:p>
        </p:txBody>
      </p:sp>
    </p:spTree>
    <p:extLst>
      <p:ext uri="{BB962C8B-B14F-4D97-AF65-F5344CB8AC3E}">
        <p14:creationId xmlns:p14="http://schemas.microsoft.com/office/powerpoint/2010/main" val="2980369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9E5BF-145C-F2E4-7011-2FC13BB09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1A2F2D20-DEFC-BC1F-8004-90E2EAA5EF4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4B8FD78-E138-9F07-4B36-495F94C4BB3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13</a:t>
            </a:fld>
            <a:endParaRPr lang="de-DE" b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F72CE66-2F6C-F82D-7A5F-88AE8339A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Überblick: Status der nationalen Spezifikationsprojekte </a:t>
            </a:r>
            <a:br>
              <a:rPr lang="de-DE" sz="2400" dirty="0"/>
            </a:br>
            <a:r>
              <a:rPr lang="de-DE" sz="2000" b="0" dirty="0"/>
              <a:t>nach § 385 SGB V (</a:t>
            </a:r>
            <a:r>
              <a:rPr lang="de-DE" sz="2000" b="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Anlage II GIGV</a:t>
            </a:r>
            <a:r>
              <a:rPr lang="de-DE" sz="2000" b="0" dirty="0"/>
              <a:t>)</a:t>
            </a:r>
            <a:endParaRPr lang="de-DE" sz="2400" b="0" dirty="0">
              <a:ea typeface="Verdana"/>
            </a:endParaRPr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7E53A80F-947B-DB44-F40A-4BE81ED9C5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748435"/>
              </p:ext>
            </p:extLst>
          </p:nvPr>
        </p:nvGraphicFramePr>
        <p:xfrm>
          <a:off x="541433" y="2007480"/>
          <a:ext cx="11089407" cy="3709670"/>
        </p:xfrm>
        <a:graphic>
          <a:graphicData uri="http://schemas.openxmlformats.org/drawingml/2006/table">
            <a:tbl>
              <a:tblPr firstRow="1" firstCol="1" bandRow="1">
                <a:tableStyleId>{1DF4AA20-D4C9-42F5-9B97-B99BD9E36C70}</a:tableStyleId>
              </a:tblPr>
              <a:tblGrid>
                <a:gridCol w="4769930">
                  <a:extLst>
                    <a:ext uri="{9D8B030D-6E8A-4147-A177-3AD203B41FA5}">
                      <a16:colId xmlns:a16="http://schemas.microsoft.com/office/drawing/2014/main" val="3219211898"/>
                    </a:ext>
                  </a:extLst>
                </a:gridCol>
                <a:gridCol w="2476397">
                  <a:extLst>
                    <a:ext uri="{9D8B030D-6E8A-4147-A177-3AD203B41FA5}">
                      <a16:colId xmlns:a16="http://schemas.microsoft.com/office/drawing/2014/main" val="1793147327"/>
                    </a:ext>
                  </a:extLst>
                </a:gridCol>
                <a:gridCol w="1756099">
                  <a:extLst>
                    <a:ext uri="{9D8B030D-6E8A-4147-A177-3AD203B41FA5}">
                      <a16:colId xmlns:a16="http://schemas.microsoft.com/office/drawing/2014/main" val="2142793917"/>
                    </a:ext>
                  </a:extLst>
                </a:gridCol>
                <a:gridCol w="2086981">
                  <a:extLst>
                    <a:ext uri="{9D8B030D-6E8A-4147-A177-3AD203B41FA5}">
                      <a16:colId xmlns:a16="http://schemas.microsoft.com/office/drawing/2014/main" val="1087438736"/>
                    </a:ext>
                  </a:extLst>
                </a:gridCol>
              </a:tblGrid>
              <a:tr h="30168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rgbClr val="00FF64"/>
                          </a:solidFill>
                          <a:effectLst/>
                        </a:rPr>
                        <a:t>Artefakt</a:t>
                      </a:r>
                      <a:endParaRPr lang="de-DE" sz="1400">
                        <a:solidFill>
                          <a:srgbClr val="00FF64"/>
                        </a:solidFill>
                        <a:effectLst/>
                        <a:latin typeface="Calibri"/>
                      </a:endParaRPr>
                    </a:p>
                  </a:txBody>
                  <a:tcPr marL="180000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0E5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rgbClr val="00FF64"/>
                          </a:solidFill>
                          <a:effectLst/>
                        </a:rPr>
                        <a:t>§ Grundlage SGB V</a:t>
                      </a:r>
                      <a:endParaRPr lang="de-DE" sz="1400">
                        <a:solidFill>
                          <a:srgbClr val="00FF64"/>
                        </a:solidFill>
                        <a:effectLst/>
                        <a:latin typeface="Calibri"/>
                      </a:endParaRPr>
                    </a:p>
                  </a:txBody>
                  <a:tcPr marL="180000" marR="36195" marT="36195" marB="3619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0E5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rgbClr val="00FF64"/>
                          </a:solidFill>
                          <a:effectLst/>
                        </a:rPr>
                        <a:t>Akteur</a:t>
                      </a:r>
                      <a:endParaRPr lang="de-DE" sz="1400">
                        <a:solidFill>
                          <a:srgbClr val="00FF64"/>
                        </a:solidFill>
                        <a:effectLst/>
                        <a:latin typeface="Calibri"/>
                      </a:endParaRPr>
                    </a:p>
                  </a:txBody>
                  <a:tcPr marL="180000" marR="9525" marT="9525" marB="95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0E5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rgbClr val="00FF64"/>
                          </a:solidFill>
                          <a:effectLst/>
                        </a:rPr>
                        <a:t>Phase</a:t>
                      </a:r>
                      <a:endParaRPr lang="de-DE" sz="1400">
                        <a:solidFill>
                          <a:srgbClr val="00FF64"/>
                        </a:solidFill>
                        <a:effectLst/>
                        <a:latin typeface="Calibri"/>
                      </a:endParaRPr>
                    </a:p>
                  </a:txBody>
                  <a:tcPr marL="180000" marR="36195" marT="36195" marB="3619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0E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53681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MIO elektronische Patientenkurzakte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§ 385; § 355 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36195" marT="36195" marB="3619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mio42 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Vorbereitung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36195" marT="36195" marB="3619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03482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MIO Laborbefund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§ 385; § 355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36195" marT="36195" marB="3619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mio42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9525" marT="9525" marB="952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Vorbereitung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36195" marT="36195" marB="3619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5845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MIO Krankenhaus-Entlassbericht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§ 385; § 355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36195" marT="36195" marB="3619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mio42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Vorbereitung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36195" marT="36195" marB="3619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61666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MIO Bildbefund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§ 385; § 355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36195" marT="36195" marB="3619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mio42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9525" marT="9525" marB="952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Vorbereitung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36195" marT="36195" marB="3619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2661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Wertelisten Allergien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§ 385; § 355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36195" marT="36195" marB="3619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mio42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Kommentierung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36195" marT="36195" marB="3619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650735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Wechselschnittstelle (ehemals AWST) 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§ 385; § 355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36195" marT="36195" marB="3619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mio42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9525" marT="9525" marB="952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Spezifizierung 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36195" marT="36195" marB="3619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52780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Wechselschnittstelle im </a:t>
                      </a:r>
                      <a:b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zahnärztlichen Bereich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§ 385; § 371; § 372 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36195" marT="36195" marB="3619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KZBV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nicht gestartet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36195" marT="36195" marB="3619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010582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Verordnungsschnittstelle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§ 385; § 371; § 372 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36195" marT="36195" marB="3619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KBV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9525" marT="9525" marB="952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Spezifizierung 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36195" marT="36195" marB="3619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7091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Terminmeldeschnittstelle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§ 385; § 371; § 372 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36195" marT="36195" marB="36195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kv.digital 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9525" marT="9525" marB="9525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Veröffentlicht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80000" marR="9525" marT="9525" marB="952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9549317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25023F38-CAFA-7A06-D3B6-4E3BA137E3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8637" y="5064137"/>
            <a:ext cx="250162" cy="250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752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55456-12FD-D6FA-7698-7AEEAD2AC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2CC3A3-CE33-CB0A-B81D-16E637EBD5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1433" y="1836738"/>
            <a:ext cx="7494529" cy="4221162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de-DE" sz="1600">
                <a:solidFill>
                  <a:schemeClr val="tx1"/>
                </a:solidFill>
                <a:ea typeface="+mn-lt"/>
                <a:cs typeface="+mn-lt"/>
              </a:rPr>
              <a:t>Diese Absichtserklärung soll die Zusammenarbeit beider Organisationen fördern, um Standards erfolgreich in der Versorgung des deutschen Gesundheitswesens zu etablieren.</a:t>
            </a:r>
          </a:p>
          <a:p>
            <a:br>
              <a:rPr lang="de-DE" sz="1600">
                <a:solidFill>
                  <a:schemeClr val="tx1"/>
                </a:solidFill>
                <a:ea typeface="+mn-lt"/>
                <a:cs typeface="+mn-lt"/>
              </a:rPr>
            </a:br>
            <a:r>
              <a:rPr lang="de-DE" sz="1600">
                <a:solidFill>
                  <a:schemeClr val="tx1"/>
                </a:solidFill>
                <a:ea typeface="+mn-lt"/>
                <a:cs typeface="+mn-lt"/>
              </a:rPr>
              <a:t>Gemeinsam wurden </a:t>
            </a:r>
            <a:r>
              <a:rPr lang="de-DE" sz="1600" b="1">
                <a:solidFill>
                  <a:schemeClr val="tx1"/>
                </a:solidFill>
                <a:ea typeface="+mn-lt"/>
                <a:cs typeface="+mn-lt"/>
              </a:rPr>
              <a:t>Ziele </a:t>
            </a:r>
            <a:r>
              <a:rPr lang="de-DE" sz="1600">
                <a:solidFill>
                  <a:schemeClr val="tx1"/>
                </a:solidFill>
                <a:ea typeface="+mn-lt"/>
                <a:cs typeface="+mn-lt"/>
              </a:rPr>
              <a:t>und ein </a:t>
            </a:r>
            <a:r>
              <a:rPr lang="de-DE" sz="1600" b="1">
                <a:solidFill>
                  <a:schemeClr val="tx1"/>
                </a:solidFill>
                <a:ea typeface="+mn-lt"/>
                <a:cs typeface="+mn-lt"/>
              </a:rPr>
              <a:t>jährlicher Arbeitsplan</a:t>
            </a:r>
            <a:r>
              <a:rPr lang="de-DE" sz="1600">
                <a:solidFill>
                  <a:schemeClr val="tx1"/>
                </a:solidFill>
                <a:ea typeface="+mn-lt"/>
                <a:cs typeface="+mn-lt"/>
              </a:rPr>
              <a:t> erarbeitet, die sowohl die jeweiligen Rollen beider Organisationen anerkennen, gemeinsame Fokusthemen identifizieren als auch Wege der Zusammenarbeit definieren.</a:t>
            </a:r>
            <a:endParaRPr lang="de-DE" sz="1600">
              <a:solidFill>
                <a:schemeClr val="tx1"/>
              </a:solidFill>
              <a:ea typeface="Verdana"/>
            </a:endParaRPr>
          </a:p>
          <a:p>
            <a:endParaRPr lang="de-DE" sz="1600">
              <a:solidFill>
                <a:schemeClr val="tx1"/>
              </a:solidFill>
              <a:ea typeface="Verdana"/>
            </a:endParaRPr>
          </a:p>
          <a:p>
            <a:r>
              <a:rPr lang="de-DE" sz="1600" b="1">
                <a:solidFill>
                  <a:schemeClr val="tx1"/>
                </a:solidFill>
                <a:ea typeface="Verdana"/>
              </a:rPr>
              <a:t>Erste Schritte</a:t>
            </a:r>
          </a:p>
          <a:p>
            <a:pPr marL="283500" lvl="1" indent="-285750">
              <a:lnSpc>
                <a:spcPct val="150000"/>
              </a:lnSpc>
              <a:spcAft>
                <a:spcPts val="600"/>
              </a:spcAft>
              <a:buClr>
                <a:srgbClr val="000000"/>
              </a:buClr>
            </a:pPr>
            <a:r>
              <a:rPr lang="de-DE" sz="1600">
                <a:solidFill>
                  <a:schemeClr val="tx1"/>
                </a:solidFill>
                <a:ea typeface="Verdana"/>
              </a:rPr>
              <a:t>Gemeinsame Durchführung von </a:t>
            </a:r>
            <a:r>
              <a:rPr lang="de-DE" sz="1600" err="1">
                <a:solidFill>
                  <a:schemeClr val="tx1"/>
                </a:solidFill>
                <a:ea typeface="Verdana"/>
              </a:rPr>
              <a:t>Good</a:t>
            </a:r>
            <a:r>
              <a:rPr lang="de-DE" sz="1600">
                <a:solidFill>
                  <a:schemeClr val="tx1"/>
                </a:solidFill>
                <a:ea typeface="Verdana"/>
              </a:rPr>
              <a:t> Practice Workshops</a:t>
            </a:r>
          </a:p>
          <a:p>
            <a:pPr marL="283500" lvl="1" indent="-285750">
              <a:lnSpc>
                <a:spcPct val="100000"/>
              </a:lnSpc>
              <a:spcAft>
                <a:spcPts val="600"/>
              </a:spcAft>
              <a:buClr>
                <a:srgbClr val="000000"/>
              </a:buClr>
            </a:pPr>
            <a:r>
              <a:rPr lang="de-DE" sz="1600">
                <a:solidFill>
                  <a:schemeClr val="tx1"/>
                </a:solidFill>
                <a:ea typeface="Verdana"/>
              </a:rPr>
              <a:t>Erstellung einer </a:t>
            </a:r>
            <a:r>
              <a:rPr lang="de-DE" sz="1600">
                <a:solidFill>
                  <a:schemeClr val="tx1"/>
                </a:solidFill>
                <a:ea typeface="Verdan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Top 20 Implementation Guides</a:t>
            </a:r>
            <a:r>
              <a:rPr lang="de-DE" sz="1600">
                <a:solidFill>
                  <a:schemeClr val="tx1"/>
                </a:solidFill>
                <a:ea typeface="Verdana"/>
              </a:rPr>
              <a:t> Liste für Deutschland</a:t>
            </a:r>
          </a:p>
          <a:p>
            <a:pPr marL="283500" lvl="1" indent="-285750">
              <a:lnSpc>
                <a:spcPct val="100000"/>
              </a:lnSpc>
              <a:spcAft>
                <a:spcPts val="600"/>
              </a:spcAft>
              <a:buClr>
                <a:srgbClr val="000000"/>
              </a:buClr>
            </a:pPr>
            <a:r>
              <a:rPr lang="de-DE" sz="1600">
                <a:solidFill>
                  <a:schemeClr val="tx1"/>
                </a:solidFill>
                <a:ea typeface="Verdana"/>
              </a:rPr>
              <a:t>Delegation der gematik auf HL7 Europe Working Group Meeting in Köln im Dezember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A417731-8FA2-38A7-BCE5-37940C04681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BC389EB-A9F2-C22A-C35E-DB82812FFBB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14</a:t>
            </a:fld>
            <a:endParaRPr lang="de-DE" b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F3754B-ACEC-A696-C64A-71C4C94A8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de-DE"/>
              <a:t>Highlight: </a:t>
            </a:r>
            <a:br>
              <a:rPr lang="de-DE"/>
            </a:br>
            <a:r>
              <a:rPr lang="de-DE" sz="2000"/>
              <a:t>HL7 Deutschland und gematik unterzeichnen Memorandum </a:t>
            </a:r>
            <a:r>
              <a:rPr lang="de-DE" sz="2000" err="1"/>
              <a:t>of</a:t>
            </a:r>
            <a:r>
              <a:rPr lang="de-DE" sz="2000"/>
              <a:t> Understanding </a:t>
            </a:r>
            <a:r>
              <a:rPr lang="de-DE" sz="2000" b="0"/>
              <a:t>(August 2025)</a:t>
            </a:r>
            <a:endParaRPr lang="de-DE" sz="2000" b="0">
              <a:ea typeface="Verdana"/>
            </a:endParaRPr>
          </a:p>
        </p:txBody>
      </p:sp>
      <p:pic>
        <p:nvPicPr>
          <p:cNvPr id="6" name="Grafik 5" descr="Ein Bild, das Text, Screenshot, Schrift, Dokument enthält.&#10;&#10;KI-generierte Inhalte können fehlerhaft sein.">
            <a:hlinkClick r:id="rId3"/>
            <a:extLst>
              <a:ext uri="{FF2B5EF4-FFF2-40B4-BE49-F238E27FC236}">
                <a16:creationId xmlns:a16="http://schemas.microsoft.com/office/drawing/2014/main" id="{32FB687E-83F0-4F02-EFFB-763A4CC295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6482" y="1836738"/>
            <a:ext cx="2976244" cy="4251333"/>
          </a:xfrm>
          <a:prstGeom prst="rect">
            <a:avLst/>
          </a:prstGeom>
          <a:ln w="19050">
            <a:solidFill>
              <a:srgbClr val="D1DBE7"/>
            </a:solidFill>
          </a:ln>
        </p:spPr>
      </p:pic>
    </p:spTree>
    <p:extLst>
      <p:ext uri="{BB962C8B-B14F-4D97-AF65-F5344CB8AC3E}">
        <p14:creationId xmlns:p14="http://schemas.microsoft.com/office/powerpoint/2010/main" val="2071753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F7111-449F-4C46-E956-E4C5CDBFD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cken des Rechtecks auf der gleichen Seite abrunden 3">
            <a:extLst>
              <a:ext uri="{FF2B5EF4-FFF2-40B4-BE49-F238E27FC236}">
                <a16:creationId xmlns:a16="http://schemas.microsoft.com/office/drawing/2014/main" id="{C1555C3C-205B-1376-674A-C46E7DDA3863}"/>
              </a:ext>
            </a:extLst>
          </p:cNvPr>
          <p:cNvSpPr/>
          <p:nvPr/>
        </p:nvSpPr>
        <p:spPr>
          <a:xfrm rot="10800000">
            <a:off x="541432" y="2401103"/>
            <a:ext cx="3915312" cy="3656796"/>
          </a:xfrm>
          <a:prstGeom prst="round2SameRect">
            <a:avLst>
              <a:gd name="adj1" fmla="val 12528"/>
              <a:gd name="adj2" fmla="val 0"/>
            </a:avLst>
          </a:prstGeom>
          <a:solidFill>
            <a:srgbClr val="D8E1E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/>
          <a:lstStyle/>
          <a:p>
            <a:pPr algn="ctr">
              <a:lnSpc>
                <a:spcPct val="100000"/>
              </a:lnSpc>
            </a:pPr>
            <a:endParaRPr lang="de-DE" sz="1600" b="1"/>
          </a:p>
        </p:txBody>
      </p:sp>
      <p:sp>
        <p:nvSpPr>
          <p:cNvPr id="5" name="Ecken des Rechtecks auf der gleichen Seite abrunden 4">
            <a:extLst>
              <a:ext uri="{FF2B5EF4-FFF2-40B4-BE49-F238E27FC236}">
                <a16:creationId xmlns:a16="http://schemas.microsoft.com/office/drawing/2014/main" id="{2EB6DB1C-D995-9B14-F528-25D6E949435A}"/>
              </a:ext>
            </a:extLst>
          </p:cNvPr>
          <p:cNvSpPr/>
          <p:nvPr/>
        </p:nvSpPr>
        <p:spPr>
          <a:xfrm>
            <a:off x="541434" y="1843462"/>
            <a:ext cx="3915312" cy="542042"/>
          </a:xfrm>
          <a:prstGeom prst="round2SameRect">
            <a:avLst>
              <a:gd name="adj1" fmla="val 27475"/>
              <a:gd name="adj2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/>
          <a:lstStyle/>
          <a:p>
            <a:pPr algn="ctr">
              <a:lnSpc>
                <a:spcPct val="100000"/>
              </a:lnSpc>
            </a:pPr>
            <a:r>
              <a:rPr lang="de-DE" sz="1600" b="1" err="1">
                <a:solidFill>
                  <a:srgbClr val="00FF64"/>
                </a:solidFill>
              </a:rPr>
              <a:t>Xt</a:t>
            </a:r>
            <a:r>
              <a:rPr lang="de-DE" sz="1600" b="1">
                <a:solidFill>
                  <a:srgbClr val="00FF64"/>
                </a:solidFill>
              </a:rPr>
              <a:t>-EHR Konsultationen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F68E3F9D-41E5-1152-D439-6FA18DC5DDC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think-cell Folie" r:id="rId4" imgW="411" imgH="411" progId="TCLayout.ActiveDocument.1">
                  <p:embed/>
                </p:oleObj>
              </mc:Choice>
              <mc:Fallback>
                <p:oleObj name="think-cell Folie" r:id="rId4" imgW="411" imgH="411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68E3F9D-41E5-1152-D439-6FA18DC5DD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B343206-CE50-4E21-72E5-A51BF818C90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3630CEF-09B7-6540-3B37-FAFDFF6984D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15</a:t>
            </a:fld>
            <a:endParaRPr lang="de-DE" b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C9008F1-3B66-E04A-90A1-CD35F00A1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pPr>
              <a:lnSpc>
                <a:spcPct val="100000"/>
              </a:lnSpc>
            </a:pPr>
            <a:r>
              <a:rPr lang="de-DE" dirty="0">
                <a:ea typeface="Verdana"/>
              </a:rPr>
              <a:t>Highlight: </a:t>
            </a:r>
            <a:br>
              <a:rPr lang="de-DE" dirty="0">
                <a:ea typeface="Verdana"/>
              </a:rPr>
            </a:br>
            <a:r>
              <a:rPr lang="de-DE" sz="2000" dirty="0">
                <a:ea typeface="Verdana"/>
              </a:rPr>
              <a:t>Wir begleiten Europäische IOP-Aktivitäten 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C8A65BF3-595B-251E-EC17-520D849A3A77}"/>
              </a:ext>
            </a:extLst>
          </p:cNvPr>
          <p:cNvSpPr txBox="1">
            <a:spLocks/>
          </p:cNvSpPr>
          <p:nvPr/>
        </p:nvSpPr>
        <p:spPr>
          <a:xfrm>
            <a:off x="680275" y="2508499"/>
            <a:ext cx="3637630" cy="311657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DE" sz="1200">
                <a:solidFill>
                  <a:schemeClr val="tx1"/>
                </a:solidFill>
              </a:rPr>
              <a:t>Interne Koordination zu Abstimmungen zu laufenden Konsultationen. Wenn aus unserer Sicht notwendig auch aktive Teilnahme an Kommentierungen.</a:t>
            </a:r>
          </a:p>
          <a:p>
            <a:pPr>
              <a:lnSpc>
                <a:spcPct val="100000"/>
              </a:lnSpc>
            </a:pPr>
            <a:endParaRPr lang="en-DE" sz="120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en-DE" sz="1200">
                <a:solidFill>
                  <a:schemeClr val="tx1"/>
                </a:solidFill>
              </a:rPr>
              <a:t>Deliverables, die wir im Scope unserer Themen begleitet haben:</a:t>
            </a:r>
          </a:p>
          <a:p>
            <a:pPr>
              <a:lnSpc>
                <a:spcPct val="100000"/>
              </a:lnSpc>
            </a:pPr>
            <a:endParaRPr lang="en-DE" sz="1200">
              <a:solidFill>
                <a:schemeClr val="tx1"/>
              </a:solidFill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DE" sz="1200">
                <a:solidFill>
                  <a:schemeClr val="tx1"/>
                </a:solidFill>
              </a:rPr>
              <a:t>D6.2: Electronic Prescription &amp; Dispensation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DE" sz="1200">
                <a:solidFill>
                  <a:schemeClr val="tx1"/>
                </a:solidFill>
              </a:rPr>
              <a:t>D7.1: Medical Test and Laboratory Results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DE" sz="1200">
                <a:solidFill>
                  <a:schemeClr val="tx1"/>
                </a:solidFill>
              </a:rPr>
              <a:t>D7.2: M</a:t>
            </a:r>
            <a:r>
              <a:rPr lang="en-GB" sz="1200">
                <a:solidFill>
                  <a:schemeClr val="tx1"/>
                </a:solidFill>
              </a:rPr>
              <a:t>e</a:t>
            </a:r>
            <a:r>
              <a:rPr lang="en-DE" sz="1200">
                <a:solidFill>
                  <a:schemeClr val="tx1"/>
                </a:solidFill>
              </a:rPr>
              <a:t>dical Imaging Studies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DE" sz="1200">
                <a:solidFill>
                  <a:schemeClr val="tx1"/>
                </a:solidFill>
              </a:rPr>
              <a:t>D7.3: Discharge Reports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DE" sz="1200">
                <a:solidFill>
                  <a:schemeClr val="tx1"/>
                </a:solidFill>
              </a:rPr>
              <a:t>D8.2: Conformity Assessment</a:t>
            </a:r>
          </a:p>
          <a:p>
            <a:pPr>
              <a:lnSpc>
                <a:spcPct val="100000"/>
              </a:lnSpc>
            </a:pPr>
            <a:endParaRPr lang="en-DE" sz="120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en-DE" sz="1200">
                <a:solidFill>
                  <a:schemeClr val="tx1"/>
                </a:solidFill>
              </a:rPr>
              <a:t>Teilnahme an Austauschrunden mit Gesellschaftern zu laufenden Konsultationen (</a:t>
            </a:r>
            <a:r>
              <a:rPr lang="de-DE" sz="1200">
                <a:solidFill>
                  <a:schemeClr val="tx1"/>
                </a:solidFill>
              </a:rPr>
              <a:t>„</a:t>
            </a:r>
            <a:r>
              <a:rPr lang="en-DE" sz="1200">
                <a:solidFill>
                  <a:schemeClr val="tx1"/>
                </a:solidFill>
              </a:rPr>
              <a:t>Consultation Hours”)</a:t>
            </a:r>
          </a:p>
          <a:p>
            <a:pPr>
              <a:lnSpc>
                <a:spcPct val="100000"/>
              </a:lnSpc>
            </a:pPr>
            <a:endParaRPr lang="en-DE" sz="120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en-DE"/>
          </a:p>
        </p:txBody>
      </p:sp>
      <p:sp>
        <p:nvSpPr>
          <p:cNvPr id="12" name="Ecken des Rechtecks auf der gleichen Seite abrunden 11">
            <a:extLst>
              <a:ext uri="{FF2B5EF4-FFF2-40B4-BE49-F238E27FC236}">
                <a16:creationId xmlns:a16="http://schemas.microsoft.com/office/drawing/2014/main" id="{C1638534-1C96-FD24-A1BB-C6DD3E496B65}"/>
              </a:ext>
            </a:extLst>
          </p:cNvPr>
          <p:cNvSpPr/>
          <p:nvPr/>
        </p:nvSpPr>
        <p:spPr>
          <a:xfrm rot="10800000">
            <a:off x="7716775" y="2401095"/>
            <a:ext cx="3922994" cy="2855330"/>
          </a:xfrm>
          <a:prstGeom prst="round2SameRect">
            <a:avLst>
              <a:gd name="adj1" fmla="val 12528"/>
              <a:gd name="adj2" fmla="val 0"/>
            </a:avLst>
          </a:prstGeom>
          <a:solidFill>
            <a:srgbClr val="D8E1E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/>
          <a:lstStyle/>
          <a:p>
            <a:pPr algn="ctr">
              <a:lnSpc>
                <a:spcPct val="100000"/>
              </a:lnSpc>
            </a:pPr>
            <a:endParaRPr lang="de-DE" sz="1600" b="1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8912B34E-3187-67CC-F3C1-77ABA8AEB9E9}"/>
              </a:ext>
            </a:extLst>
          </p:cNvPr>
          <p:cNvSpPr/>
          <p:nvPr/>
        </p:nvSpPr>
        <p:spPr>
          <a:xfrm>
            <a:off x="7716775" y="1843462"/>
            <a:ext cx="3922996" cy="542042"/>
          </a:xfrm>
          <a:prstGeom prst="round2SameRect">
            <a:avLst>
              <a:gd name="adj1" fmla="val 27475"/>
              <a:gd name="adj2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/>
          <a:lstStyle/>
          <a:p>
            <a:pPr algn="ctr">
              <a:lnSpc>
                <a:spcPct val="100000"/>
              </a:lnSpc>
            </a:pPr>
            <a:r>
              <a:rPr lang="de-DE" sz="1600" b="1">
                <a:solidFill>
                  <a:srgbClr val="00FF64"/>
                </a:solidFill>
              </a:rPr>
              <a:t>EHDS Komitologie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679660D-4023-8D20-AF8C-F227039375A9}"/>
              </a:ext>
            </a:extLst>
          </p:cNvPr>
          <p:cNvSpPr txBox="1">
            <a:spLocks/>
          </p:cNvSpPr>
          <p:nvPr/>
        </p:nvSpPr>
        <p:spPr>
          <a:xfrm>
            <a:off x="7928386" y="2508499"/>
            <a:ext cx="3485478" cy="2855331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DE" sz="1200" err="1">
                <a:solidFill>
                  <a:schemeClr val="tx1"/>
                </a:solidFill>
              </a:rPr>
              <a:t>Kommentierung</a:t>
            </a:r>
            <a:r>
              <a:rPr lang="en-DE" sz="1200">
                <a:solidFill>
                  <a:schemeClr val="tx1"/>
                </a:solidFill>
              </a:rPr>
              <a:t> von Draft-</a:t>
            </a:r>
            <a:r>
              <a:rPr lang="en-DE" sz="1200" err="1">
                <a:solidFill>
                  <a:schemeClr val="tx1"/>
                </a:solidFill>
              </a:rPr>
              <a:t>Dokumenten</a:t>
            </a:r>
            <a:r>
              <a:rPr lang="en-DE" sz="1200">
                <a:solidFill>
                  <a:schemeClr val="tx1"/>
                </a:solidFill>
              </a:rPr>
              <a:t> der EU-</a:t>
            </a:r>
            <a:r>
              <a:rPr lang="en-DE" sz="1200" err="1">
                <a:solidFill>
                  <a:schemeClr val="tx1"/>
                </a:solidFill>
              </a:rPr>
              <a:t>Kommission</a:t>
            </a:r>
            <a:r>
              <a:rPr lang="en-DE" sz="1200">
                <a:solidFill>
                  <a:schemeClr val="tx1"/>
                </a:solidFill>
              </a:rPr>
              <a:t> für EHDS </a:t>
            </a:r>
            <a:r>
              <a:rPr lang="en-DE" sz="1200" err="1">
                <a:solidFill>
                  <a:schemeClr val="tx1"/>
                </a:solidFill>
              </a:rPr>
              <a:t>Komitologieausschuss</a:t>
            </a:r>
            <a:r>
              <a:rPr lang="en-DE" sz="1200">
                <a:solidFill>
                  <a:schemeClr val="tx1"/>
                </a:solidFill>
              </a:rPr>
              <a:t> </a:t>
            </a:r>
            <a:r>
              <a:rPr lang="en-DE" sz="1200" err="1">
                <a:solidFill>
                  <a:schemeClr val="tx1"/>
                </a:solidFill>
              </a:rPr>
              <a:t>zu</a:t>
            </a:r>
            <a:r>
              <a:rPr lang="en-DE" sz="1200">
                <a:solidFill>
                  <a:schemeClr val="tx1"/>
                </a:solidFill>
              </a:rPr>
              <a:t> </a:t>
            </a:r>
            <a:r>
              <a:rPr lang="en-DE" sz="1200" err="1">
                <a:solidFill>
                  <a:schemeClr val="tx1"/>
                </a:solidFill>
              </a:rPr>
              <a:t>folgenden</a:t>
            </a:r>
            <a:r>
              <a:rPr lang="en-DE" sz="1200">
                <a:solidFill>
                  <a:schemeClr val="tx1"/>
                </a:solidFill>
              </a:rPr>
              <a:t> </a:t>
            </a:r>
            <a:r>
              <a:rPr lang="en-DE" sz="1200" err="1">
                <a:solidFill>
                  <a:schemeClr val="tx1"/>
                </a:solidFill>
              </a:rPr>
              <a:t>Artikeln</a:t>
            </a:r>
            <a:r>
              <a:rPr lang="en-DE" sz="1200">
                <a:solidFill>
                  <a:schemeClr val="tx1"/>
                </a:solidFill>
              </a:rPr>
              <a:t>: </a:t>
            </a:r>
          </a:p>
          <a:p>
            <a:pPr>
              <a:lnSpc>
                <a:spcPct val="100000"/>
              </a:lnSpc>
            </a:pPr>
            <a:endParaRPr lang="en-DE" sz="1200">
              <a:solidFill>
                <a:schemeClr val="tx1"/>
              </a:solidFill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DE" sz="1200">
                <a:solidFill>
                  <a:schemeClr val="tx1"/>
                </a:solidFill>
              </a:rPr>
              <a:t>Art. 15 (Electronic Health Record Exchange Format)*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DE" sz="1200">
                <a:solidFill>
                  <a:schemeClr val="tx1"/>
                </a:solidFill>
              </a:rPr>
              <a:t>Art. 77 (Dataset Description) 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DE" sz="1200">
                <a:solidFill>
                  <a:schemeClr val="tx1"/>
                </a:solidFill>
              </a:rPr>
              <a:t>Art. 16 (Identification Management)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DE" sz="1200">
                <a:solidFill>
                  <a:schemeClr val="tx1"/>
                </a:solidFill>
              </a:rPr>
              <a:t>Art. 23 (</a:t>
            </a:r>
            <a:r>
              <a:rPr lang="en-DE" sz="1200" err="1">
                <a:solidFill>
                  <a:schemeClr val="tx1"/>
                </a:solidFill>
              </a:rPr>
              <a:t>MyHealth@EU</a:t>
            </a:r>
            <a:r>
              <a:rPr lang="en-DE" sz="1200">
                <a:solidFill>
                  <a:schemeClr val="tx1"/>
                </a:solidFill>
              </a:rPr>
              <a:t>)*</a:t>
            </a:r>
            <a:endParaRPr lang="en-DE" sz="1200">
              <a:solidFill>
                <a:schemeClr val="tx1"/>
              </a:solidFill>
              <a:ea typeface="Verdana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DE" sz="120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en-DE" sz="1000">
                <a:solidFill>
                  <a:schemeClr val="tx1"/>
                </a:solidFill>
              </a:rPr>
              <a:t>*Mit </a:t>
            </a:r>
            <a:r>
              <a:rPr lang="en-DE" sz="1000" err="1">
                <a:solidFill>
                  <a:schemeClr val="tx1"/>
                </a:solidFill>
              </a:rPr>
              <a:t>Fokus</a:t>
            </a:r>
            <a:r>
              <a:rPr lang="en-DE" sz="1000">
                <a:solidFill>
                  <a:schemeClr val="tx1"/>
                </a:solidFill>
              </a:rPr>
              <a:t> auf Art. 15 und Art. 23 Ch. 2 (</a:t>
            </a:r>
            <a:r>
              <a:rPr lang="en-GB" sz="1000">
                <a:solidFill>
                  <a:schemeClr val="tx1"/>
                </a:solidFill>
              </a:rPr>
              <a:t>Cross-Border Services and the Central Interoperability Platform for Digital Health)</a:t>
            </a:r>
            <a:endParaRPr lang="en-DE" sz="1000">
              <a:solidFill>
                <a:schemeClr val="tx1"/>
              </a:solidFill>
            </a:endParaRPr>
          </a:p>
        </p:txBody>
      </p:sp>
      <p:cxnSp>
        <p:nvCxnSpPr>
          <p:cNvPr id="20" name="Gewinkelte Verbindung 19">
            <a:extLst>
              <a:ext uri="{FF2B5EF4-FFF2-40B4-BE49-F238E27FC236}">
                <a16:creationId xmlns:a16="http://schemas.microsoft.com/office/drawing/2014/main" id="{D1FB3397-CCAD-B86D-0B49-81822FD86828}"/>
              </a:ext>
            </a:extLst>
          </p:cNvPr>
          <p:cNvCxnSpPr>
            <a:stCxn id="5" idx="0"/>
            <a:endCxn id="15" idx="0"/>
          </p:cNvCxnSpPr>
          <p:nvPr/>
        </p:nvCxnSpPr>
        <p:spPr>
          <a:xfrm>
            <a:off x="4456746" y="2114483"/>
            <a:ext cx="1658963" cy="1125287"/>
          </a:xfrm>
          <a:prstGeom prst="bentConnector2">
            <a:avLst/>
          </a:prstGeom>
          <a:ln w="38100">
            <a:solidFill>
              <a:srgbClr val="000E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winkelte Verbindung 21">
            <a:extLst>
              <a:ext uri="{FF2B5EF4-FFF2-40B4-BE49-F238E27FC236}">
                <a16:creationId xmlns:a16="http://schemas.microsoft.com/office/drawing/2014/main" id="{3ECF5A3A-0581-6D4C-F4EE-4187BB1C4BF8}"/>
              </a:ext>
            </a:extLst>
          </p:cNvPr>
          <p:cNvCxnSpPr>
            <a:cxnSpLocks/>
            <a:stCxn id="13" idx="2"/>
            <a:endCxn id="15" idx="0"/>
          </p:cNvCxnSpPr>
          <p:nvPr/>
        </p:nvCxnSpPr>
        <p:spPr>
          <a:xfrm rot="10800000" flipV="1">
            <a:off x="6115709" y="2114482"/>
            <a:ext cx="1601066" cy="1125287"/>
          </a:xfrm>
          <a:prstGeom prst="bentConnector2">
            <a:avLst/>
          </a:prstGeom>
          <a:ln w="38100">
            <a:solidFill>
              <a:srgbClr val="000E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D5DC9885-851C-B5ED-7E69-173747DE61FA}"/>
              </a:ext>
            </a:extLst>
          </p:cNvPr>
          <p:cNvSpPr/>
          <p:nvPr/>
        </p:nvSpPr>
        <p:spPr>
          <a:xfrm>
            <a:off x="5551351" y="1551936"/>
            <a:ext cx="1116890" cy="111689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4D870B9C-EEB2-2542-3521-69CCE47C1A73}"/>
              </a:ext>
            </a:extLst>
          </p:cNvPr>
          <p:cNvGrpSpPr/>
          <p:nvPr/>
        </p:nvGrpSpPr>
        <p:grpSpPr>
          <a:xfrm>
            <a:off x="5032162" y="3239770"/>
            <a:ext cx="2167093" cy="2167093"/>
            <a:chOff x="4991548" y="2670580"/>
            <a:chExt cx="1861073" cy="1861073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CCFAA8F-7481-373A-3F0F-251637ACCA71}"/>
                </a:ext>
              </a:extLst>
            </p:cNvPr>
            <p:cNvSpPr/>
            <p:nvPr/>
          </p:nvSpPr>
          <p:spPr>
            <a:xfrm>
              <a:off x="4991548" y="2670580"/>
              <a:ext cx="1861073" cy="1861073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3840EB84-41B8-F22E-7E7A-17CEBFCEFF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02130" y="2881162"/>
              <a:ext cx="1439909" cy="1439909"/>
            </a:xfrm>
            <a:prstGeom prst="rect">
              <a:avLst/>
            </a:prstGeom>
          </p:spPr>
        </p:pic>
      </p:grpSp>
      <p:pic>
        <p:nvPicPr>
          <p:cNvPr id="7" name="Grafik 6">
            <a:extLst>
              <a:ext uri="{FF2B5EF4-FFF2-40B4-BE49-F238E27FC236}">
                <a16:creationId xmlns:a16="http://schemas.microsoft.com/office/drawing/2014/main" id="{67177D68-1A2B-39F4-A3CD-2FC8130CE7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8618" y="1769973"/>
            <a:ext cx="647677" cy="64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531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6CF1F-5F8E-2159-1E44-00B76E519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EE3B0CC7-2F54-9A53-C64B-D90DC414FA94}"/>
              </a:ext>
            </a:extLst>
          </p:cNvPr>
          <p:cNvSpPr/>
          <p:nvPr/>
        </p:nvSpPr>
        <p:spPr>
          <a:xfrm>
            <a:off x="4992438" y="2110558"/>
            <a:ext cx="6646244" cy="3773875"/>
          </a:xfrm>
          <a:prstGeom prst="roundRect">
            <a:avLst>
              <a:gd name="adj" fmla="val 7401"/>
            </a:avLst>
          </a:prstGeom>
          <a:solidFill>
            <a:srgbClr val="D8E1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Abgerundetes Rechteck 7">
            <a:extLst>
              <a:ext uri="{FF2B5EF4-FFF2-40B4-BE49-F238E27FC236}">
                <a16:creationId xmlns:a16="http://schemas.microsoft.com/office/drawing/2014/main" id="{41D3DFBF-5A1D-1704-6A38-A76ECB984ECA}"/>
              </a:ext>
            </a:extLst>
          </p:cNvPr>
          <p:cNvSpPr/>
          <p:nvPr/>
        </p:nvSpPr>
        <p:spPr>
          <a:xfrm>
            <a:off x="553318" y="2110558"/>
            <a:ext cx="4097407" cy="3773875"/>
          </a:xfrm>
          <a:prstGeom prst="roundRect">
            <a:avLst>
              <a:gd name="adj" fmla="val 7401"/>
            </a:avLst>
          </a:prstGeom>
          <a:solidFill>
            <a:srgbClr val="D8E1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25" name="think-cell data - do not delete" hidden="1">
            <a:extLst>
              <a:ext uri="{FF2B5EF4-FFF2-40B4-BE49-F238E27FC236}">
                <a16:creationId xmlns:a16="http://schemas.microsoft.com/office/drawing/2014/main" id="{E1460272-A8EF-4330-80C3-3C858EE4922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think-cell Folie" r:id="rId4" imgW="306" imgH="306" progId="TCLayout.ActiveDocument.1">
                  <p:embed/>
                </p:oleObj>
              </mc:Choice>
              <mc:Fallback>
                <p:oleObj name="think-cell Folie" r:id="rId4" imgW="306" imgH="306" progId="TCLayout.ActiveDocument.1">
                  <p:embed/>
                  <p:pic>
                    <p:nvPicPr>
                      <p:cNvPr id="2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1460272-A8EF-4330-80C3-3C858EE492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04A91DF-F816-7897-F1D7-BAACB9577B8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662FDD4-1F9A-B3C9-2573-01E08D39EFC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16</a:t>
            </a:fld>
            <a:endParaRPr lang="de-DE" b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D8B13C9-0D42-DB76-032F-3519FE599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pPr>
              <a:lnSpc>
                <a:spcPct val="100000"/>
              </a:lnSpc>
            </a:pPr>
            <a:r>
              <a:rPr lang="de-DE"/>
              <a:t>Einvernehmen &amp; Bewertungsgrundlagen</a:t>
            </a:r>
          </a:p>
        </p:txBody>
      </p:sp>
      <p:sp>
        <p:nvSpPr>
          <p:cNvPr id="10" name="Pfeil: Chevron 9">
            <a:extLst>
              <a:ext uri="{FF2B5EF4-FFF2-40B4-BE49-F238E27FC236}">
                <a16:creationId xmlns:a16="http://schemas.microsoft.com/office/drawing/2014/main" id="{C4B4B09C-8F7A-4E84-B7D2-7CA2AC3E9B8A}"/>
              </a:ext>
            </a:extLst>
          </p:cNvPr>
          <p:cNvSpPr/>
          <p:nvPr/>
        </p:nvSpPr>
        <p:spPr>
          <a:xfrm>
            <a:off x="542558" y="1189835"/>
            <a:ext cx="2918046" cy="606187"/>
          </a:xfrm>
          <a:prstGeom prst="chevron">
            <a:avLst>
              <a:gd name="adj" fmla="val 25816"/>
            </a:avLst>
          </a:prstGeom>
          <a:solidFill>
            <a:srgbClr val="D8E1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de-DE" sz="1400" b="1">
                <a:solidFill>
                  <a:schemeClr val="tx1"/>
                </a:solidFill>
              </a:rPr>
              <a:t>Einvernehmen durch KIG</a:t>
            </a:r>
          </a:p>
        </p:txBody>
      </p:sp>
      <p:sp>
        <p:nvSpPr>
          <p:cNvPr id="11" name="Pfeil: Chevron 10">
            <a:extLst>
              <a:ext uri="{FF2B5EF4-FFF2-40B4-BE49-F238E27FC236}">
                <a16:creationId xmlns:a16="http://schemas.microsoft.com/office/drawing/2014/main" id="{E8462BE5-D83D-43EA-9CAF-D1B74508B84A}"/>
              </a:ext>
            </a:extLst>
          </p:cNvPr>
          <p:cNvSpPr/>
          <p:nvPr/>
        </p:nvSpPr>
        <p:spPr>
          <a:xfrm>
            <a:off x="3371172" y="1173523"/>
            <a:ext cx="2618760" cy="611483"/>
          </a:xfrm>
          <a:prstGeom prst="chevron">
            <a:avLst>
              <a:gd name="adj" fmla="val 25816"/>
            </a:avLst>
          </a:prstGeom>
          <a:solidFill>
            <a:schemeClr val="bg1"/>
          </a:solidFill>
          <a:ln>
            <a:solidFill>
              <a:srgbClr val="5679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de-DE" sz="1400" b="1">
                <a:solidFill>
                  <a:schemeClr val="tx1"/>
                </a:solidFill>
              </a:rPr>
              <a:t>Aufnahme in INA</a:t>
            </a:r>
          </a:p>
        </p:txBody>
      </p:sp>
      <p:sp>
        <p:nvSpPr>
          <p:cNvPr id="12" name="Pfeil: Chevron 11">
            <a:extLst>
              <a:ext uri="{FF2B5EF4-FFF2-40B4-BE49-F238E27FC236}">
                <a16:creationId xmlns:a16="http://schemas.microsoft.com/office/drawing/2014/main" id="{F57B7B64-815B-47AF-A77E-EC181258A64B}"/>
              </a:ext>
            </a:extLst>
          </p:cNvPr>
          <p:cNvSpPr/>
          <p:nvPr/>
        </p:nvSpPr>
        <p:spPr>
          <a:xfrm>
            <a:off x="5889742" y="1181679"/>
            <a:ext cx="2618760" cy="611483"/>
          </a:xfrm>
          <a:prstGeom prst="chevron">
            <a:avLst>
              <a:gd name="adj" fmla="val 25816"/>
            </a:avLst>
          </a:prstGeom>
          <a:solidFill>
            <a:schemeClr val="bg1"/>
          </a:solidFill>
          <a:ln>
            <a:solidFill>
              <a:srgbClr val="5679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de-DE" sz="1400" b="1">
                <a:solidFill>
                  <a:schemeClr val="tx1"/>
                </a:solidFill>
              </a:rPr>
              <a:t>Empfehlung </a:t>
            </a:r>
          </a:p>
        </p:txBody>
      </p:sp>
      <p:sp>
        <p:nvSpPr>
          <p:cNvPr id="13" name="Pfeil: Chevron 12">
            <a:extLst>
              <a:ext uri="{FF2B5EF4-FFF2-40B4-BE49-F238E27FC236}">
                <a16:creationId xmlns:a16="http://schemas.microsoft.com/office/drawing/2014/main" id="{AE910E6B-9052-432E-B9DF-85B8AD355EA5}"/>
              </a:ext>
            </a:extLst>
          </p:cNvPr>
          <p:cNvSpPr/>
          <p:nvPr/>
        </p:nvSpPr>
        <p:spPr>
          <a:xfrm>
            <a:off x="8408311" y="1170663"/>
            <a:ext cx="3230371" cy="606187"/>
          </a:xfrm>
          <a:prstGeom prst="chevron">
            <a:avLst>
              <a:gd name="adj" fmla="val 25816"/>
            </a:avLst>
          </a:prstGeom>
          <a:solidFill>
            <a:srgbClr val="D8E1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de-DE" sz="1400" b="1">
                <a:solidFill>
                  <a:schemeClr val="tx1"/>
                </a:solidFill>
              </a:rPr>
              <a:t>Vorschlag zur </a:t>
            </a:r>
            <a:br>
              <a:rPr lang="de-DE" sz="1400" b="1">
                <a:solidFill>
                  <a:schemeClr val="tx1"/>
                </a:solidFill>
              </a:rPr>
            </a:br>
            <a:r>
              <a:rPr lang="de-DE" sz="1400" b="1" err="1">
                <a:solidFill>
                  <a:schemeClr val="tx1"/>
                </a:solidFill>
              </a:rPr>
              <a:t>verbindl</a:t>
            </a:r>
            <a:r>
              <a:rPr lang="de-DE" sz="1400" b="1">
                <a:solidFill>
                  <a:schemeClr val="tx1"/>
                </a:solidFill>
              </a:rPr>
              <a:t>. Festlegung</a:t>
            </a:r>
          </a:p>
        </p:txBody>
      </p:sp>
      <p:sp>
        <p:nvSpPr>
          <p:cNvPr id="15" name="Abgerundetes Rechteck 20">
            <a:extLst>
              <a:ext uri="{FF2B5EF4-FFF2-40B4-BE49-F238E27FC236}">
                <a16:creationId xmlns:a16="http://schemas.microsoft.com/office/drawing/2014/main" id="{914D517F-70FF-4662-A6D8-6B77AC6A60DE}"/>
              </a:ext>
            </a:extLst>
          </p:cNvPr>
          <p:cNvSpPr/>
          <p:nvPr/>
        </p:nvSpPr>
        <p:spPr>
          <a:xfrm>
            <a:off x="534604" y="1524385"/>
            <a:ext cx="3974974" cy="1904616"/>
          </a:xfrm>
          <a:prstGeom prst="roundRect">
            <a:avLst>
              <a:gd name="adj" fmla="val 671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0FE9DA7-1B80-4948-93BC-7306F80E6E94}"/>
              </a:ext>
            </a:extLst>
          </p:cNvPr>
          <p:cNvSpPr txBox="1"/>
          <p:nvPr/>
        </p:nvSpPr>
        <p:spPr>
          <a:xfrm>
            <a:off x="740630" y="4689180"/>
            <a:ext cx="4262843" cy="80021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de-DE"/>
            </a:defPPr>
            <a:lvl1pPr marL="171450" indent="-171450">
              <a:lnSpc>
                <a:spcPts val="2200"/>
              </a:lnSpc>
              <a:buFont typeface="Wingdings" panose="05000000000000000000" pitchFamily="2" charset="2"/>
              <a:buChar char="§"/>
              <a:defRPr sz="1400">
                <a:solidFill>
                  <a:srgbClr val="000000"/>
                </a:solidFill>
                <a:ea typeface="Verdana"/>
              </a:defRPr>
            </a:lvl1pPr>
          </a:lstStyle>
          <a:p>
            <a:pPr marL="144000" indent="-1440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>
                <a:solidFill>
                  <a:schemeClr val="tx1"/>
                </a:solidFill>
              </a:rPr>
              <a:t>Verfahrensordnung der mio42</a:t>
            </a:r>
          </a:p>
          <a:p>
            <a:pPr marL="144000" indent="-1440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>
                <a:solidFill>
                  <a:schemeClr val="tx1"/>
                </a:solidFill>
              </a:rPr>
              <a:t>Wertelisten zu "Allergien" der mio42</a:t>
            </a:r>
          </a:p>
          <a:p>
            <a:pPr marL="144000" indent="-1440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>
                <a:solidFill>
                  <a:schemeClr val="tx1"/>
                </a:solidFill>
              </a:rPr>
              <a:t>Verordnungssoftware-Schnittstelle der KBV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D2960163-122A-4DF8-9F78-DD15E43C5C9D}"/>
              </a:ext>
            </a:extLst>
          </p:cNvPr>
          <p:cNvSpPr txBox="1"/>
          <p:nvPr/>
        </p:nvSpPr>
        <p:spPr>
          <a:xfrm>
            <a:off x="740631" y="2876273"/>
            <a:ext cx="3768948" cy="10926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44000" indent="-1440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>
                <a:ea typeface="Verdana"/>
              </a:rPr>
              <a:t>Schnittstelle "116117 Terminsynchronisation" durch </a:t>
            </a:r>
            <a:r>
              <a:rPr lang="de-DE" sz="1200" err="1">
                <a:ea typeface="Verdana"/>
              </a:rPr>
              <a:t>kv.digital</a:t>
            </a:r>
            <a:endParaRPr lang="de-DE" sz="1200"/>
          </a:p>
          <a:p>
            <a:pPr marL="144000" indent="-1440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 err="1"/>
              <a:t>ISiK</a:t>
            </a:r>
            <a:r>
              <a:rPr lang="de-DE" sz="1200"/>
              <a:t> bestätigungsrelevante Systeme für Stufe 5 durch Deutsche Krankenhausgesellschaft (DKG)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9B46F2FA-D7F1-42BE-9F6D-EFAFCD23414D}"/>
              </a:ext>
            </a:extLst>
          </p:cNvPr>
          <p:cNvSpPr txBox="1"/>
          <p:nvPr/>
        </p:nvSpPr>
        <p:spPr>
          <a:xfrm>
            <a:off x="5259205" y="2864994"/>
            <a:ext cx="5971779" cy="284693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sz="1200">
                <a:ea typeface="Verdana"/>
              </a:rPr>
              <a:t>Kriterien erarbeitet, um </a:t>
            </a:r>
            <a:r>
              <a:rPr lang="de-DE" sz="1200" b="1">
                <a:ea typeface="Verdana"/>
              </a:rPr>
              <a:t>Bewertung für einen Vorschlag zur verbindlichen Festlegung</a:t>
            </a:r>
            <a:r>
              <a:rPr lang="de-DE" sz="1200">
                <a:ea typeface="Verdana"/>
              </a:rPr>
              <a:t> für das Gesundheitswesen an BMG aussprechen zu können:</a:t>
            </a:r>
          </a:p>
          <a:p>
            <a:pPr marL="144000" indent="-1440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>
                <a:ea typeface="Verdana"/>
              </a:rPr>
              <a:t>Akteur für Pflege &amp; Fortschreibung der Spezifikation sichergestellt</a:t>
            </a:r>
          </a:p>
          <a:p>
            <a:pPr marL="144000" indent="-1440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>
                <a:ea typeface="Verdana"/>
              </a:rPr>
              <a:t>Kriterien-Set in INA zur Aufnahme und Empfehlung erfüllt</a:t>
            </a:r>
          </a:p>
          <a:p>
            <a:pPr marL="144000" indent="-1440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>
                <a:ea typeface="Verdana"/>
              </a:rPr>
              <a:t>Kompatibilität zur TI gewährleistet</a:t>
            </a:r>
          </a:p>
          <a:p>
            <a:pPr marL="144000" indent="-1440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>
                <a:ea typeface="Verdana"/>
              </a:rPr>
              <a:t>Nutzen in der Versorgung u. Anwendungsfall vorhanden</a:t>
            </a:r>
          </a:p>
          <a:p>
            <a:pPr marL="144000" indent="-1440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>
                <a:ea typeface="Verdana"/>
              </a:rPr>
              <a:t>Konkrete und testbare Anforderungen identifiziert</a:t>
            </a:r>
          </a:p>
          <a:p>
            <a:pPr marL="144000" indent="-1440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>
                <a:ea typeface="Verdana"/>
              </a:rPr>
              <a:t>Bestätigungsrelevante Systeme und Umsetzungsfrist klar</a:t>
            </a:r>
          </a:p>
          <a:p>
            <a:pPr marL="144000" indent="-1440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>
                <a:ea typeface="Verdana"/>
              </a:rPr>
              <a:t>KOB-Testfälle und Kapazitäten </a:t>
            </a:r>
            <a:br>
              <a:rPr lang="de-DE" sz="1200">
                <a:ea typeface="Verdana"/>
              </a:rPr>
            </a:br>
            <a:r>
              <a:rPr lang="de-DE" sz="1200">
                <a:ea typeface="Verdana"/>
              </a:rPr>
              <a:t>vorhanden und Abhängigkeiten </a:t>
            </a:r>
            <a:br>
              <a:rPr lang="de-DE" sz="1200">
                <a:ea typeface="Verdana"/>
              </a:rPr>
            </a:br>
            <a:r>
              <a:rPr lang="de-DE" sz="1200">
                <a:ea typeface="Verdana"/>
              </a:rPr>
              <a:t>berücksichtigt</a:t>
            </a:r>
          </a:p>
        </p:txBody>
      </p:sp>
      <p:sp>
        <p:nvSpPr>
          <p:cNvPr id="20" name="Abgerundetes Rechteck 12">
            <a:extLst>
              <a:ext uri="{FF2B5EF4-FFF2-40B4-BE49-F238E27FC236}">
                <a16:creationId xmlns:a16="http://schemas.microsoft.com/office/drawing/2014/main" id="{6AFEBEAD-43BB-4C67-9400-F5A1CF600940}"/>
              </a:ext>
            </a:extLst>
          </p:cNvPr>
          <p:cNvSpPr/>
          <p:nvPr/>
        </p:nvSpPr>
        <p:spPr>
          <a:xfrm>
            <a:off x="1448952" y="2355270"/>
            <a:ext cx="2273402" cy="3985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01FF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ct val="100000"/>
              </a:lnSpc>
            </a:pPr>
            <a:r>
              <a:rPr lang="de-DE" sz="1400" b="1">
                <a:solidFill>
                  <a:schemeClr val="accent1"/>
                </a:solidFill>
              </a:rPr>
              <a:t>Abgeschlossen</a:t>
            </a:r>
            <a:endParaRPr lang="de-DE"/>
          </a:p>
        </p:txBody>
      </p:sp>
      <p:sp>
        <p:nvSpPr>
          <p:cNvPr id="21" name="Abgerundetes Rechteck 5">
            <a:extLst>
              <a:ext uri="{FF2B5EF4-FFF2-40B4-BE49-F238E27FC236}">
                <a16:creationId xmlns:a16="http://schemas.microsoft.com/office/drawing/2014/main" id="{1143CC2D-70E6-49E1-8599-17574C082944}"/>
              </a:ext>
            </a:extLst>
          </p:cNvPr>
          <p:cNvSpPr/>
          <p:nvPr/>
        </p:nvSpPr>
        <p:spPr>
          <a:xfrm>
            <a:off x="1476396" y="4161522"/>
            <a:ext cx="2241721" cy="3989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01FF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ct val="100000"/>
              </a:lnSpc>
            </a:pPr>
            <a:r>
              <a:rPr lang="de-DE" sz="1400" b="1">
                <a:solidFill>
                  <a:schemeClr val="accent1"/>
                </a:solidFill>
              </a:rPr>
              <a:t>In Vorbereitung</a:t>
            </a:r>
            <a:endParaRPr lang="de-DE"/>
          </a:p>
        </p:txBody>
      </p:sp>
      <p:sp>
        <p:nvSpPr>
          <p:cNvPr id="22" name="Abgerundetes Rechteck 12">
            <a:extLst>
              <a:ext uri="{FF2B5EF4-FFF2-40B4-BE49-F238E27FC236}">
                <a16:creationId xmlns:a16="http://schemas.microsoft.com/office/drawing/2014/main" id="{A07EB59C-E4C1-4B4A-AF93-014CD7FEC4BB}"/>
              </a:ext>
            </a:extLst>
          </p:cNvPr>
          <p:cNvSpPr/>
          <p:nvPr/>
        </p:nvSpPr>
        <p:spPr>
          <a:xfrm>
            <a:off x="7219806" y="2355270"/>
            <a:ext cx="2273402" cy="3985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01FF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ct val="100000"/>
              </a:lnSpc>
            </a:pPr>
            <a:r>
              <a:rPr lang="de-DE" sz="1400" b="1">
                <a:solidFill>
                  <a:schemeClr val="accent1"/>
                </a:solidFill>
              </a:rPr>
              <a:t>Checkliste</a:t>
            </a:r>
            <a:endParaRPr lang="de-DE">
              <a:solidFill>
                <a:schemeClr val="accent1"/>
              </a:solidFill>
            </a:endParaRPr>
          </a:p>
        </p:txBody>
      </p: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F7A0FB08-C011-4422-8899-C4DBE6BDDDE8}"/>
              </a:ext>
            </a:extLst>
          </p:cNvPr>
          <p:cNvCxnSpPr>
            <a:cxnSpLocks/>
          </p:cNvCxnSpPr>
          <p:nvPr/>
        </p:nvCxnSpPr>
        <p:spPr>
          <a:xfrm>
            <a:off x="2020152" y="1776850"/>
            <a:ext cx="0" cy="320411"/>
          </a:xfrm>
          <a:prstGeom prst="straightConnector1">
            <a:avLst/>
          </a:prstGeom>
          <a:ln w="38100">
            <a:solidFill>
              <a:srgbClr val="D1DBE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CCECE181-B666-B945-5558-649BE78C0861}"/>
              </a:ext>
            </a:extLst>
          </p:cNvPr>
          <p:cNvCxnSpPr>
            <a:cxnSpLocks/>
          </p:cNvCxnSpPr>
          <p:nvPr/>
        </p:nvCxnSpPr>
        <p:spPr>
          <a:xfrm>
            <a:off x="10023842" y="1776850"/>
            <a:ext cx="0" cy="320411"/>
          </a:xfrm>
          <a:prstGeom prst="straightConnector1">
            <a:avLst/>
          </a:prstGeom>
          <a:ln w="38100">
            <a:solidFill>
              <a:srgbClr val="D1DBE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Abgerundetes Rechteck 5">
            <a:extLst>
              <a:ext uri="{FF2B5EF4-FFF2-40B4-BE49-F238E27FC236}">
                <a16:creationId xmlns:a16="http://schemas.microsoft.com/office/drawing/2014/main" id="{E3450EB6-2296-83E2-743F-D0F50C0B5B9E}"/>
              </a:ext>
            </a:extLst>
          </p:cNvPr>
          <p:cNvSpPr/>
          <p:nvPr/>
        </p:nvSpPr>
        <p:spPr>
          <a:xfrm>
            <a:off x="8145125" y="5264162"/>
            <a:ext cx="3085860" cy="800218"/>
          </a:xfrm>
          <a:prstGeom prst="roundRect">
            <a:avLst>
              <a:gd name="adj" fmla="val 50000"/>
            </a:avLst>
          </a:prstGeom>
          <a:solidFill>
            <a:srgbClr val="000E5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45720" rIns="91440" bIns="72000" rtlCol="0" anchor="ctr"/>
          <a:lstStyle/>
          <a:p>
            <a:pPr>
              <a:lnSpc>
                <a:spcPct val="100000"/>
              </a:lnSpc>
            </a:pPr>
            <a:r>
              <a:rPr lang="de-DE" sz="1200" b="1">
                <a:solidFill>
                  <a:srgbClr val="00FF64"/>
                </a:solidFill>
              </a:rPr>
              <a:t>2026 Ausweitung zur Auswirkungsanalyse </a:t>
            </a:r>
            <a:r>
              <a:rPr lang="de-DE" sz="1200" b="1" err="1">
                <a:solidFill>
                  <a:srgbClr val="00FF64"/>
                </a:solidFill>
              </a:rPr>
              <a:t>Verbindlichmachung</a:t>
            </a:r>
            <a:endParaRPr lang="de-DE" sz="1200">
              <a:solidFill>
                <a:srgbClr val="00FF64"/>
              </a:solidFill>
            </a:endParaRP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629F8594-9D19-3178-5421-40CA7EC5F8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079883">
            <a:off x="8354618" y="5517439"/>
            <a:ext cx="430605" cy="276094"/>
          </a:xfrm>
          <a:prstGeom prst="rect">
            <a:avLst/>
          </a:pr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97B26209-93B1-E09F-855D-FA2CEC42F83B}"/>
              </a:ext>
            </a:extLst>
          </p:cNvPr>
          <p:cNvSpPr/>
          <p:nvPr/>
        </p:nvSpPr>
        <p:spPr>
          <a:xfrm>
            <a:off x="8252981" y="5356235"/>
            <a:ext cx="611323" cy="611323"/>
          </a:xfrm>
          <a:prstGeom prst="ellipse">
            <a:avLst/>
          </a:prstGeom>
          <a:noFill/>
          <a:ln w="38100">
            <a:solidFill>
              <a:srgbClr val="00FF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10334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51367EF7-2B47-F0A4-D699-098745198E81}"/>
              </a:ext>
            </a:extLst>
          </p:cNvPr>
          <p:cNvCxnSpPr>
            <a:cxnSpLocks/>
          </p:cNvCxnSpPr>
          <p:nvPr/>
        </p:nvCxnSpPr>
        <p:spPr>
          <a:xfrm>
            <a:off x="3806396" y="4229593"/>
            <a:ext cx="3905741" cy="0"/>
          </a:xfrm>
          <a:prstGeom prst="straightConnector1">
            <a:avLst/>
          </a:prstGeom>
          <a:ln w="38100">
            <a:solidFill>
              <a:srgbClr val="D1DBE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784BFBE3-2965-ECE3-4371-37C2C55DCDB5}"/>
              </a:ext>
            </a:extLst>
          </p:cNvPr>
          <p:cNvSpPr/>
          <p:nvPr/>
        </p:nvSpPr>
        <p:spPr>
          <a:xfrm>
            <a:off x="7735224" y="2109109"/>
            <a:ext cx="3506888" cy="3517140"/>
          </a:xfrm>
          <a:prstGeom prst="roundRect">
            <a:avLst>
              <a:gd name="adj" fmla="val 7401"/>
            </a:avLst>
          </a:prstGeom>
          <a:noFill/>
          <a:ln w="38100">
            <a:solidFill>
              <a:srgbClr val="00FF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0ACDD510-57D9-7BE2-2FCD-A85FAD789C7C}"/>
              </a:ext>
            </a:extLst>
          </p:cNvPr>
          <p:cNvSpPr/>
          <p:nvPr/>
        </p:nvSpPr>
        <p:spPr>
          <a:xfrm>
            <a:off x="553320" y="2097744"/>
            <a:ext cx="3503712" cy="3960156"/>
          </a:xfrm>
          <a:prstGeom prst="roundRect">
            <a:avLst>
              <a:gd name="adj" fmla="val 7401"/>
            </a:avLst>
          </a:prstGeom>
          <a:solidFill>
            <a:schemeClr val="bg1"/>
          </a:solidFill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362B219C-ED7E-323A-7E94-594AB8AC55BA}"/>
              </a:ext>
            </a:extLst>
          </p:cNvPr>
          <p:cNvSpPr/>
          <p:nvPr/>
        </p:nvSpPr>
        <p:spPr>
          <a:xfrm>
            <a:off x="4279224" y="2097744"/>
            <a:ext cx="3218317" cy="3960156"/>
          </a:xfrm>
          <a:prstGeom prst="roundRect">
            <a:avLst>
              <a:gd name="adj" fmla="val 7401"/>
            </a:avLst>
          </a:prstGeom>
          <a:solidFill>
            <a:schemeClr val="bg1"/>
          </a:solidFill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1E956D4-14D1-84C8-7E03-F9724354AA8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694FA44-DF71-A806-9BF6-012CC7EC2C1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17</a:t>
            </a:fld>
            <a:endParaRPr lang="de-DE" b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B1C63CA-6D83-5461-8D3D-A6378EBC1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6" y="511175"/>
            <a:ext cx="8719775" cy="8175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/>
              <a:t>Deep Dive: </a:t>
            </a:r>
            <a:br>
              <a:rPr lang="de-DE"/>
            </a:br>
            <a:r>
              <a:rPr lang="de-DE" sz="2000"/>
              <a:t>KIG Einvernehmen zur Schnittstelle </a:t>
            </a:r>
            <a:br>
              <a:rPr lang="de-DE" sz="2000"/>
            </a:br>
            <a:r>
              <a:rPr lang="de-DE" sz="2000"/>
              <a:t>"116117 Terminsynchronisation"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30E190A9-6A45-4CF6-87FA-39FA7A25AED9}"/>
              </a:ext>
            </a:extLst>
          </p:cNvPr>
          <p:cNvSpPr/>
          <p:nvPr/>
        </p:nvSpPr>
        <p:spPr>
          <a:xfrm>
            <a:off x="583538" y="2799540"/>
            <a:ext cx="1982377" cy="679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7D8B6813-0E13-470F-A43D-0432A4C2A20E}"/>
              </a:ext>
            </a:extLst>
          </p:cNvPr>
          <p:cNvSpPr txBox="1"/>
          <p:nvPr/>
        </p:nvSpPr>
        <p:spPr>
          <a:xfrm>
            <a:off x="568933" y="2512684"/>
            <a:ext cx="3568925" cy="286856"/>
          </a:xfrm>
          <a:prstGeom prst="rect">
            <a:avLst/>
          </a:prstGeom>
          <a:noFill/>
        </p:spPr>
        <p:txBody>
          <a:bodyPr wrap="none" lIns="91440" tIns="36000" rIns="91440" bIns="0" anchor="t" anchorCtr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de-DE" sz="1600" b="1">
                <a:solidFill>
                  <a:schemeClr val="accent1"/>
                </a:solidFill>
                <a:ea typeface="+mn-lt"/>
                <a:cs typeface="+mn-lt"/>
                <a:sym typeface="+mn-lt"/>
              </a:rPr>
              <a:t>Grundlage</a:t>
            </a:r>
            <a:endParaRPr lang="de-DE">
              <a:solidFill>
                <a:schemeClr val="accent1"/>
              </a:solidFill>
            </a:endParaRPr>
          </a:p>
        </p:txBody>
      </p:sp>
      <p:sp>
        <p:nvSpPr>
          <p:cNvPr id="68" name="Rechteck 67">
            <a:extLst>
              <a:ext uri="{FF2B5EF4-FFF2-40B4-BE49-F238E27FC236}">
                <a16:creationId xmlns:a16="http://schemas.microsoft.com/office/drawing/2014/main" id="{8285634D-5FBA-4519-B3C3-BD7BC76DE219}"/>
              </a:ext>
            </a:extLst>
          </p:cNvPr>
          <p:cNvSpPr/>
          <p:nvPr/>
        </p:nvSpPr>
        <p:spPr>
          <a:xfrm>
            <a:off x="8345681" y="2717652"/>
            <a:ext cx="1982377" cy="679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extLst>
              <a:ext uri="{FF2B5EF4-FFF2-40B4-BE49-F238E27FC236}">
                <a16:creationId xmlns:a16="http://schemas.microsoft.com/office/drawing/2014/main" id="{79F99D25-256D-4445-B3C2-A32A45D991E6}"/>
              </a:ext>
            </a:extLst>
          </p:cNvPr>
          <p:cNvSpPr/>
          <p:nvPr/>
        </p:nvSpPr>
        <p:spPr>
          <a:xfrm>
            <a:off x="4402619" y="2821278"/>
            <a:ext cx="1982377" cy="679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" name="Textfeld 101">
            <a:extLst>
              <a:ext uri="{FF2B5EF4-FFF2-40B4-BE49-F238E27FC236}">
                <a16:creationId xmlns:a16="http://schemas.microsoft.com/office/drawing/2014/main" id="{59E3B7CF-EF7A-416B-AF7A-EE41FD6D1F2B}"/>
              </a:ext>
            </a:extLst>
          </p:cNvPr>
          <p:cNvSpPr txBox="1"/>
          <p:nvPr/>
        </p:nvSpPr>
        <p:spPr>
          <a:xfrm>
            <a:off x="4253703" y="2561900"/>
            <a:ext cx="3276923" cy="282921"/>
          </a:xfrm>
          <a:prstGeom prst="rect">
            <a:avLst/>
          </a:prstGeom>
          <a:noFill/>
        </p:spPr>
        <p:txBody>
          <a:bodyPr wrap="none" tIns="36000" bIns="0" anchor="t" anchorCtr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de-DE" sz="1600" b="1" noProof="0">
                <a:solidFill>
                  <a:schemeClr val="accent1"/>
                </a:solidFill>
                <a:latin typeface="+mn-lt"/>
                <a:ea typeface="+mn-lt"/>
                <a:cs typeface="+mn-lt"/>
                <a:sym typeface="+mn-lt"/>
              </a:rPr>
              <a:t>Ansatz</a:t>
            </a:r>
          </a:p>
        </p:txBody>
      </p:sp>
      <p:sp>
        <p:nvSpPr>
          <p:cNvPr id="104" name="Textfeld 103">
            <a:extLst>
              <a:ext uri="{FF2B5EF4-FFF2-40B4-BE49-F238E27FC236}">
                <a16:creationId xmlns:a16="http://schemas.microsoft.com/office/drawing/2014/main" id="{E46E71DC-71F6-4CB5-91F0-D709A11005C9}"/>
              </a:ext>
            </a:extLst>
          </p:cNvPr>
          <p:cNvSpPr txBox="1"/>
          <p:nvPr/>
        </p:nvSpPr>
        <p:spPr>
          <a:xfrm>
            <a:off x="7760640" y="2561900"/>
            <a:ext cx="3481472" cy="282921"/>
          </a:xfrm>
          <a:prstGeom prst="rect">
            <a:avLst/>
          </a:prstGeom>
          <a:noFill/>
        </p:spPr>
        <p:txBody>
          <a:bodyPr wrap="none" tIns="36000" bIns="0" anchor="t" anchorCtr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de-DE" sz="1600" b="1" noProof="0">
                <a:solidFill>
                  <a:schemeClr val="accent1"/>
                </a:solidFill>
                <a:latin typeface="+mn-lt"/>
                <a:ea typeface="+mn-lt"/>
                <a:cs typeface="+mn-lt"/>
                <a:sym typeface="+mn-lt"/>
              </a:rPr>
              <a:t>Ergebnis</a:t>
            </a:r>
          </a:p>
        </p:txBody>
      </p:sp>
      <p:sp>
        <p:nvSpPr>
          <p:cNvPr id="109" name="Textfeld 108">
            <a:extLst>
              <a:ext uri="{FF2B5EF4-FFF2-40B4-BE49-F238E27FC236}">
                <a16:creationId xmlns:a16="http://schemas.microsoft.com/office/drawing/2014/main" id="{E4736ED3-3CBB-4878-8AAD-C48FD49CDCE8}"/>
              </a:ext>
            </a:extLst>
          </p:cNvPr>
          <p:cNvSpPr txBox="1"/>
          <p:nvPr/>
        </p:nvSpPr>
        <p:spPr>
          <a:xfrm>
            <a:off x="777769" y="2933862"/>
            <a:ext cx="3117505" cy="2995757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 marL="177750" indent="-177750">
              <a:lnSpc>
                <a:spcPts val="18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sz="1400" err="1"/>
              <a:t>kv.digital</a:t>
            </a:r>
            <a:r>
              <a:rPr lang="de-DE" sz="1400"/>
              <a:t> hat gemäß § 370a Abs. 5 SGB V eine Schnittstelle zu definieren, über die </a:t>
            </a:r>
            <a:r>
              <a:rPr lang="de-DE" sz="1400" err="1"/>
              <a:t>Vertragsärzt:innen</a:t>
            </a:r>
            <a:r>
              <a:rPr lang="de-DE" sz="1400"/>
              <a:t> mit ihrem Terminverwaltungssystem verfügbare Termine an die Terminserviceschnittstelle übermitteln können </a:t>
            </a:r>
            <a:endParaRPr lang="de-DE"/>
          </a:p>
          <a:p>
            <a:pPr marL="177750" indent="-177750">
              <a:lnSpc>
                <a:spcPts val="18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sz="1400"/>
              <a:t>Spezifikation ist gemäß § 372 Abs. 1 Satz 1 SGB V im Einvernehmen mit dem KIG zu erstellen </a:t>
            </a:r>
            <a:endParaRPr lang="de-DE" sz="1400">
              <a:ea typeface="Verdana"/>
            </a:endParaRP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EF2472FE-4A4D-4F93-AD44-9BF1D3239C45}"/>
              </a:ext>
            </a:extLst>
          </p:cNvPr>
          <p:cNvSpPr txBox="1"/>
          <p:nvPr/>
        </p:nvSpPr>
        <p:spPr>
          <a:xfrm>
            <a:off x="4438842" y="2933862"/>
            <a:ext cx="3005533" cy="2918748"/>
          </a:xfrm>
          <a:prstGeom prst="rect">
            <a:avLst/>
          </a:prstGeom>
          <a:noFill/>
        </p:spPr>
        <p:txBody>
          <a:bodyPr wrap="square" lIns="0" tIns="45720" rIns="91440" bIns="45720" rtlCol="0" anchor="t">
            <a:spAutoFit/>
          </a:bodyPr>
          <a:lstStyle/>
          <a:p>
            <a:pPr marL="177750" indent="-177750">
              <a:lnSpc>
                <a:spcPts val="18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sz="1400">
                <a:ea typeface="Verdana"/>
              </a:rPr>
              <a:t>Prüfung und Identifikation </a:t>
            </a:r>
            <a:br>
              <a:rPr lang="de-DE" sz="1400">
                <a:ea typeface="Verdana"/>
              </a:rPr>
            </a:br>
            <a:r>
              <a:rPr lang="de-DE" sz="1400">
                <a:ea typeface="Verdana"/>
              </a:rPr>
              <a:t>von Anpassungsbedarfen </a:t>
            </a:r>
            <a:endParaRPr lang="de-DE" sz="1400"/>
          </a:p>
          <a:p>
            <a:pPr marL="177750" indent="-177750">
              <a:lnSpc>
                <a:spcPts val="18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sz="1400"/>
              <a:t>Intensive Zusammenarbeit in mehreren Terminen zwischen Herstellern, </a:t>
            </a:r>
            <a:r>
              <a:rPr lang="de-DE" sz="1400" err="1"/>
              <a:t>bvitg</a:t>
            </a:r>
            <a:r>
              <a:rPr lang="de-DE" sz="1400"/>
              <a:t>, </a:t>
            </a:r>
            <a:r>
              <a:rPr lang="de-DE" sz="1400" err="1"/>
              <a:t>kv.digital</a:t>
            </a:r>
            <a:r>
              <a:rPr lang="de-DE" sz="1400"/>
              <a:t>, gematik Produktteams und KIG </a:t>
            </a:r>
            <a:endParaRPr lang="de-DE">
              <a:ea typeface="Verdana"/>
            </a:endParaRPr>
          </a:p>
          <a:p>
            <a:pPr marL="177750" indent="-177750">
              <a:lnSpc>
                <a:spcPts val="18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sz="1400"/>
              <a:t>Spezifikation und zugehörigen Prozess gemeinsam analysieren, diskutieren und iterativ weiterentwickeln </a:t>
            </a:r>
            <a:endParaRPr lang="de-DE"/>
          </a:p>
        </p:txBody>
      </p:sp>
      <p:sp>
        <p:nvSpPr>
          <p:cNvPr id="112" name="Textfeld 111">
            <a:extLst>
              <a:ext uri="{FF2B5EF4-FFF2-40B4-BE49-F238E27FC236}">
                <a16:creationId xmlns:a16="http://schemas.microsoft.com/office/drawing/2014/main" id="{68F12B2C-26CF-479B-987C-57A390E39156}"/>
              </a:ext>
            </a:extLst>
          </p:cNvPr>
          <p:cNvSpPr txBox="1"/>
          <p:nvPr/>
        </p:nvSpPr>
        <p:spPr>
          <a:xfrm>
            <a:off x="8270064" y="2972938"/>
            <a:ext cx="2972048" cy="23801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de-DE" sz="1400"/>
              <a:t>Stärkung der Interoperabilität der Schnittstelle </a:t>
            </a:r>
          </a:p>
          <a:p>
            <a:pPr>
              <a:lnSpc>
                <a:spcPts val="1800"/>
              </a:lnSpc>
            </a:pPr>
            <a:endParaRPr lang="de-DE" sz="1400"/>
          </a:p>
          <a:p>
            <a:pPr>
              <a:lnSpc>
                <a:spcPts val="1800"/>
              </a:lnSpc>
            </a:pPr>
            <a:r>
              <a:rPr lang="de-DE" sz="1400"/>
              <a:t>Einvernehmen KIG </a:t>
            </a:r>
            <a:br>
              <a:rPr lang="de-DE" sz="1400"/>
            </a:br>
            <a:r>
              <a:rPr lang="de-DE" sz="1400"/>
              <a:t>am 15.08.25 zur </a:t>
            </a:r>
            <a:br>
              <a:rPr lang="de-DE" sz="1400"/>
            </a:br>
            <a:r>
              <a:rPr lang="de-DE" sz="1400"/>
              <a:t>Schnittstelle "116117 Terminsynchronisation"</a:t>
            </a:r>
            <a:endParaRPr lang="de-DE" sz="1400">
              <a:ea typeface="Verdana"/>
            </a:endParaRPr>
          </a:p>
          <a:p>
            <a:pPr>
              <a:lnSpc>
                <a:spcPts val="1800"/>
              </a:lnSpc>
            </a:pPr>
            <a:endParaRPr lang="de-DE" sz="1400"/>
          </a:p>
          <a:p>
            <a:pPr>
              <a:lnSpc>
                <a:spcPts val="1800"/>
              </a:lnSpc>
            </a:pPr>
            <a:r>
              <a:rPr lang="de-DE" sz="1400"/>
              <a:t>Veröffentlichung der </a:t>
            </a:r>
            <a:br>
              <a:rPr lang="de-DE" sz="1400"/>
            </a:br>
            <a:r>
              <a:rPr lang="de-DE" sz="1400"/>
              <a:t>Ergebnisse über INA</a:t>
            </a:r>
            <a:endParaRPr lang="de-DE"/>
          </a:p>
        </p:txBody>
      </p:sp>
      <p:sp>
        <p:nvSpPr>
          <p:cNvPr id="125" name="Foliennummernplatzhalter 5">
            <a:extLst>
              <a:ext uri="{FF2B5EF4-FFF2-40B4-BE49-F238E27FC236}">
                <a16:creationId xmlns:a16="http://schemas.microsoft.com/office/drawing/2014/main" id="{DA88B56E-D880-4D82-9949-97E2D3B3CD26}"/>
              </a:ext>
            </a:extLst>
          </p:cNvPr>
          <p:cNvSpPr txBox="1">
            <a:spLocks/>
          </p:cNvSpPr>
          <p:nvPr/>
        </p:nvSpPr>
        <p:spPr>
          <a:xfrm>
            <a:off x="407934" y="6346825"/>
            <a:ext cx="396000" cy="217005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Tx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22" name="Abgerundetes Rechteck 21">
            <a:extLst>
              <a:ext uri="{FF2B5EF4-FFF2-40B4-BE49-F238E27FC236}">
                <a16:creationId xmlns:a16="http://schemas.microsoft.com/office/drawing/2014/main" id="{CAA3F12A-5FD9-25DA-FBD2-E8EC37FC5EAC}"/>
              </a:ext>
            </a:extLst>
          </p:cNvPr>
          <p:cNvSpPr/>
          <p:nvPr/>
        </p:nvSpPr>
        <p:spPr>
          <a:xfrm>
            <a:off x="10445675" y="4694840"/>
            <a:ext cx="1181510" cy="1333500"/>
          </a:xfrm>
          <a:prstGeom prst="roundRect">
            <a:avLst>
              <a:gd name="adj" fmla="val 16688"/>
            </a:avLst>
          </a:prstGeom>
          <a:solidFill>
            <a:schemeClr val="bg1"/>
          </a:solidFill>
          <a:ln w="38100">
            <a:solidFill>
              <a:srgbClr val="00FF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4" name="Textfeld 123">
            <a:extLst>
              <a:ext uri="{FF2B5EF4-FFF2-40B4-BE49-F238E27FC236}">
                <a16:creationId xmlns:a16="http://schemas.microsoft.com/office/drawing/2014/main" id="{72123DFE-7AC7-4079-8EFE-27E13BF7F55F}"/>
              </a:ext>
            </a:extLst>
          </p:cNvPr>
          <p:cNvSpPr txBox="1"/>
          <p:nvPr/>
        </p:nvSpPr>
        <p:spPr>
          <a:xfrm>
            <a:off x="10645748" y="4714006"/>
            <a:ext cx="941952" cy="31515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lvl="1" indent="0">
              <a:buNone/>
            </a:pPr>
            <a:r>
              <a:rPr lang="de-DE" sz="1000" b="1"/>
              <a:t>Mehr hier:</a:t>
            </a:r>
          </a:p>
        </p:txBody>
      </p:sp>
      <p:pic>
        <p:nvPicPr>
          <p:cNvPr id="13316" name="Picture 4">
            <a:extLst>
              <a:ext uri="{FF2B5EF4-FFF2-40B4-BE49-F238E27FC236}">
                <a16:creationId xmlns:a16="http://schemas.microsoft.com/office/drawing/2014/main" id="{C64E2866-B6BC-487C-8072-43A90C2FC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867" y="5118352"/>
            <a:ext cx="747118" cy="75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C826AEEA-F661-F4C8-49CC-DD71D7FEDE8D}"/>
              </a:ext>
            </a:extLst>
          </p:cNvPr>
          <p:cNvSpPr/>
          <p:nvPr/>
        </p:nvSpPr>
        <p:spPr>
          <a:xfrm>
            <a:off x="5478295" y="1616473"/>
            <a:ext cx="856386" cy="85638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3830C07-2268-8257-E6DA-BF239E69BDF8}"/>
              </a:ext>
            </a:extLst>
          </p:cNvPr>
          <p:cNvSpPr/>
          <p:nvPr/>
        </p:nvSpPr>
        <p:spPr>
          <a:xfrm>
            <a:off x="1936945" y="1616473"/>
            <a:ext cx="856386" cy="85638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F454777-4F17-7EE3-DF13-914EB38202AF}"/>
              </a:ext>
            </a:extLst>
          </p:cNvPr>
          <p:cNvSpPr/>
          <p:nvPr/>
        </p:nvSpPr>
        <p:spPr>
          <a:xfrm>
            <a:off x="9081451" y="1616473"/>
            <a:ext cx="856386" cy="85638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0" name="Grafik 29">
            <a:extLst>
              <a:ext uri="{FF2B5EF4-FFF2-40B4-BE49-F238E27FC236}">
                <a16:creationId xmlns:a16="http://schemas.microsoft.com/office/drawing/2014/main" id="{A277F501-AB71-E24C-EB54-0FD4F3663F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9232" y="1800964"/>
            <a:ext cx="251811" cy="466317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74B76948-135B-A287-7246-EE261C56BC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0635" y="1948690"/>
            <a:ext cx="203451" cy="203451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C4AAECB8-9E71-C797-D15D-0FBA9C34D0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7507" y="1908772"/>
            <a:ext cx="181264" cy="266502"/>
          </a:xfrm>
          <a:prstGeom prst="rect">
            <a:avLst/>
          </a:prstGeom>
        </p:spPr>
      </p:pic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8EA2C1F1-6A22-461D-8160-0C2C8331C278}"/>
              </a:ext>
            </a:extLst>
          </p:cNvPr>
          <p:cNvGrpSpPr/>
          <p:nvPr/>
        </p:nvGrpSpPr>
        <p:grpSpPr>
          <a:xfrm>
            <a:off x="5795687" y="1966051"/>
            <a:ext cx="216926" cy="152400"/>
            <a:chOff x="5879074" y="1985303"/>
            <a:chExt cx="216926" cy="152400"/>
          </a:xfrm>
        </p:grpSpPr>
        <p:cxnSp>
          <p:nvCxnSpPr>
            <p:cNvPr id="34" name="Gerade Verbindung mit Pfeil 33">
              <a:extLst>
                <a:ext uri="{FF2B5EF4-FFF2-40B4-BE49-F238E27FC236}">
                  <a16:creationId xmlns:a16="http://schemas.microsoft.com/office/drawing/2014/main" id="{80FFFDAE-823C-A282-172F-5AE159E70B17}"/>
                </a:ext>
              </a:extLst>
            </p:cNvPr>
            <p:cNvCxnSpPr>
              <a:cxnSpLocks/>
            </p:cNvCxnSpPr>
            <p:nvPr/>
          </p:nvCxnSpPr>
          <p:spPr>
            <a:xfrm>
              <a:off x="5892549" y="1985303"/>
              <a:ext cx="203451" cy="0"/>
            </a:xfrm>
            <a:prstGeom prst="straightConnector1">
              <a:avLst/>
            </a:prstGeom>
            <a:ln w="19050" cap="rnd">
              <a:solidFill>
                <a:srgbClr val="00FF64"/>
              </a:solidFill>
              <a:round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Gerade Verbindung mit Pfeil 38">
              <a:extLst>
                <a:ext uri="{FF2B5EF4-FFF2-40B4-BE49-F238E27FC236}">
                  <a16:creationId xmlns:a16="http://schemas.microsoft.com/office/drawing/2014/main" id="{908A7B49-2758-FAFF-B05A-4D7ED928BA9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79074" y="2137703"/>
              <a:ext cx="210899" cy="0"/>
            </a:xfrm>
            <a:prstGeom prst="straightConnector1">
              <a:avLst/>
            </a:prstGeom>
            <a:ln w="19050" cap="rnd">
              <a:solidFill>
                <a:srgbClr val="00FF64"/>
              </a:solidFill>
              <a:round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3" name="Grafik 42">
            <a:extLst>
              <a:ext uri="{FF2B5EF4-FFF2-40B4-BE49-F238E27FC236}">
                <a16:creationId xmlns:a16="http://schemas.microsoft.com/office/drawing/2014/main" id="{46956E67-CB79-FCC6-1177-1BAFA8A7EE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08876" y="1809616"/>
            <a:ext cx="377147" cy="47143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F4F361C-2F14-5ABE-36FE-703793A239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67703" y="2972938"/>
            <a:ext cx="260920" cy="26092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2352986-5B62-6E69-A728-146093A722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67703" y="3680510"/>
            <a:ext cx="260920" cy="26092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731AEEA-23E0-A565-A8E4-B493C0D4F3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67703" y="4823510"/>
            <a:ext cx="260920" cy="26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7323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87A19-3DCF-8B9E-078B-B38C2A57F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elle 7">
            <a:extLst>
              <a:ext uri="{FF2B5EF4-FFF2-40B4-BE49-F238E27FC236}">
                <a16:creationId xmlns:a16="http://schemas.microsoft.com/office/drawing/2014/main" id="{7A26BE77-7913-4B2A-93AF-E2166087DE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308116"/>
              </p:ext>
            </p:extLst>
          </p:nvPr>
        </p:nvGraphicFramePr>
        <p:xfrm>
          <a:off x="542733" y="1893491"/>
          <a:ext cx="11099993" cy="4153969"/>
        </p:xfrm>
        <a:graphic>
          <a:graphicData uri="http://schemas.openxmlformats.org/drawingml/2006/table">
            <a:tbl>
              <a:tblPr firstRow="1" bandRow="1">
                <a:tableStyleId>{F4557EE4-4E99-45FB-A71D-A66433384003}</a:tableStyleId>
              </a:tblPr>
              <a:tblGrid>
                <a:gridCol w="1391440">
                  <a:extLst>
                    <a:ext uri="{9D8B030D-6E8A-4147-A177-3AD203B41FA5}">
                      <a16:colId xmlns:a16="http://schemas.microsoft.com/office/drawing/2014/main" val="3369592619"/>
                    </a:ext>
                  </a:extLst>
                </a:gridCol>
                <a:gridCol w="1510221">
                  <a:extLst>
                    <a:ext uri="{9D8B030D-6E8A-4147-A177-3AD203B41FA5}">
                      <a16:colId xmlns:a16="http://schemas.microsoft.com/office/drawing/2014/main" val="562265203"/>
                    </a:ext>
                  </a:extLst>
                </a:gridCol>
                <a:gridCol w="1759942">
                  <a:extLst>
                    <a:ext uri="{9D8B030D-6E8A-4147-A177-3AD203B41FA5}">
                      <a16:colId xmlns:a16="http://schemas.microsoft.com/office/drawing/2014/main" val="1474534526"/>
                    </a:ext>
                  </a:extLst>
                </a:gridCol>
                <a:gridCol w="6438390">
                  <a:extLst>
                    <a:ext uri="{9D8B030D-6E8A-4147-A177-3AD203B41FA5}">
                      <a16:colId xmlns:a16="http://schemas.microsoft.com/office/drawing/2014/main" val="37038713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de-DE" sz="1200" dirty="0">
                          <a:solidFill>
                            <a:srgbClr val="00FF64"/>
                          </a:solidFill>
                        </a:rPr>
                        <a:t>Standard</a:t>
                      </a:r>
                    </a:p>
                  </a:txBody>
                  <a:tcPr marL="10800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de-DE" sz="1200">
                          <a:solidFill>
                            <a:srgbClr val="00FF64"/>
                          </a:solidFill>
                        </a:rPr>
                        <a:t>Status (Anz.)</a:t>
                      </a:r>
                    </a:p>
                  </a:txBody>
                  <a:tcPr marL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de-DE" sz="1200">
                          <a:solidFill>
                            <a:srgbClr val="00FF64"/>
                          </a:solidFill>
                        </a:rPr>
                        <a:t>Wer</a:t>
                      </a:r>
                    </a:p>
                  </a:txBody>
                  <a:tcPr marL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de-DE" sz="1200">
                          <a:solidFill>
                            <a:srgbClr val="00FF64"/>
                          </a:solidFill>
                        </a:rPr>
                        <a:t>Kontext </a:t>
                      </a:r>
                    </a:p>
                  </a:txBody>
                  <a:tcPr marL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3139368"/>
                  </a:ext>
                </a:extLst>
              </a:tr>
              <a:tr h="783166">
                <a:tc rowSpan="4"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de-DE" sz="1200" b="1">
                          <a:solidFill>
                            <a:schemeClr val="tx1"/>
                          </a:solidFill>
                        </a:rPr>
                        <a:t>Schnittstellen</a:t>
                      </a:r>
                    </a:p>
                  </a:txBody>
                  <a:tcPr marL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de-DE" sz="1200" b="1">
                          <a:solidFill>
                            <a:schemeClr val="tx1"/>
                          </a:solidFill>
                        </a:rPr>
                        <a:t>aufgenommen (4)</a:t>
                      </a:r>
                    </a:p>
                  </a:txBody>
                  <a:tcPr marL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de-DE" sz="1200" b="1">
                          <a:solidFill>
                            <a:schemeClr val="tx1"/>
                          </a:solidFill>
                        </a:rPr>
                        <a:t>kv.digital</a:t>
                      </a:r>
                      <a:r>
                        <a:rPr lang="de-DE" sz="1200">
                          <a:solidFill>
                            <a:schemeClr val="tx1"/>
                          </a:solidFill>
                        </a:rPr>
                        <a:t> i.A.</a:t>
                      </a:r>
                      <a:br>
                        <a:rPr lang="de-DE" sz="1200">
                          <a:solidFill>
                            <a:schemeClr val="tx1"/>
                          </a:solidFill>
                        </a:rPr>
                      </a:br>
                      <a:r>
                        <a:rPr lang="de-DE" sz="1200">
                          <a:solidFill>
                            <a:schemeClr val="tx1"/>
                          </a:solidFill>
                        </a:rPr>
                        <a:t>KBV Kassenärztliche Bundesvereinigung</a:t>
                      </a:r>
                    </a:p>
                  </a:txBody>
                  <a:tcPr marL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de-DE" sz="1200">
                          <a:solidFill>
                            <a:schemeClr val="tx1"/>
                          </a:solidFill>
                        </a:rPr>
                        <a:t>Schnittstelle "Terminsynchronisation 116117" gemäß § 370a Abs. 5 SGB V (zuvor Einvernehmen mit KIG hergestellt)</a:t>
                      </a:r>
                      <a:endParaRPr lang="de-DE">
                        <a:solidFill>
                          <a:schemeClr val="tx1"/>
                        </a:solidFill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4758548"/>
                  </a:ext>
                </a:extLst>
              </a:tr>
              <a:tr h="793749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E6E6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 b="1" i="0" u="none" strike="noStrike" noProof="0">
                          <a:solidFill>
                            <a:schemeClr val="tx1"/>
                          </a:solidFill>
                          <a:latin typeface="Verdana"/>
                        </a:rPr>
                        <a:t>kv.digital</a:t>
                      </a:r>
                      <a:r>
                        <a:rPr lang="de-DE" sz="1200" b="0" i="0" u="none" strike="noStrike" noProof="0">
                          <a:solidFill>
                            <a:schemeClr val="tx1"/>
                          </a:solidFill>
                          <a:latin typeface="Verdana"/>
                        </a:rPr>
                        <a:t> i.A. </a:t>
                      </a:r>
                      <a:br>
                        <a:rPr lang="de-DE" sz="1200" b="0" i="0" u="none" strike="noStrike" noProof="0">
                          <a:solidFill>
                            <a:schemeClr val="tx1"/>
                          </a:solidFill>
                          <a:latin typeface="Verdana"/>
                        </a:rPr>
                      </a:br>
                      <a:r>
                        <a:rPr lang="de-DE" sz="1200" b="0" i="0" u="none" strike="noStrike" noProof="0">
                          <a:solidFill>
                            <a:schemeClr val="tx1"/>
                          </a:solidFill>
                          <a:latin typeface="Verdana"/>
                        </a:rPr>
                        <a:t>KBV Kassenärztliche Bundesvereinigung</a:t>
                      </a:r>
                    </a:p>
                  </a:txBody>
                  <a:tcPr marL="10800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E51"/>
                        </a:buClr>
                        <a:buFont typeface="Arial,Sans-Serif"/>
                        <a:buChar char="•"/>
                      </a:pPr>
                      <a:r>
                        <a:rPr lang="de-DE" sz="1200" b="0" i="0" u="none" strike="noStrike" noProof="0">
                          <a:solidFill>
                            <a:schemeClr val="tx1"/>
                          </a:solidFill>
                          <a:latin typeface="Verdana"/>
                        </a:rPr>
                        <a:t>Schnittstelle "Terminservice durch Dritte" gemäß § 370a Abs. 2 SGB V </a:t>
                      </a:r>
                    </a:p>
                    <a:p>
                      <a:pPr marL="171450" marR="0" lvl="0" indent="-171450" algn="l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E51"/>
                        </a:buClr>
                        <a:buFont typeface="Arial,Sans-Serif"/>
                        <a:buChar char="•"/>
                      </a:pPr>
                      <a:r>
                        <a:rPr lang="de-DE" sz="1200" b="1" i="0" u="none" strike="noStrike" noProof="0">
                          <a:solidFill>
                            <a:schemeClr val="tx1"/>
                          </a:solidFill>
                          <a:latin typeface="Verdana"/>
                        </a:rPr>
                        <a:t>Version 1.0 und Version 1.1</a:t>
                      </a:r>
                      <a:endParaRPr lang="de-DE">
                        <a:solidFill>
                          <a:schemeClr val="tx1"/>
                        </a:solidFill>
                      </a:endParaRPr>
                    </a:p>
                  </a:txBody>
                  <a:tcPr marL="10800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550334"/>
                  </a:ext>
                </a:extLst>
              </a:tr>
              <a:tr h="9275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 b="1" i="0" u="none" strike="noStrike" noProof="0">
                          <a:solidFill>
                            <a:schemeClr val="tx1"/>
                          </a:solidFill>
                          <a:latin typeface="Verdana"/>
                        </a:rPr>
                        <a:t>KKN</a:t>
                      </a:r>
                      <a:r>
                        <a:rPr lang="de-DE" sz="1200" b="0" i="0" u="none" strike="noStrike" noProof="0">
                          <a:solidFill>
                            <a:schemeClr val="tx1"/>
                          </a:solidFill>
                          <a:latin typeface="Verdana"/>
                        </a:rPr>
                        <a:t> Klinische Krebsregister Niedersachsen </a:t>
                      </a:r>
                      <a:br>
                        <a:rPr lang="de-DE" sz="1200" b="0" i="0" u="none" strike="noStrike" noProof="0">
                          <a:solidFill>
                            <a:schemeClr val="tx1"/>
                          </a:solidFill>
                          <a:latin typeface="Verdana"/>
                        </a:rPr>
                      </a:br>
                      <a:r>
                        <a:rPr lang="de-DE" sz="1200" b="0" i="0" u="none" strike="noStrike" noProof="0">
                          <a:solidFill>
                            <a:schemeClr val="tx1"/>
                          </a:solidFill>
                          <a:latin typeface="Verdana"/>
                        </a:rPr>
                        <a:t>(Plattform § 65C)</a:t>
                      </a:r>
                    </a:p>
                  </a:txBody>
                  <a:tcPr marL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E51"/>
                        </a:buClr>
                        <a:buFont typeface="Arial,Sans-Serif"/>
                        <a:buChar char="•"/>
                      </a:pPr>
                      <a:r>
                        <a:rPr lang="de-DE" sz="1200" b="0" i="0" u="none" strike="noStrike" noProof="0">
                          <a:solidFill>
                            <a:schemeClr val="tx1"/>
                          </a:solidFill>
                          <a:latin typeface="Verdana"/>
                        </a:rPr>
                        <a:t>XML-Schnittstelle Bundeseinheitlicher onkologischer Basisdatensatz </a:t>
                      </a:r>
                      <a:endParaRPr lang="en-US" sz="1200" b="0" i="0" u="none" strike="noStrike" noProof="0">
                        <a:solidFill>
                          <a:schemeClr val="tx1"/>
                        </a:solidFill>
                        <a:latin typeface="Verdana"/>
                      </a:endParaRPr>
                    </a:p>
                    <a:p>
                      <a:pPr marL="171450" marR="0" lvl="0" indent="-171450" algn="l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E51"/>
                        </a:buClr>
                        <a:buFont typeface="Arial,Sans-Serif"/>
                        <a:buChar char="•"/>
                      </a:pPr>
                      <a:r>
                        <a:rPr lang="de-DE" sz="1200" b="1" i="0" u="none" strike="noStrike" noProof="0">
                          <a:solidFill>
                            <a:schemeClr val="tx1"/>
                          </a:solidFill>
                          <a:latin typeface="Verdana"/>
                        </a:rPr>
                        <a:t>Version 3.0.4</a:t>
                      </a:r>
                      <a:endParaRPr lang="en-US" sz="1200" b="0" i="0" u="none" strike="noStrike" noProof="0">
                        <a:solidFill>
                          <a:schemeClr val="tx1"/>
                        </a:solidFill>
                        <a:latin typeface="Verdana"/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404346"/>
                  </a:ext>
                </a:extLst>
              </a:tr>
              <a:tr h="712861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de-DE" sz="1200" b="1">
                          <a:solidFill>
                            <a:schemeClr val="tx1"/>
                          </a:solidFill>
                        </a:rPr>
                        <a:t>empfohlen und vorgeschlagen zur verbindlichen Festlegung</a:t>
                      </a:r>
                    </a:p>
                    <a:p>
                      <a:pPr>
                        <a:lnSpc>
                          <a:spcPts val="1700"/>
                        </a:lnSpc>
                      </a:pPr>
                      <a:r>
                        <a:rPr lang="de-DE" sz="1200" b="1">
                          <a:solidFill>
                            <a:schemeClr val="tx1"/>
                          </a:solidFill>
                        </a:rPr>
                        <a:t>(1)</a:t>
                      </a:r>
                    </a:p>
                  </a:txBody>
                  <a:tcPr marL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 b="1" i="0" u="none" strike="noStrike" noProof="0">
                          <a:solidFill>
                            <a:schemeClr val="tx1"/>
                          </a:solidFill>
                          <a:latin typeface="Verdana"/>
                        </a:rPr>
                        <a:t>gematik/ KIG</a:t>
                      </a:r>
                      <a:endParaRPr lang="de-DE" sz="1200" b="0" i="0" u="none" strike="noStrike" noProof="0">
                        <a:solidFill>
                          <a:schemeClr val="tx1"/>
                        </a:solidFill>
                        <a:latin typeface="Verdana"/>
                      </a:endParaRPr>
                    </a:p>
                    <a:p>
                      <a:pPr>
                        <a:lnSpc>
                          <a:spcPts val="1700"/>
                        </a:lnSpc>
                      </a:pPr>
                      <a:r>
                        <a:rPr lang="de-DE" sz="1200" b="0">
                          <a:solidFill>
                            <a:schemeClr val="tx1"/>
                          </a:solidFill>
                        </a:rPr>
                        <a:t>Kompetenzzentrum für Interoperabilität</a:t>
                      </a:r>
                    </a:p>
                  </a:txBody>
                  <a:tcPr marL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de-DE" sz="1200" b="0" i="0" u="none" strike="noStrike" noProof="0">
                          <a:solidFill>
                            <a:schemeClr val="tx1"/>
                          </a:solidFill>
                          <a:latin typeface="Verdana"/>
                        </a:rPr>
                        <a:t>Spezifikation für Schnittstelle ISiK Stufe 5 mit 10 Modulen</a:t>
                      </a:r>
                      <a:endParaRPr lang="de-DE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de-DE" sz="1200">
                          <a:solidFill>
                            <a:schemeClr val="tx1"/>
                          </a:solidFill>
                        </a:rPr>
                        <a:t>Als IOP-Anforderung gemäß § 385 SGB V im Rahmen der Schnittstellen für informationstechnische Systeme in Krankenhäusern 7 von 10 Modulen dem BMG zur verbindlichen Festlegung vorgeschlagen</a:t>
                      </a:r>
                      <a:endParaRPr lang="de-DE">
                        <a:solidFill>
                          <a:schemeClr val="tx1"/>
                        </a:solidFill>
                      </a:endParaRPr>
                    </a:p>
                    <a:p>
                      <a:pPr defTabSz="914400">
                        <a:lnSpc>
                          <a:spcPts val="1700"/>
                        </a:lnSpc>
                        <a:tabLst/>
                        <a:defRPr/>
                      </a:pPr>
                      <a:endParaRPr lang="de-DE" sz="1200" b="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093277"/>
                  </a:ext>
                </a:extLst>
              </a:tr>
            </a:tbl>
          </a:graphicData>
        </a:graphic>
      </p:graphicFrame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9626416D-1A82-E894-A8EA-B3A337EFB9AD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think-cell Folie" r:id="rId5" imgW="306" imgH="306" progId="TCLayout.ActiveDocument.1">
                  <p:embed/>
                </p:oleObj>
              </mc:Choice>
              <mc:Fallback>
                <p:oleObj name="think-cell Folie" r:id="rId5" imgW="306" imgH="306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9626416D-1A82-E894-A8EA-B3A337EFB9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el 9">
            <a:extLst>
              <a:ext uri="{FF2B5EF4-FFF2-40B4-BE49-F238E27FC236}">
                <a16:creationId xmlns:a16="http://schemas.microsoft.com/office/drawing/2014/main" id="{9D4E595E-5E1F-5B2F-FA15-FBF162265824}"/>
              </a:ext>
            </a:extLst>
          </p:cNvPr>
          <p:cNvSpPr txBox="1">
            <a:spLocks/>
          </p:cNvSpPr>
          <p:nvPr/>
        </p:nvSpPr>
        <p:spPr>
          <a:xfrm>
            <a:off x="553316" y="511175"/>
            <a:ext cx="9704846" cy="68585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de-DE" dirty="0"/>
              <a:t>5 Standards, Profile und </a:t>
            </a:r>
            <a:br>
              <a:rPr lang="de-DE" dirty="0"/>
            </a:br>
            <a:r>
              <a:rPr lang="de-DE" dirty="0"/>
              <a:t>Leitfäden aufgenommen</a:t>
            </a:r>
            <a:br>
              <a:rPr lang="de-DE" sz="2400" dirty="0"/>
            </a:br>
            <a:r>
              <a:rPr lang="de-DE" sz="2100" b="0" dirty="0"/>
              <a:t>IOP-Anforderung </a:t>
            </a:r>
            <a:r>
              <a:rPr lang="de-DE" sz="2100" b="0" dirty="0" err="1"/>
              <a:t>ISiK</a:t>
            </a:r>
            <a:r>
              <a:rPr lang="de-DE" sz="2100" b="0" dirty="0"/>
              <a:t> Stufe 5 empfohlen</a:t>
            </a:r>
            <a:br>
              <a:rPr lang="de-DE" sz="2400" dirty="0"/>
            </a:br>
            <a:endParaRPr lang="de-DE" sz="2400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2DCA7BDB-9B5C-670B-DCEA-0BEF3BB87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AC034F9-04F3-B33E-BBD6-5B5AB94A03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18</a:t>
            </a:fld>
            <a:endParaRPr lang="de-DE" b="1"/>
          </a:p>
        </p:txBody>
      </p:sp>
    </p:spTree>
    <p:extLst>
      <p:ext uri="{BB962C8B-B14F-4D97-AF65-F5344CB8AC3E}">
        <p14:creationId xmlns:p14="http://schemas.microsoft.com/office/powerpoint/2010/main" val="20517246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5B0BD-2599-9ED1-5945-12E842044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bgerundetes Rechteck 14">
            <a:extLst>
              <a:ext uri="{FF2B5EF4-FFF2-40B4-BE49-F238E27FC236}">
                <a16:creationId xmlns:a16="http://schemas.microsoft.com/office/drawing/2014/main" id="{3475B263-6E37-F2E0-7080-1619BB67F024}"/>
              </a:ext>
            </a:extLst>
          </p:cNvPr>
          <p:cNvSpPr/>
          <p:nvPr/>
        </p:nvSpPr>
        <p:spPr>
          <a:xfrm>
            <a:off x="5521453" y="2203985"/>
            <a:ext cx="6117231" cy="3574898"/>
          </a:xfrm>
          <a:prstGeom prst="roundRect">
            <a:avLst>
              <a:gd name="adj" fmla="val 7401"/>
            </a:avLst>
          </a:prstGeom>
          <a:solidFill>
            <a:schemeClr val="bg1"/>
          </a:solidFill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DBA074E4-9B53-5C65-DD6C-0233B51895E2}"/>
              </a:ext>
            </a:extLst>
          </p:cNvPr>
          <p:cNvSpPr/>
          <p:nvPr/>
        </p:nvSpPr>
        <p:spPr>
          <a:xfrm>
            <a:off x="545692" y="2203985"/>
            <a:ext cx="4794657" cy="3574898"/>
          </a:xfrm>
          <a:prstGeom prst="roundRect">
            <a:avLst>
              <a:gd name="adj" fmla="val 7401"/>
            </a:avLst>
          </a:prstGeom>
          <a:solidFill>
            <a:schemeClr val="bg1"/>
          </a:solidFill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Fußzeilenplatzhalter 18">
            <a:extLst>
              <a:ext uri="{FF2B5EF4-FFF2-40B4-BE49-F238E27FC236}">
                <a16:creationId xmlns:a16="http://schemas.microsoft.com/office/drawing/2014/main" id="{B5FF3222-7A29-11B4-01B0-A357A08AF67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7D63DE2-FCFA-AFA6-596C-15D62EECF2D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19</a:t>
            </a:fld>
            <a:endParaRPr lang="de-DE" b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02D85E0-109C-05F5-8A0F-927F9C192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de-DE"/>
              <a:t>Konformitätsbewertung: Meilensteine</a:t>
            </a:r>
            <a:br>
              <a:rPr lang="de-DE"/>
            </a:br>
            <a:r>
              <a:rPr lang="de-DE"/>
              <a:t>für Qualität und Interoperabilität</a:t>
            </a:r>
          </a:p>
        </p:txBody>
      </p:sp>
      <p:sp>
        <p:nvSpPr>
          <p:cNvPr id="18" name="Textfeld 10">
            <a:extLst>
              <a:ext uri="{FF2B5EF4-FFF2-40B4-BE49-F238E27FC236}">
                <a16:creationId xmlns:a16="http://schemas.microsoft.com/office/drawing/2014/main" id="{17EC318B-D145-EB39-72BC-EC79C5E5A8F5}"/>
              </a:ext>
            </a:extLst>
          </p:cNvPr>
          <p:cNvSpPr txBox="1"/>
          <p:nvPr/>
        </p:nvSpPr>
        <p:spPr>
          <a:xfrm>
            <a:off x="818352" y="3654296"/>
            <a:ext cx="2157349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indent="0" algn="ctr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de-DE" sz="1200" b="1">
                <a:solidFill>
                  <a:schemeClr val="bg1"/>
                </a:solidFill>
              </a:rPr>
              <a:t>Ausblick</a:t>
            </a:r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4E728CB1-FF24-4701-B581-93729B9D23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1530942"/>
              </p:ext>
            </p:extLst>
          </p:nvPr>
        </p:nvGraphicFramePr>
        <p:xfrm>
          <a:off x="553316" y="2210333"/>
          <a:ext cx="4664133" cy="3574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feld 8">
            <a:extLst>
              <a:ext uri="{FF2B5EF4-FFF2-40B4-BE49-F238E27FC236}">
                <a16:creationId xmlns:a16="http://schemas.microsoft.com/office/drawing/2014/main" id="{4993BB88-8315-4FC5-8DFD-095BCFAF2D88}"/>
              </a:ext>
            </a:extLst>
          </p:cNvPr>
          <p:cNvSpPr txBox="1"/>
          <p:nvPr/>
        </p:nvSpPr>
        <p:spPr>
          <a:xfrm>
            <a:off x="4344189" y="4016037"/>
            <a:ext cx="461986" cy="2616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050"/>
              <a:t>PVS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DDA30D1-74A5-4457-828D-E4F976CBADF6}"/>
              </a:ext>
            </a:extLst>
          </p:cNvPr>
          <p:cNvSpPr txBox="1"/>
          <p:nvPr/>
        </p:nvSpPr>
        <p:spPr>
          <a:xfrm>
            <a:off x="1228591" y="4774963"/>
            <a:ext cx="558166" cy="2616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050"/>
              <a:t>ZPVS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DD4C0C0-2D75-4A84-BF43-0FE6C4259DB3}"/>
              </a:ext>
            </a:extLst>
          </p:cNvPr>
          <p:cNvSpPr txBox="1"/>
          <p:nvPr/>
        </p:nvSpPr>
        <p:spPr>
          <a:xfrm>
            <a:off x="1001015" y="3534663"/>
            <a:ext cx="437940" cy="2616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050"/>
              <a:t>KIS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39AC5CF-109E-4677-B86C-02A2B3160187}"/>
              </a:ext>
            </a:extLst>
          </p:cNvPr>
          <p:cNvSpPr txBox="1"/>
          <p:nvPr/>
        </p:nvSpPr>
        <p:spPr>
          <a:xfrm>
            <a:off x="1313551" y="2824825"/>
            <a:ext cx="473206" cy="2616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050"/>
              <a:t>AVS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BCE0933-AB65-421A-9B1C-04AD362B3F58}"/>
              </a:ext>
            </a:extLst>
          </p:cNvPr>
          <p:cNvSpPr txBox="1"/>
          <p:nvPr/>
        </p:nvSpPr>
        <p:spPr>
          <a:xfrm>
            <a:off x="1404744" y="2457765"/>
            <a:ext cx="984564" cy="2616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lang="de-DE" sz="1050"/>
              <a:t>Middleware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73609CF-3848-4231-925C-8FC706832AE1}"/>
              </a:ext>
            </a:extLst>
          </p:cNvPr>
          <p:cNvSpPr txBox="1"/>
          <p:nvPr/>
        </p:nvSpPr>
        <p:spPr>
          <a:xfrm>
            <a:off x="2389308" y="2251581"/>
            <a:ext cx="832280" cy="25391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lang="de-DE" sz="1050"/>
              <a:t>Andere</a:t>
            </a:r>
            <a:r>
              <a:rPr lang="de-DE" sz="900"/>
              <a:t>**</a:t>
            </a:r>
            <a:endParaRPr lang="de-DE" sz="1050" baseline="3000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C85A8A2-62E4-44C1-9F20-285BF6945FA4}"/>
              </a:ext>
            </a:extLst>
          </p:cNvPr>
          <p:cNvSpPr txBox="1"/>
          <p:nvPr/>
        </p:nvSpPr>
        <p:spPr>
          <a:xfrm>
            <a:off x="3094266" y="5408367"/>
            <a:ext cx="21515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700"/>
              <a:t>* Stand 23.01.2026</a:t>
            </a:r>
          </a:p>
          <a:p>
            <a:pPr>
              <a:lnSpc>
                <a:spcPct val="100000"/>
              </a:lnSpc>
            </a:pPr>
            <a:r>
              <a:rPr lang="de-DE" sz="700"/>
              <a:t>** Systeme aus dem Bereich Pflege, ÖGD…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573760C-F889-419E-AC2E-BC280AE1F5DA}"/>
              </a:ext>
            </a:extLst>
          </p:cNvPr>
          <p:cNvSpPr txBox="1"/>
          <p:nvPr/>
        </p:nvSpPr>
        <p:spPr>
          <a:xfrm>
            <a:off x="1967447" y="3325003"/>
            <a:ext cx="1848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1200" err="1"/>
              <a:t>Ingesamt</a:t>
            </a:r>
            <a:r>
              <a:rPr lang="de-DE" sz="1200"/>
              <a:t> </a:t>
            </a:r>
            <a:br>
              <a:rPr lang="de-DE" sz="1200" b="1"/>
            </a:br>
            <a:r>
              <a:rPr lang="de-DE" sz="1200" b="1"/>
              <a:t>151 Systeme</a:t>
            </a:r>
            <a:r>
              <a:rPr lang="de-DE" sz="1200"/>
              <a:t> haben die KOB für </a:t>
            </a:r>
            <a:r>
              <a:rPr lang="de-DE" sz="1200" b="1" err="1"/>
              <a:t>ePA</a:t>
            </a:r>
            <a:r>
              <a:rPr lang="de-DE" sz="1200" b="1"/>
              <a:t> 3.0 </a:t>
            </a:r>
            <a:r>
              <a:rPr lang="de-DE" sz="1200" b="1" err="1"/>
              <a:t>Medication</a:t>
            </a:r>
            <a:r>
              <a:rPr lang="de-DE" sz="1200" b="1"/>
              <a:t> Service </a:t>
            </a:r>
            <a:r>
              <a:rPr lang="de-DE" sz="1200"/>
              <a:t>erfolgreich durchlaufen</a:t>
            </a:r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B07408C5-B932-4EE4-A2B4-B7FCB3A982A4}"/>
              </a:ext>
            </a:extLst>
          </p:cNvPr>
          <p:cNvGrpSpPr/>
          <p:nvPr/>
        </p:nvGrpSpPr>
        <p:grpSpPr>
          <a:xfrm>
            <a:off x="667302" y="5120603"/>
            <a:ext cx="2820437" cy="1034371"/>
            <a:chOff x="495853" y="5305000"/>
            <a:chExt cx="1995586" cy="731864"/>
          </a:xfrm>
        </p:grpSpPr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C1BB0A14-0429-4BFE-B2A7-A8CCC75FB9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853" y="5305000"/>
              <a:ext cx="731864" cy="731864"/>
            </a:xfrm>
            <a:prstGeom prst="rect">
              <a:avLst/>
            </a:prstGeom>
          </p:spPr>
        </p:pic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EF4E037A-60A1-47F1-9ED6-A708383BC3BB}"/>
                </a:ext>
              </a:extLst>
            </p:cNvPr>
            <p:cNvSpPr txBox="1"/>
            <p:nvPr/>
          </p:nvSpPr>
          <p:spPr>
            <a:xfrm>
              <a:off x="1227717" y="5831310"/>
              <a:ext cx="1263722" cy="1851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de-DE" sz="1100" b="1"/>
                <a:t>Hier zur Positivliste </a:t>
              </a:r>
            </a:p>
          </p:txBody>
        </p:sp>
      </p:grpSp>
      <p:sp>
        <p:nvSpPr>
          <p:cNvPr id="23" name="Textfeld 22">
            <a:extLst>
              <a:ext uri="{FF2B5EF4-FFF2-40B4-BE49-F238E27FC236}">
                <a16:creationId xmlns:a16="http://schemas.microsoft.com/office/drawing/2014/main" id="{4D1F1238-0550-47B1-825F-2269F3530D00}"/>
              </a:ext>
            </a:extLst>
          </p:cNvPr>
          <p:cNvSpPr txBox="1"/>
          <p:nvPr/>
        </p:nvSpPr>
        <p:spPr>
          <a:xfrm>
            <a:off x="5685070" y="2433642"/>
            <a:ext cx="1154483" cy="423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/>
              <a:t>Ausblick</a:t>
            </a:r>
          </a:p>
        </p:txBody>
      </p: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EF317209-9359-4759-B201-D8A341DC4D0A}"/>
              </a:ext>
            </a:extLst>
          </p:cNvPr>
          <p:cNvGrpSpPr/>
          <p:nvPr/>
        </p:nvGrpSpPr>
        <p:grpSpPr>
          <a:xfrm>
            <a:off x="6839553" y="2322925"/>
            <a:ext cx="612000" cy="612000"/>
            <a:chOff x="6835140" y="4084320"/>
            <a:chExt cx="612000" cy="612000"/>
          </a:xfrm>
        </p:grpSpPr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9CAAA305-4741-46D3-956B-4C0B1A91378E}"/>
                </a:ext>
              </a:extLst>
            </p:cNvPr>
            <p:cNvSpPr/>
            <p:nvPr/>
          </p:nvSpPr>
          <p:spPr>
            <a:xfrm>
              <a:off x="6835140" y="4084320"/>
              <a:ext cx="612000" cy="612000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31" name="Grafik 30">
              <a:extLst>
                <a:ext uri="{FF2B5EF4-FFF2-40B4-BE49-F238E27FC236}">
                  <a16:creationId xmlns:a16="http://schemas.microsoft.com/office/drawing/2014/main" id="{1A78D91E-ACC4-4AE3-9D8F-D2164BAF2D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35140" y="4236237"/>
              <a:ext cx="432365" cy="444287"/>
            </a:xfrm>
            <a:prstGeom prst="rect">
              <a:avLst/>
            </a:prstGeom>
          </p:spPr>
        </p:pic>
      </p:grpSp>
      <p:pic>
        <p:nvPicPr>
          <p:cNvPr id="13314" name="Picture 2">
            <a:extLst>
              <a:ext uri="{FF2B5EF4-FFF2-40B4-BE49-F238E27FC236}">
                <a16:creationId xmlns:a16="http://schemas.microsoft.com/office/drawing/2014/main" id="{A636B41F-5EFA-4EAA-B7FE-39A05C0C4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4070" y="4537208"/>
            <a:ext cx="3090800" cy="178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feld 34">
            <a:extLst>
              <a:ext uri="{FF2B5EF4-FFF2-40B4-BE49-F238E27FC236}">
                <a16:creationId xmlns:a16="http://schemas.microsoft.com/office/drawing/2014/main" id="{B8D56E61-D4B5-4F1B-9D9E-34CD7DA120FB}"/>
              </a:ext>
            </a:extLst>
          </p:cNvPr>
          <p:cNvSpPr txBox="1"/>
          <p:nvPr/>
        </p:nvSpPr>
        <p:spPr>
          <a:xfrm>
            <a:off x="5665148" y="2956657"/>
            <a:ext cx="5764133" cy="24314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62560" indent="-16256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 b="1" dirty="0"/>
              <a:t>Impactanalyse</a:t>
            </a:r>
            <a:r>
              <a:rPr lang="de-DE" sz="1200" dirty="0"/>
              <a:t> zur Bewertung der Umsetzung der bisherigen KOB</a:t>
            </a:r>
            <a:endParaRPr lang="de-DE" dirty="0"/>
          </a:p>
          <a:p>
            <a:pPr marL="162560" indent="-16256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 dirty="0"/>
              <a:t>Vorbereitung zur Umsetzung der Konformitätsbewertungen für die Themen </a:t>
            </a:r>
            <a:r>
              <a:rPr lang="de-DE" sz="1200" b="1" dirty="0"/>
              <a:t>erweiterter digital </a:t>
            </a:r>
            <a:r>
              <a:rPr lang="de-DE" sz="1200" b="1" dirty="0" err="1"/>
              <a:t>gestützer</a:t>
            </a:r>
            <a:r>
              <a:rPr lang="de-DE" sz="1200" b="1" dirty="0"/>
              <a:t> Medikationsprozess </a:t>
            </a:r>
            <a:r>
              <a:rPr lang="de-DE" sz="1200" dirty="0"/>
              <a:t>(</a:t>
            </a:r>
            <a:r>
              <a:rPr lang="de-DE" sz="1200" dirty="0" err="1"/>
              <a:t>Medication</a:t>
            </a:r>
            <a:r>
              <a:rPr lang="de-DE" sz="1200" dirty="0"/>
              <a:t> Service </a:t>
            </a:r>
            <a:r>
              <a:rPr lang="de-DE" sz="1200" dirty="0" err="1"/>
              <a:t>ePA</a:t>
            </a:r>
            <a:r>
              <a:rPr lang="de-DE" sz="1200" dirty="0"/>
              <a:t> 3.1.3) und </a:t>
            </a:r>
            <a:r>
              <a:rPr lang="de-DE" sz="1200" b="1" dirty="0" err="1"/>
              <a:t>ISiK</a:t>
            </a:r>
            <a:r>
              <a:rPr lang="de-DE" sz="1200" b="1" dirty="0"/>
              <a:t> Stufe 5</a:t>
            </a:r>
            <a:endParaRPr lang="de-DE" sz="1200" b="1" dirty="0">
              <a:ea typeface="Verdana"/>
            </a:endParaRPr>
          </a:p>
          <a:p>
            <a:pPr marL="162560" indent="-16256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1200" dirty="0">
              <a:ea typeface="Verdana"/>
            </a:endParaRPr>
          </a:p>
          <a:p>
            <a:pPr marL="162560" indent="-16256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 dirty="0"/>
              <a:t>Konsolidierung eines </a:t>
            </a:r>
            <a:r>
              <a:rPr lang="de-DE" sz="1200" b="1" dirty="0"/>
              <a:t>Schemas zur strukturierten Entscheidungsfindung </a:t>
            </a:r>
            <a:r>
              <a:rPr lang="de-DE" sz="1200" dirty="0"/>
              <a:t>hinsichtlich </a:t>
            </a:r>
            <a:br>
              <a:rPr lang="de-DE" sz="1200" dirty="0"/>
            </a:br>
            <a:r>
              <a:rPr lang="de-DE" sz="1200" dirty="0"/>
              <a:t>der </a:t>
            </a:r>
            <a:r>
              <a:rPr lang="de-DE" sz="1200" b="1" dirty="0" err="1"/>
              <a:t>Verbindlichmachung</a:t>
            </a:r>
            <a:r>
              <a:rPr lang="de-DE" sz="1200" dirty="0"/>
              <a:t> weiterer </a:t>
            </a:r>
            <a:br>
              <a:rPr lang="de-DE" sz="1200" dirty="0"/>
            </a:br>
            <a:r>
              <a:rPr lang="de-DE" sz="1200" dirty="0"/>
              <a:t>IOP-relevanter Standards und </a:t>
            </a:r>
            <a:br>
              <a:rPr lang="de-DE" sz="1200" dirty="0"/>
            </a:br>
            <a:r>
              <a:rPr lang="de-DE" sz="1200" dirty="0"/>
              <a:t>Planung der </a:t>
            </a:r>
            <a:r>
              <a:rPr lang="de-DE" sz="1200" b="1" dirty="0"/>
              <a:t>KOB-Roadmap</a:t>
            </a:r>
            <a:r>
              <a:rPr lang="de-DE" sz="1200" dirty="0"/>
              <a:t> </a:t>
            </a:r>
            <a:endParaRPr lang="de-DE" dirty="0"/>
          </a:p>
          <a:p>
            <a:pPr marL="162900" indent="-16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1200" b="1" dirty="0"/>
          </a:p>
        </p:txBody>
      </p:sp>
      <p:sp>
        <p:nvSpPr>
          <p:cNvPr id="5" name="Abgerundetes Rechteck 18">
            <a:extLst>
              <a:ext uri="{FF2B5EF4-FFF2-40B4-BE49-F238E27FC236}">
                <a16:creationId xmlns:a16="http://schemas.microsoft.com/office/drawing/2014/main" id="{20D96CBF-69D5-522A-EDCC-9CAE39F0C4F7}"/>
              </a:ext>
            </a:extLst>
          </p:cNvPr>
          <p:cNvSpPr/>
          <p:nvPr/>
        </p:nvSpPr>
        <p:spPr>
          <a:xfrm>
            <a:off x="539070" y="1458542"/>
            <a:ext cx="11113860" cy="634954"/>
          </a:xfrm>
          <a:prstGeom prst="roundRect">
            <a:avLst>
              <a:gd name="adj" fmla="val 22728"/>
            </a:avLst>
          </a:prstGeom>
          <a:solidFill>
            <a:srgbClr val="D8E1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de-DE" sz="1400">
                <a:solidFill>
                  <a:schemeClr val="accent1"/>
                </a:solidFill>
              </a:rPr>
              <a:t>Etablierung der Konformitätsbewertung als strategisches Tool zur </a:t>
            </a:r>
            <a:r>
              <a:rPr lang="de-DE" sz="1400" b="1">
                <a:solidFill>
                  <a:schemeClr val="accent1"/>
                </a:solidFill>
              </a:rPr>
              <a:t>Priorisierung und Steuerung von Interoperabilitätsstandards</a:t>
            </a:r>
            <a:r>
              <a:rPr lang="de-DE" sz="1400">
                <a:solidFill>
                  <a:schemeClr val="accent1"/>
                </a:solidFill>
              </a:rPr>
              <a:t> im Gesundheitswesen</a:t>
            </a:r>
          </a:p>
        </p:txBody>
      </p:sp>
    </p:spTree>
    <p:extLst>
      <p:ext uri="{BB962C8B-B14F-4D97-AF65-F5344CB8AC3E}">
        <p14:creationId xmlns:p14="http://schemas.microsoft.com/office/powerpoint/2010/main" val="3827094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7C367A54-222E-D6B3-608B-A3E80E352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52413" y="2359807"/>
            <a:ext cx="9226211" cy="830997"/>
          </a:xfrm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de-DE" sz="1800" b="1" dirty="0">
                <a:solidFill>
                  <a:srgbClr val="000E52"/>
                </a:solidFill>
              </a:rPr>
              <a:t>Kompetenzzentrum für Interoperabilität (KIG)</a:t>
            </a:r>
          </a:p>
          <a:p>
            <a:pPr marL="266400" lvl="2" indent="0">
              <a:lnSpc>
                <a:spcPct val="100000"/>
              </a:lnSpc>
              <a:buNone/>
            </a:pPr>
            <a:r>
              <a:rPr lang="de-DE" dirty="0">
                <a:solidFill>
                  <a:srgbClr val="000E52"/>
                </a:solidFill>
              </a:rPr>
              <a:t>Gesetzliche Entwicklungen, Analyse &amp; Exploration, Spezifikationen, Empfehlungen &amp; Einvernehmen, KOB, Klinik</a:t>
            </a:r>
            <a:endParaRPr lang="de-DE" sz="1800" dirty="0">
              <a:solidFill>
                <a:srgbClr val="000E52"/>
              </a:solidFill>
            </a:endParaRPr>
          </a:p>
        </p:txBody>
      </p:sp>
      <p:sp>
        <p:nvSpPr>
          <p:cNvPr id="36" name="Fußzeilenplatzhalter 35">
            <a:extLst>
              <a:ext uri="{FF2B5EF4-FFF2-40B4-BE49-F238E27FC236}">
                <a16:creationId xmlns:a16="http://schemas.microsoft.com/office/drawing/2014/main" id="{1A0AE99D-9FEB-BCD8-EA49-EED359BB1FB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FE8ADEC-142A-13A2-E92C-D365F50E921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2</a:t>
            </a:fld>
            <a:endParaRPr lang="de-DE" b="1"/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D68B74A8-DB15-EE9A-A591-4CA0A16FB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lnSpc>
                <a:spcPct val="100000"/>
              </a:lnSpc>
            </a:pPr>
            <a:r>
              <a:rPr lang="de-DE"/>
              <a:t>Themen des Jahresberichts 2025</a:t>
            </a:r>
            <a:br>
              <a:rPr lang="de-DE"/>
            </a:br>
            <a:endParaRPr lang="de-DE"/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BB83E27B-4C6C-1745-4698-6FF8D112FAE9}"/>
              </a:ext>
            </a:extLst>
          </p:cNvPr>
          <p:cNvGrpSpPr/>
          <p:nvPr/>
        </p:nvGrpSpPr>
        <p:grpSpPr>
          <a:xfrm>
            <a:off x="590044" y="1354708"/>
            <a:ext cx="396000" cy="434030"/>
            <a:chOff x="944695" y="1089244"/>
            <a:chExt cx="396000" cy="434030"/>
          </a:xfrm>
        </p:grpSpPr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E1F06AF5-E730-AD52-E97D-A043837EDA53}"/>
                </a:ext>
              </a:extLst>
            </p:cNvPr>
            <p:cNvSpPr txBox="1"/>
            <p:nvPr/>
          </p:nvSpPr>
          <p:spPr>
            <a:xfrm>
              <a:off x="988219" y="1089244"/>
              <a:ext cx="308953" cy="4340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de-DE" b="1">
                  <a:solidFill>
                    <a:srgbClr val="000E52"/>
                  </a:solidFill>
                </a:rPr>
                <a:t>1</a:t>
              </a:r>
              <a:endParaRPr lang="de-DE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13E9F3F-7E97-4D84-818A-FB2A26B950AC}"/>
                </a:ext>
              </a:extLst>
            </p:cNvPr>
            <p:cNvSpPr/>
            <p:nvPr/>
          </p:nvSpPr>
          <p:spPr>
            <a:xfrm>
              <a:off x="944695" y="1127274"/>
              <a:ext cx="396000" cy="39600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16621600-4EF0-ED8B-536F-A88D84FE2EEF}"/>
              </a:ext>
            </a:extLst>
          </p:cNvPr>
          <p:cNvGrpSpPr/>
          <p:nvPr/>
        </p:nvGrpSpPr>
        <p:grpSpPr>
          <a:xfrm>
            <a:off x="590044" y="2263856"/>
            <a:ext cx="396000" cy="434030"/>
            <a:chOff x="1481620" y="1089244"/>
            <a:chExt cx="396000" cy="434030"/>
          </a:xfrm>
        </p:grpSpPr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EB60D4ED-1D23-3AEC-EB64-2FF8C42181FB}"/>
                </a:ext>
              </a:extLst>
            </p:cNvPr>
            <p:cNvSpPr txBox="1"/>
            <p:nvPr/>
          </p:nvSpPr>
          <p:spPr>
            <a:xfrm>
              <a:off x="1525144" y="1089244"/>
              <a:ext cx="308953" cy="4340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de-DE" b="1">
                  <a:solidFill>
                    <a:srgbClr val="000E52"/>
                  </a:solidFill>
                </a:rPr>
                <a:t>2</a:t>
              </a:r>
              <a:endParaRPr lang="de-DE"/>
            </a:p>
          </p:txBody>
        </p:sp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2AA0F21C-9659-71E3-2850-A62E4311E1C0}"/>
                </a:ext>
              </a:extLst>
            </p:cNvPr>
            <p:cNvSpPr/>
            <p:nvPr/>
          </p:nvSpPr>
          <p:spPr>
            <a:xfrm>
              <a:off x="1481620" y="1127274"/>
              <a:ext cx="396000" cy="39600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4877094F-7AE0-7742-64C9-C72F420C593B}"/>
              </a:ext>
            </a:extLst>
          </p:cNvPr>
          <p:cNvGrpSpPr/>
          <p:nvPr/>
        </p:nvGrpSpPr>
        <p:grpSpPr>
          <a:xfrm>
            <a:off x="590044" y="3316098"/>
            <a:ext cx="396000" cy="434030"/>
            <a:chOff x="2018545" y="1089244"/>
            <a:chExt cx="396000" cy="434030"/>
          </a:xfrm>
        </p:grpSpPr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C635390C-8664-D862-F0D8-C73982A466DC}"/>
                </a:ext>
              </a:extLst>
            </p:cNvPr>
            <p:cNvSpPr txBox="1"/>
            <p:nvPr/>
          </p:nvSpPr>
          <p:spPr>
            <a:xfrm>
              <a:off x="2062069" y="1089244"/>
              <a:ext cx="308953" cy="4340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de-DE" b="1">
                  <a:solidFill>
                    <a:srgbClr val="000E52"/>
                  </a:solidFill>
                </a:rPr>
                <a:t>3</a:t>
              </a:r>
              <a:endParaRPr lang="de-DE"/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id="{1F62AEFF-0EB9-B5D7-9484-DA852DCAAE8F}"/>
                </a:ext>
              </a:extLst>
            </p:cNvPr>
            <p:cNvSpPr/>
            <p:nvPr/>
          </p:nvSpPr>
          <p:spPr>
            <a:xfrm>
              <a:off x="2018545" y="1127274"/>
              <a:ext cx="396000" cy="39600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BF00EC96-AE1E-6A8D-3888-20F7FB344107}"/>
              </a:ext>
            </a:extLst>
          </p:cNvPr>
          <p:cNvGrpSpPr/>
          <p:nvPr/>
        </p:nvGrpSpPr>
        <p:grpSpPr>
          <a:xfrm>
            <a:off x="590044" y="4261534"/>
            <a:ext cx="396000" cy="434030"/>
            <a:chOff x="2568487" y="1089244"/>
            <a:chExt cx="396000" cy="434030"/>
          </a:xfrm>
        </p:grpSpPr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B72FC46F-98FE-5AEC-FF28-460040C093A7}"/>
                </a:ext>
              </a:extLst>
            </p:cNvPr>
            <p:cNvSpPr txBox="1"/>
            <p:nvPr/>
          </p:nvSpPr>
          <p:spPr>
            <a:xfrm>
              <a:off x="2612011" y="1089244"/>
              <a:ext cx="308953" cy="4340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de-DE" b="1">
                  <a:solidFill>
                    <a:srgbClr val="000E52"/>
                  </a:solidFill>
                </a:rPr>
                <a:t>4</a:t>
              </a:r>
              <a:endParaRPr lang="de-DE"/>
            </a:p>
          </p:txBody>
        </p:sp>
        <p:sp>
          <p:nvSpPr>
            <p:cNvPr id="27" name="Oval 28">
              <a:extLst>
                <a:ext uri="{FF2B5EF4-FFF2-40B4-BE49-F238E27FC236}">
                  <a16:creationId xmlns:a16="http://schemas.microsoft.com/office/drawing/2014/main" id="{BB6DBC17-640C-7B8C-C3ED-09DEE3135333}"/>
                </a:ext>
              </a:extLst>
            </p:cNvPr>
            <p:cNvSpPr/>
            <p:nvPr/>
          </p:nvSpPr>
          <p:spPr>
            <a:xfrm>
              <a:off x="2568487" y="1127274"/>
              <a:ext cx="396000" cy="39600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C6D67A9D-A681-E282-FAED-F06A8491D83D}"/>
              </a:ext>
            </a:extLst>
          </p:cNvPr>
          <p:cNvGrpSpPr/>
          <p:nvPr/>
        </p:nvGrpSpPr>
        <p:grpSpPr>
          <a:xfrm>
            <a:off x="590044" y="5214227"/>
            <a:ext cx="396000" cy="434030"/>
            <a:chOff x="3118429" y="1089244"/>
            <a:chExt cx="396000" cy="434030"/>
          </a:xfrm>
        </p:grpSpPr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76E306F5-6D32-5E6C-CC63-66029C27454D}"/>
                </a:ext>
              </a:extLst>
            </p:cNvPr>
            <p:cNvSpPr txBox="1"/>
            <p:nvPr/>
          </p:nvSpPr>
          <p:spPr>
            <a:xfrm>
              <a:off x="3161953" y="1089244"/>
              <a:ext cx="308953" cy="4340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de-DE" b="1">
                  <a:solidFill>
                    <a:srgbClr val="000E52"/>
                  </a:solidFill>
                </a:rPr>
                <a:t>5</a:t>
              </a:r>
              <a:endParaRPr lang="de-DE"/>
            </a:p>
          </p:txBody>
        </p:sp>
        <p:sp>
          <p:nvSpPr>
            <p:cNvPr id="30" name="Oval 30">
              <a:extLst>
                <a:ext uri="{FF2B5EF4-FFF2-40B4-BE49-F238E27FC236}">
                  <a16:creationId xmlns:a16="http://schemas.microsoft.com/office/drawing/2014/main" id="{EA89FF1C-004C-B50C-175A-6FC110586A07}"/>
                </a:ext>
              </a:extLst>
            </p:cNvPr>
            <p:cNvSpPr/>
            <p:nvPr/>
          </p:nvSpPr>
          <p:spPr>
            <a:xfrm>
              <a:off x="3118429" y="1127274"/>
              <a:ext cx="396000" cy="39600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1" name="Textplatzhalter 5">
            <a:extLst>
              <a:ext uri="{FF2B5EF4-FFF2-40B4-BE49-F238E27FC236}">
                <a16:creationId xmlns:a16="http://schemas.microsoft.com/office/drawing/2014/main" id="{93DF75B5-FDBB-2245-9CF3-67F8F9242A8B}"/>
              </a:ext>
            </a:extLst>
          </p:cNvPr>
          <p:cNvSpPr txBox="1">
            <a:spLocks/>
          </p:cNvSpPr>
          <p:nvPr/>
        </p:nvSpPr>
        <p:spPr>
          <a:xfrm>
            <a:off x="1252413" y="1485022"/>
            <a:ext cx="10459713" cy="276999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800" b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rgbClr val="000E52"/>
                </a:solidFill>
              </a:rPr>
              <a:t>IOP-Community</a:t>
            </a:r>
            <a:endParaRPr lang="de-DE" dirty="0">
              <a:solidFill>
                <a:srgbClr val="000E52"/>
              </a:solidFill>
            </a:endParaRPr>
          </a:p>
        </p:txBody>
      </p:sp>
      <p:sp>
        <p:nvSpPr>
          <p:cNvPr id="32" name="Textplatzhalter 5">
            <a:extLst>
              <a:ext uri="{FF2B5EF4-FFF2-40B4-BE49-F238E27FC236}">
                <a16:creationId xmlns:a16="http://schemas.microsoft.com/office/drawing/2014/main" id="{267DB190-C6AA-7AF7-9898-92061C96F84D}"/>
              </a:ext>
            </a:extLst>
          </p:cNvPr>
          <p:cNvSpPr txBox="1">
            <a:spLocks/>
          </p:cNvSpPr>
          <p:nvPr/>
        </p:nvSpPr>
        <p:spPr>
          <a:xfrm>
            <a:off x="1252413" y="3411538"/>
            <a:ext cx="10459713" cy="553998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800" b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rgbClr val="000E52"/>
                </a:solidFill>
              </a:rPr>
              <a:t>Expertengremium</a:t>
            </a:r>
          </a:p>
          <a:p>
            <a:pPr marL="266065" lvl="2" indent="0">
              <a:lnSpc>
                <a:spcPct val="100000"/>
              </a:lnSpc>
              <a:buNone/>
            </a:pPr>
            <a:r>
              <a:rPr lang="de-DE" dirty="0">
                <a:solidFill>
                  <a:srgbClr val="000E52"/>
                </a:solidFill>
              </a:rPr>
              <a:t>IOP-Roadmap, Arbeitskreis </a:t>
            </a:r>
            <a:r>
              <a:rPr lang="de-DE" dirty="0" err="1">
                <a:solidFill>
                  <a:srgbClr val="000E52"/>
                </a:solidFill>
              </a:rPr>
              <a:t>Governance</a:t>
            </a:r>
            <a:r>
              <a:rPr lang="de-DE" dirty="0">
                <a:solidFill>
                  <a:srgbClr val="000E52"/>
                </a:solidFill>
              </a:rPr>
              <a:t> Kernprofile, Wachstum IOP-Expertenkreis </a:t>
            </a:r>
            <a:endParaRPr lang="de-DE" dirty="0">
              <a:solidFill>
                <a:srgbClr val="000E52"/>
              </a:solidFill>
              <a:ea typeface="Verdana"/>
            </a:endParaRPr>
          </a:p>
        </p:txBody>
      </p:sp>
      <p:sp>
        <p:nvSpPr>
          <p:cNvPr id="33" name="Textplatzhalter 5">
            <a:extLst>
              <a:ext uri="{FF2B5EF4-FFF2-40B4-BE49-F238E27FC236}">
                <a16:creationId xmlns:a16="http://schemas.microsoft.com/office/drawing/2014/main" id="{C30D8B96-1A71-7553-8844-EECA7AE1AECF}"/>
              </a:ext>
            </a:extLst>
          </p:cNvPr>
          <p:cNvSpPr txBox="1">
            <a:spLocks/>
          </p:cNvSpPr>
          <p:nvPr/>
        </p:nvSpPr>
        <p:spPr>
          <a:xfrm>
            <a:off x="1252413" y="4364880"/>
            <a:ext cx="10459713" cy="553998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800" b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>
                <a:solidFill>
                  <a:srgbClr val="000E52"/>
                </a:solidFill>
              </a:rPr>
              <a:t>Wissensplattform INA &amp; Lernplattform L-INA</a:t>
            </a:r>
          </a:p>
          <a:p>
            <a:pPr marL="266400" lvl="2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de-DE">
                <a:solidFill>
                  <a:srgbClr val="000E52"/>
                </a:solidFill>
              </a:rPr>
              <a:t>Weiterentwicklung INA, Zugriffszahlen INA/ L-INA, L-INA</a:t>
            </a:r>
          </a:p>
        </p:txBody>
      </p:sp>
      <p:sp>
        <p:nvSpPr>
          <p:cNvPr id="34" name="Textplatzhalter 5">
            <a:extLst>
              <a:ext uri="{FF2B5EF4-FFF2-40B4-BE49-F238E27FC236}">
                <a16:creationId xmlns:a16="http://schemas.microsoft.com/office/drawing/2014/main" id="{002B71A2-810F-F55D-668A-BDEE68323C3D}"/>
              </a:ext>
            </a:extLst>
          </p:cNvPr>
          <p:cNvSpPr txBox="1">
            <a:spLocks/>
          </p:cNvSpPr>
          <p:nvPr/>
        </p:nvSpPr>
        <p:spPr>
          <a:xfrm>
            <a:off x="1252413" y="5305063"/>
            <a:ext cx="10459713" cy="553998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800" b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rgbClr val="000E52"/>
                </a:solidFill>
              </a:rPr>
              <a:t>Ausblick</a:t>
            </a:r>
          </a:p>
          <a:p>
            <a:pPr marL="266065" lvl="2" indent="0">
              <a:lnSpc>
                <a:spcPct val="100000"/>
              </a:lnSpc>
              <a:buNone/>
            </a:pPr>
            <a:r>
              <a:rPr lang="de-DE" dirty="0">
                <a:solidFill>
                  <a:srgbClr val="000E52"/>
                </a:solidFill>
              </a:rPr>
              <a:t>KIG Arbeitsplan, Bühnen</a:t>
            </a:r>
            <a:endParaRPr lang="de-DE" dirty="0">
              <a:solidFill>
                <a:srgbClr val="000E52"/>
              </a:solidFill>
              <a:ea typeface="Verdana"/>
            </a:endParaRP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AEB50552-849A-4382-1708-0EE622DC6A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835" y="4235523"/>
            <a:ext cx="3144666" cy="2002499"/>
          </a:xfrm>
          <a:prstGeom prst="rect">
            <a:avLst/>
          </a:prstGeom>
        </p:spPr>
      </p:pic>
      <p:sp>
        <p:nvSpPr>
          <p:cNvPr id="4" name="AutoShape 2">
            <a:extLst>
              <a:ext uri="{FF2B5EF4-FFF2-40B4-BE49-F238E27FC236}">
                <a16:creationId xmlns:a16="http://schemas.microsoft.com/office/drawing/2014/main" id="{A935CEEB-86E4-6CAA-AF40-A7309E574221}"/>
              </a:ext>
            </a:extLst>
          </p:cNvPr>
          <p:cNvSpPr/>
          <p:nvPr/>
        </p:nvSpPr>
        <p:spPr>
          <a:xfrm>
            <a:off x="552451" y="1131671"/>
            <a:ext cx="1357032" cy="0"/>
          </a:xfrm>
          <a:prstGeom prst="line">
            <a:avLst/>
          </a:prstGeom>
          <a:ln w="9525" cap="rnd">
            <a:solidFill>
              <a:schemeClr val="accent6">
                <a:lumMod val="20000"/>
                <a:lumOff val="80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372892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cken des Rechtecks auf der gleichen Seite abrunden 7">
            <a:extLst>
              <a:ext uri="{FF2B5EF4-FFF2-40B4-BE49-F238E27FC236}">
                <a16:creationId xmlns:a16="http://schemas.microsoft.com/office/drawing/2014/main" id="{E3FD3582-56B8-5679-1774-FFBA967545F8}"/>
              </a:ext>
            </a:extLst>
          </p:cNvPr>
          <p:cNvSpPr/>
          <p:nvPr/>
        </p:nvSpPr>
        <p:spPr>
          <a:xfrm rot="16200000">
            <a:off x="908032" y="3798185"/>
            <a:ext cx="1893116" cy="2626311"/>
          </a:xfrm>
          <a:prstGeom prst="round2SameRect">
            <a:avLst>
              <a:gd name="adj1" fmla="val 8131"/>
              <a:gd name="adj2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Ecken des Rechtecks auf der gleichen Seite abrunden 5">
            <a:extLst>
              <a:ext uri="{FF2B5EF4-FFF2-40B4-BE49-F238E27FC236}">
                <a16:creationId xmlns:a16="http://schemas.microsoft.com/office/drawing/2014/main" id="{B2EF0563-E8FB-EEF3-5ACD-5FBFEF18CB55}"/>
              </a:ext>
            </a:extLst>
          </p:cNvPr>
          <p:cNvSpPr/>
          <p:nvPr/>
        </p:nvSpPr>
        <p:spPr>
          <a:xfrm rot="16200000">
            <a:off x="660045" y="1468946"/>
            <a:ext cx="2389089" cy="2626311"/>
          </a:xfrm>
          <a:prstGeom prst="round2SameRect">
            <a:avLst>
              <a:gd name="adj1" fmla="val 8131"/>
              <a:gd name="adj2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CBCB75D6-5E57-2131-B429-79B93656760D}"/>
              </a:ext>
            </a:extLst>
          </p:cNvPr>
          <p:cNvSpPr/>
          <p:nvPr/>
        </p:nvSpPr>
        <p:spPr>
          <a:xfrm>
            <a:off x="541433" y="4164787"/>
            <a:ext cx="11101292" cy="1912878"/>
          </a:xfrm>
          <a:prstGeom prst="roundRect">
            <a:avLst>
              <a:gd name="adj" fmla="val 7401"/>
            </a:avLst>
          </a:prstGeom>
          <a:noFill/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Abgerundetes Rechteck 2">
            <a:extLst>
              <a:ext uri="{FF2B5EF4-FFF2-40B4-BE49-F238E27FC236}">
                <a16:creationId xmlns:a16="http://schemas.microsoft.com/office/drawing/2014/main" id="{91DA6402-5797-74A6-EF0F-0789D79C56BC}"/>
              </a:ext>
            </a:extLst>
          </p:cNvPr>
          <p:cNvSpPr/>
          <p:nvPr/>
        </p:nvSpPr>
        <p:spPr>
          <a:xfrm>
            <a:off x="541433" y="1587560"/>
            <a:ext cx="11101292" cy="2389090"/>
          </a:xfrm>
          <a:prstGeom prst="roundRect">
            <a:avLst>
              <a:gd name="adj" fmla="val 7401"/>
            </a:avLst>
          </a:prstGeom>
          <a:noFill/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itel 9">
            <a:extLst>
              <a:ext uri="{FF2B5EF4-FFF2-40B4-BE49-F238E27FC236}">
                <a16:creationId xmlns:a16="http://schemas.microsoft.com/office/drawing/2014/main" id="{A03C6528-D7E7-4234-A247-86C2FA409C00}"/>
              </a:ext>
            </a:extLst>
          </p:cNvPr>
          <p:cNvSpPr txBox="1">
            <a:spLocks/>
          </p:cNvSpPr>
          <p:nvPr/>
        </p:nvSpPr>
        <p:spPr>
          <a:xfrm>
            <a:off x="542925" y="523053"/>
            <a:ext cx="10798424" cy="73901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de-DE"/>
              <a:t>Förderung der Interoperabilität</a:t>
            </a:r>
            <a:br>
              <a:rPr lang="de-DE"/>
            </a:br>
            <a:r>
              <a:rPr lang="de-DE"/>
              <a:t>in den Kliniken</a:t>
            </a:r>
            <a:endParaRPr lang="de-DE" b="0"/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7847D57F-6AC8-45FB-81BD-A6F3C49BBD37}"/>
              </a:ext>
            </a:extLst>
          </p:cNvPr>
          <p:cNvSpPr txBox="1">
            <a:spLocks/>
          </p:cNvSpPr>
          <p:nvPr/>
        </p:nvSpPr>
        <p:spPr>
          <a:xfrm>
            <a:off x="3455783" y="1567794"/>
            <a:ext cx="8006874" cy="2408852"/>
          </a:xfrm>
          <a:prstGeom prst="rect">
            <a:avLst/>
          </a:prstGeom>
          <a:noFill/>
        </p:spPr>
        <p:txBody>
          <a:bodyPr lIns="90000" tIns="90000" rIns="90000" bIns="90000" anchor="ctr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1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90000" indent="-9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535" lvl="1" indent="-89535">
              <a:spcAft>
                <a:spcPct val="15000"/>
              </a:spcAft>
            </a:pPr>
            <a:r>
              <a:rPr lang="de-DE" sz="1200" b="1">
                <a:solidFill>
                  <a:schemeClr val="tx1"/>
                </a:solidFill>
                <a:ea typeface="Verdana"/>
              </a:rPr>
              <a:t>Arena Analyse Kliniken abgeschlossen</a:t>
            </a:r>
          </a:p>
          <a:p>
            <a:pPr marL="89535" lvl="1" indent="-89535">
              <a:spcAft>
                <a:spcPct val="15000"/>
              </a:spcAft>
            </a:pPr>
            <a:r>
              <a:rPr lang="de-DE" sz="1200" b="1">
                <a:solidFill>
                  <a:schemeClr val="tx1"/>
                </a:solidFill>
                <a:ea typeface="Verdana"/>
              </a:rPr>
              <a:t>Erfolgreiches Einvernehmen </a:t>
            </a:r>
            <a:r>
              <a:rPr lang="de-DE" sz="1200">
                <a:solidFill>
                  <a:schemeClr val="tx1"/>
                </a:solidFill>
                <a:ea typeface="Verdana"/>
              </a:rPr>
              <a:t>nach § 373, die</a:t>
            </a:r>
            <a:r>
              <a:rPr lang="de-DE" sz="1200" b="1">
                <a:solidFill>
                  <a:schemeClr val="tx1"/>
                </a:solidFill>
                <a:ea typeface="Verdana"/>
              </a:rPr>
              <a:t> DKG verpflichtet sich</a:t>
            </a:r>
            <a:r>
              <a:rPr lang="de-DE" sz="120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de-DE" sz="1200" b="1">
                <a:solidFill>
                  <a:schemeClr val="tx1"/>
                </a:solidFill>
                <a:ea typeface="+mn-lt"/>
                <a:cs typeface="+mn-lt"/>
              </a:rPr>
              <a:t>das KIG</a:t>
            </a:r>
            <a:r>
              <a:rPr lang="de-DE" sz="120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de-DE" sz="1200" b="1">
                <a:solidFill>
                  <a:schemeClr val="tx1"/>
                </a:solidFill>
                <a:ea typeface="+mn-lt"/>
                <a:cs typeface="+mn-lt"/>
              </a:rPr>
              <a:t>in Einvernehmen zu setzen, </a:t>
            </a:r>
            <a:r>
              <a:rPr lang="de-DE" sz="1200">
                <a:solidFill>
                  <a:schemeClr val="tx1"/>
                </a:solidFill>
                <a:ea typeface="+mn-lt"/>
                <a:cs typeface="+mn-lt"/>
              </a:rPr>
              <a:t>jährlich zum 30.04. </a:t>
            </a:r>
          </a:p>
          <a:p>
            <a:pPr marL="89535" lvl="1" indent="-89535">
              <a:spcAft>
                <a:spcPct val="15000"/>
              </a:spcAft>
            </a:pPr>
            <a:r>
              <a:rPr lang="de-DE" sz="1200">
                <a:solidFill>
                  <a:schemeClr val="tx1"/>
                </a:solidFill>
                <a:ea typeface="+mn-lt"/>
                <a:cs typeface="+mn-lt"/>
              </a:rPr>
              <a:t>Analyse zum </a:t>
            </a:r>
            <a:r>
              <a:rPr lang="de-DE" sz="1200" b="1">
                <a:solidFill>
                  <a:schemeClr val="tx1"/>
                </a:solidFill>
                <a:ea typeface="+mn-lt"/>
                <a:cs typeface="+mn-lt"/>
              </a:rPr>
              <a:t>Projektauftrages zum Krankenhaus-Entlassbericht</a:t>
            </a:r>
            <a:r>
              <a:rPr lang="de-DE" sz="1200">
                <a:solidFill>
                  <a:schemeClr val="tx1"/>
                </a:solidFill>
                <a:ea typeface="+mn-lt"/>
                <a:cs typeface="+mn-lt"/>
              </a:rPr>
              <a:t> (KH-E) abgeschlossen</a:t>
            </a:r>
          </a:p>
          <a:p>
            <a:pPr marL="89535" lvl="1" indent="-89535">
              <a:spcAft>
                <a:spcPct val="15000"/>
              </a:spcAft>
            </a:pPr>
            <a:r>
              <a:rPr lang="de-DE" sz="1200" b="1">
                <a:solidFill>
                  <a:schemeClr val="tx1"/>
                </a:solidFill>
                <a:ea typeface="Verdana"/>
              </a:rPr>
              <a:t>Konzept </a:t>
            </a:r>
            <a:r>
              <a:rPr lang="de-DE" sz="1200">
                <a:solidFill>
                  <a:schemeClr val="tx1"/>
                </a:solidFill>
                <a:ea typeface="Verdana"/>
              </a:rPr>
              <a:t>zum Aufbau von </a:t>
            </a:r>
            <a:r>
              <a:rPr lang="de-DE" sz="1200" b="1">
                <a:solidFill>
                  <a:schemeClr val="tx1"/>
                </a:solidFill>
                <a:ea typeface="Verdana"/>
              </a:rPr>
              <a:t>Leuchtturmkliniken </a:t>
            </a:r>
            <a:r>
              <a:rPr lang="de-DE" sz="1200">
                <a:solidFill>
                  <a:schemeClr val="tx1"/>
                </a:solidFill>
                <a:ea typeface="Verdana"/>
              </a:rPr>
              <a:t>abgeschlossen </a:t>
            </a:r>
          </a:p>
          <a:p>
            <a:pPr marL="89535" lvl="1" indent="-89535">
              <a:spcAft>
                <a:spcPct val="15000"/>
              </a:spcAft>
            </a:pPr>
            <a:r>
              <a:rPr lang="de-DE" sz="1200" b="1">
                <a:solidFill>
                  <a:schemeClr val="tx1"/>
                </a:solidFill>
                <a:ea typeface="Verdana"/>
              </a:rPr>
              <a:t>Bewerbungsphase zum Arbeitskreis „Rolle von Patientenportalen im Zusammenspiel mit Primärsystemen und </a:t>
            </a:r>
            <a:r>
              <a:rPr lang="de-DE" sz="1200" b="1" err="1">
                <a:solidFill>
                  <a:schemeClr val="tx1"/>
                </a:solidFill>
                <a:ea typeface="Verdana"/>
              </a:rPr>
              <a:t>ePA</a:t>
            </a:r>
            <a:r>
              <a:rPr lang="de-DE" sz="1200" b="1">
                <a:solidFill>
                  <a:schemeClr val="tx1"/>
                </a:solidFill>
                <a:ea typeface="Verdana"/>
              </a:rPr>
              <a:t>“ </a:t>
            </a:r>
            <a:r>
              <a:rPr lang="de-DE" sz="1200">
                <a:solidFill>
                  <a:schemeClr val="tx1"/>
                </a:solidFill>
                <a:ea typeface="Verdana"/>
              </a:rPr>
              <a:t>gestartet </a:t>
            </a:r>
          </a:p>
          <a:p>
            <a:pPr marL="89535" lvl="1" indent="-89535">
              <a:spcAft>
                <a:spcPct val="15000"/>
              </a:spcAft>
            </a:pPr>
            <a:r>
              <a:rPr lang="de-DE" sz="1200" b="1">
                <a:solidFill>
                  <a:schemeClr val="tx1"/>
                </a:solidFill>
                <a:ea typeface="Verdana"/>
              </a:rPr>
              <a:t>Klinik-Panel </a:t>
            </a:r>
            <a:r>
              <a:rPr lang="de-DE" sz="1200">
                <a:solidFill>
                  <a:schemeClr val="tx1"/>
                </a:solidFill>
                <a:ea typeface="Verdana"/>
              </a:rPr>
              <a:t>auf dem IOP Summit und Ausbau der </a:t>
            </a:r>
            <a:r>
              <a:rPr lang="de-DE" sz="1200" b="1">
                <a:solidFill>
                  <a:schemeClr val="tx1"/>
                </a:solidFill>
                <a:ea typeface="Verdana"/>
              </a:rPr>
              <a:t>Zusammenarbeit mit Medicus Projekt </a:t>
            </a:r>
            <a:endParaRPr lang="de-DE" sz="1200">
              <a:solidFill>
                <a:schemeClr val="tx1"/>
              </a:solidFill>
              <a:ea typeface="Verdana"/>
            </a:endParaRPr>
          </a:p>
          <a:p>
            <a:pPr marL="89535" lvl="1" indent="-89535">
              <a:spcAft>
                <a:spcPct val="15000"/>
              </a:spcAft>
            </a:pPr>
            <a:r>
              <a:rPr lang="de-DE" sz="1200">
                <a:solidFill>
                  <a:schemeClr val="tx1"/>
                </a:solidFill>
                <a:ea typeface="Verdana"/>
              </a:rPr>
              <a:t>Strategische Planung zur</a:t>
            </a:r>
            <a:r>
              <a:rPr lang="de-DE" sz="1200" b="1">
                <a:solidFill>
                  <a:schemeClr val="tx1"/>
                </a:solidFill>
                <a:ea typeface="Verdana"/>
              </a:rPr>
              <a:t> Roadmap mit Handlungsempfehlungen für Kliniken</a:t>
            </a:r>
            <a:r>
              <a:rPr lang="de-DE" sz="1200">
                <a:solidFill>
                  <a:schemeClr val="tx1"/>
                </a:solidFill>
                <a:ea typeface="Verdana"/>
              </a:rPr>
              <a:t> erstellt </a:t>
            </a:r>
          </a:p>
          <a:p>
            <a:pPr marL="89535" lvl="1" indent="-89535">
              <a:spcAft>
                <a:spcPct val="15000"/>
              </a:spcAft>
            </a:pPr>
            <a:r>
              <a:rPr lang="de-DE" sz="1200">
                <a:solidFill>
                  <a:schemeClr val="tx1"/>
                </a:solidFill>
                <a:ea typeface="Verdana"/>
              </a:rPr>
              <a:t>Erfolgreicher </a:t>
            </a:r>
            <a:r>
              <a:rPr lang="de-DE" sz="1200" b="1">
                <a:solidFill>
                  <a:schemeClr val="tx1"/>
                </a:solidFill>
                <a:ea typeface="Verdana"/>
              </a:rPr>
              <a:t>Community Aufbau </a:t>
            </a:r>
            <a:r>
              <a:rPr lang="de-DE" sz="1200">
                <a:solidFill>
                  <a:schemeClr val="tx1"/>
                </a:solidFill>
                <a:ea typeface="Verdana"/>
              </a:rPr>
              <a:t>gestartet 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7A38C38-5CC2-418E-A082-D23461175DDB}"/>
              </a:ext>
            </a:extLst>
          </p:cNvPr>
          <p:cNvSpPr txBox="1">
            <a:spLocks/>
          </p:cNvSpPr>
          <p:nvPr/>
        </p:nvSpPr>
        <p:spPr>
          <a:xfrm>
            <a:off x="3455783" y="4164782"/>
            <a:ext cx="7658531" cy="1893117"/>
          </a:xfrm>
          <a:prstGeom prst="rect">
            <a:avLst/>
          </a:prstGeom>
          <a:noFill/>
        </p:spPr>
        <p:txBody>
          <a:bodyPr lIns="90000" tIns="90000" rIns="90000" bIns="90000" anchor="ctr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1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90000" indent="-9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000" indent="-90000">
              <a:buFont typeface="Arial" panose="020B0604020202020204" pitchFamily="34" charset="0"/>
              <a:buChar char="•"/>
            </a:pPr>
            <a:r>
              <a:rPr lang="de-DE" sz="1200">
                <a:solidFill>
                  <a:schemeClr val="tx1"/>
                </a:solidFill>
                <a:ea typeface="Verdana"/>
              </a:rPr>
              <a:t>Arbeitskreis „Rolle von Patientenportalen im Zusammenspiel mit Primärsystemen und </a:t>
            </a:r>
            <a:r>
              <a:rPr lang="de-DE" sz="1200" err="1">
                <a:solidFill>
                  <a:schemeClr val="tx1"/>
                </a:solidFill>
                <a:ea typeface="Verdana"/>
              </a:rPr>
              <a:t>ePA</a:t>
            </a:r>
            <a:r>
              <a:rPr lang="de-DE" sz="1200">
                <a:solidFill>
                  <a:schemeClr val="tx1"/>
                </a:solidFill>
                <a:ea typeface="Verdana"/>
              </a:rPr>
              <a:t>“</a:t>
            </a:r>
            <a:r>
              <a:rPr lang="de-DE" sz="1200" b="0">
                <a:solidFill>
                  <a:schemeClr val="tx1"/>
                </a:solidFill>
                <a:ea typeface="Verdana"/>
              </a:rPr>
              <a:t> –</a:t>
            </a:r>
            <a:r>
              <a:rPr lang="de-DE" sz="1200">
                <a:solidFill>
                  <a:schemeClr val="tx1"/>
                </a:solidFill>
                <a:ea typeface="Verdana"/>
              </a:rPr>
              <a:t> </a:t>
            </a:r>
            <a:r>
              <a:rPr lang="de-DE" sz="1200" b="0">
                <a:solidFill>
                  <a:schemeClr val="tx1"/>
                </a:solidFill>
                <a:ea typeface="Verdana"/>
              </a:rPr>
              <a:t>Februar–Juni</a:t>
            </a:r>
            <a:r>
              <a:rPr lang="de-DE" sz="1200">
                <a:solidFill>
                  <a:schemeClr val="tx1"/>
                </a:solidFill>
                <a:ea typeface="Verdana"/>
              </a:rPr>
              <a:t> </a:t>
            </a:r>
            <a:r>
              <a:rPr lang="de-DE" sz="1200" b="0">
                <a:solidFill>
                  <a:schemeClr val="tx1"/>
                </a:solidFill>
                <a:ea typeface="Verdana"/>
              </a:rPr>
              <a:t>2026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011ACF70-C888-4EF8-901B-AF373C4044CE}"/>
              </a:ext>
            </a:extLst>
          </p:cNvPr>
          <p:cNvSpPr txBox="1"/>
          <p:nvPr/>
        </p:nvSpPr>
        <p:spPr>
          <a:xfrm>
            <a:off x="549275" y="1783490"/>
            <a:ext cx="2618469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600" b="1" kern="1200">
                <a:solidFill>
                  <a:srgbClr val="00FF64"/>
                </a:solidFill>
              </a:rPr>
              <a:t>Ergebnisse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5B8755D7-F3DA-45A8-ACE6-5C04D398E86F}"/>
              </a:ext>
            </a:extLst>
          </p:cNvPr>
          <p:cNvSpPr txBox="1"/>
          <p:nvPr/>
        </p:nvSpPr>
        <p:spPr>
          <a:xfrm>
            <a:off x="542926" y="4358950"/>
            <a:ext cx="2624818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indent="0" algn="ctr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de-DE" sz="1600" b="1">
                <a:solidFill>
                  <a:srgbClr val="00FF64"/>
                </a:solidFill>
              </a:rPr>
              <a:t>Ausblick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2AA36BA-B6FE-E71E-9DFD-8914C833978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5905D14-CE07-884A-DF5D-4DDAD46FF0F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20</a:t>
            </a:fld>
            <a:endParaRPr lang="de-DE" b="1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73F37FB6-CD0B-C640-F909-37B2224BC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862" y="2291585"/>
            <a:ext cx="1021649" cy="136906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7E0424A-D810-50FA-61FF-9BF56A5F80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864" y="4608018"/>
            <a:ext cx="1428879" cy="160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728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D8910BF-74C3-3078-F4B6-04D9927375E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37B00A6-AB07-8C15-65B3-758D39A4D82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21</a:t>
            </a:fld>
            <a:endParaRPr lang="de-DE" b="1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30381FE-3EAB-4B67-975E-D3F0417B1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Inhalte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E9E5AD3F-6A8B-4921-BCF2-892CE87A21B6}"/>
              </a:ext>
            </a:extLst>
          </p:cNvPr>
          <p:cNvSpPr txBox="1">
            <a:spLocks/>
          </p:cNvSpPr>
          <p:nvPr/>
        </p:nvSpPr>
        <p:spPr>
          <a:xfrm>
            <a:off x="1170131" y="1556357"/>
            <a:ext cx="7553083" cy="39038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de-DE" b="1">
              <a:solidFill>
                <a:srgbClr val="000E52"/>
              </a:solidFill>
            </a:endParaRPr>
          </a:p>
          <a:p>
            <a:pPr>
              <a:lnSpc>
                <a:spcPct val="100000"/>
              </a:lnSpc>
            </a:pPr>
            <a:r>
              <a:rPr lang="de-DE" b="1">
                <a:solidFill>
                  <a:srgbClr val="000E52"/>
                </a:solidFill>
              </a:rPr>
              <a:t>Expertengremium</a:t>
            </a:r>
          </a:p>
          <a:p>
            <a:pPr>
              <a:lnSpc>
                <a:spcPct val="100000"/>
              </a:lnSpc>
            </a:pPr>
            <a:endParaRPr lang="de-DE"/>
          </a:p>
          <a:p>
            <a:pPr>
              <a:lnSpc>
                <a:spcPct val="100000"/>
              </a:lnSpc>
            </a:pPr>
            <a:endParaRPr lang="de-DE" sz="180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707AB52-0F61-4BC5-BCB0-D93E09104E80}"/>
              </a:ext>
            </a:extLst>
          </p:cNvPr>
          <p:cNvSpPr txBox="1"/>
          <p:nvPr/>
        </p:nvSpPr>
        <p:spPr>
          <a:xfrm>
            <a:off x="633568" y="1731338"/>
            <a:ext cx="308953" cy="434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b="1">
                <a:solidFill>
                  <a:srgbClr val="000E52"/>
                </a:solidFill>
              </a:rPr>
              <a:t>3</a:t>
            </a:r>
            <a:endParaRPr lang="de-DE"/>
          </a:p>
        </p:txBody>
      </p:sp>
      <p:sp>
        <p:nvSpPr>
          <p:cNvPr id="10" name="Oval 11">
            <a:extLst>
              <a:ext uri="{FF2B5EF4-FFF2-40B4-BE49-F238E27FC236}">
                <a16:creationId xmlns:a16="http://schemas.microsoft.com/office/drawing/2014/main" id="{FC7352AD-F525-4DA5-9761-47031CC456C6}"/>
              </a:ext>
            </a:extLst>
          </p:cNvPr>
          <p:cNvSpPr/>
          <p:nvPr/>
        </p:nvSpPr>
        <p:spPr>
          <a:xfrm>
            <a:off x="590044" y="1769368"/>
            <a:ext cx="396000" cy="396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974A21AE-70D8-40F1-A0FD-04FCD8E4DBFD}"/>
              </a:ext>
            </a:extLst>
          </p:cNvPr>
          <p:cNvSpPr txBox="1">
            <a:spLocks/>
          </p:cNvSpPr>
          <p:nvPr/>
        </p:nvSpPr>
        <p:spPr>
          <a:xfrm>
            <a:off x="1805736" y="2444663"/>
            <a:ext cx="4041999" cy="3346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>
                <a:solidFill>
                  <a:schemeClr val="tx1"/>
                </a:solidFill>
              </a:rPr>
              <a:t>IOP-Roadmap</a:t>
            </a:r>
          </a:p>
          <a:p>
            <a:endParaRPr lang="de-DE">
              <a:solidFill>
                <a:schemeClr val="tx1"/>
              </a:solidFill>
            </a:endParaRPr>
          </a:p>
          <a:p>
            <a:r>
              <a:rPr lang="de-DE">
                <a:solidFill>
                  <a:schemeClr val="tx1"/>
                </a:solidFill>
              </a:rPr>
              <a:t>Arbeitskreise</a:t>
            </a:r>
          </a:p>
          <a:p>
            <a:endParaRPr lang="de-DE">
              <a:solidFill>
                <a:schemeClr val="tx1"/>
              </a:solidFill>
            </a:endParaRPr>
          </a:p>
          <a:p>
            <a:r>
              <a:rPr lang="de-DE">
                <a:solidFill>
                  <a:schemeClr val="tx1"/>
                </a:solidFill>
              </a:rPr>
              <a:t>Expertenkreis Wachstum</a:t>
            </a:r>
          </a:p>
          <a:p>
            <a:endParaRPr lang="de-DE">
              <a:solidFill>
                <a:schemeClr val="tx1"/>
              </a:solidFill>
            </a:endParaRPr>
          </a:p>
          <a:p>
            <a:endParaRPr lang="de-DE">
              <a:solidFill>
                <a:schemeClr val="tx1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1140768-87CA-442F-BB60-1795A9B75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557" y="3591190"/>
            <a:ext cx="444500" cy="4445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9996D2F2-FE3E-4D09-9276-6EF4E8A8C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557" y="2972066"/>
            <a:ext cx="444500" cy="4445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C799F7C4-29B4-430E-8170-37883DE63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557" y="2359346"/>
            <a:ext cx="444500" cy="44450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1E663554-F75B-4D6E-8970-3A90665603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51995" y="2359346"/>
            <a:ext cx="6517481" cy="3400425"/>
          </a:xfrm>
          <a:prstGeom prst="rect">
            <a:avLst/>
          </a:prstGeom>
        </p:spPr>
      </p:pic>
      <p:sp>
        <p:nvSpPr>
          <p:cNvPr id="5" name="AutoShape 2">
            <a:extLst>
              <a:ext uri="{FF2B5EF4-FFF2-40B4-BE49-F238E27FC236}">
                <a16:creationId xmlns:a16="http://schemas.microsoft.com/office/drawing/2014/main" id="{9DF2F76E-9C8B-B86C-7AFB-DEAA468D2BEC}"/>
              </a:ext>
            </a:extLst>
          </p:cNvPr>
          <p:cNvSpPr/>
          <p:nvPr/>
        </p:nvSpPr>
        <p:spPr>
          <a:xfrm>
            <a:off x="552451" y="1131671"/>
            <a:ext cx="1357032" cy="0"/>
          </a:xfrm>
          <a:prstGeom prst="line">
            <a:avLst/>
          </a:prstGeom>
          <a:ln w="9525" cap="rnd">
            <a:solidFill>
              <a:schemeClr val="accent6">
                <a:lumMod val="20000"/>
                <a:lumOff val="80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07652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9">
            <a:extLst>
              <a:ext uri="{FF2B5EF4-FFF2-40B4-BE49-F238E27FC236}">
                <a16:creationId xmlns:a16="http://schemas.microsoft.com/office/drawing/2014/main" id="{572158C0-EB40-E214-F3B9-3EA4FAE5719D}"/>
              </a:ext>
            </a:extLst>
          </p:cNvPr>
          <p:cNvSpPr txBox="1">
            <a:spLocks/>
          </p:cNvSpPr>
          <p:nvPr/>
        </p:nvSpPr>
        <p:spPr>
          <a:xfrm>
            <a:off x="553316" y="511175"/>
            <a:ext cx="10403234" cy="81144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2400"/>
              <a:t>Faktendashboard: Sitzungen, Beschlüsse </a:t>
            </a:r>
            <a:br>
              <a:rPr lang="de-DE" sz="2400"/>
            </a:br>
            <a:r>
              <a:rPr lang="de-DE" sz="2400"/>
              <a:t>und Arbeitskreise des </a:t>
            </a:r>
            <a:r>
              <a:rPr lang="de-DE" sz="2400" err="1"/>
              <a:t>Interop</a:t>
            </a:r>
            <a:r>
              <a:rPr lang="de-DE" sz="2400"/>
              <a:t> Council</a:t>
            </a:r>
            <a:endParaRPr lang="de-DE" sz="2400" b="0"/>
          </a:p>
        </p:txBody>
      </p:sp>
      <p:sp>
        <p:nvSpPr>
          <p:cNvPr id="19" name="Abgerundetes Rechteck 18">
            <a:extLst>
              <a:ext uri="{FF2B5EF4-FFF2-40B4-BE49-F238E27FC236}">
                <a16:creationId xmlns:a16="http://schemas.microsoft.com/office/drawing/2014/main" id="{771863DA-C2E7-FEE3-4466-4388F9C2CDFE}"/>
              </a:ext>
            </a:extLst>
          </p:cNvPr>
          <p:cNvSpPr/>
          <p:nvPr/>
        </p:nvSpPr>
        <p:spPr>
          <a:xfrm>
            <a:off x="562841" y="3141279"/>
            <a:ext cx="11057000" cy="413359"/>
          </a:xfrm>
          <a:prstGeom prst="roundRect">
            <a:avLst>
              <a:gd name="adj" fmla="val 22728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7C4512F-07EB-B6A9-C293-86701B25F0A2}"/>
              </a:ext>
            </a:extLst>
          </p:cNvPr>
          <p:cNvSpPr txBox="1"/>
          <p:nvPr/>
        </p:nvSpPr>
        <p:spPr>
          <a:xfrm>
            <a:off x="584008" y="3091917"/>
            <a:ext cx="11054676" cy="517303"/>
          </a:xfrm>
          <a:prstGeom prst="rect">
            <a:avLst/>
          </a:prstGeom>
          <a:noFill/>
        </p:spPr>
        <p:txBody>
          <a:bodyPr wrap="square" lIns="91440" tIns="45720" rIns="91440" bIns="144000" anchor="ctr">
            <a:spAutoFit/>
          </a:bodyPr>
          <a:lstStyle/>
          <a:p>
            <a:pPr algn="ctr"/>
            <a:r>
              <a:rPr lang="de-DE" sz="1400" b="1"/>
              <a:t>Allgemein:</a:t>
            </a:r>
            <a:r>
              <a:rPr lang="de-DE" sz="1400"/>
              <a:t> 1 IOP-Summit, 3 Arbeitssitzungen, 3 Beschlüsse und davon 2 im Umlaufverfahren </a:t>
            </a:r>
          </a:p>
        </p:txBody>
      </p:sp>
      <p:sp>
        <p:nvSpPr>
          <p:cNvPr id="20" name="Abgerundetes Rechteck 19">
            <a:extLst>
              <a:ext uri="{FF2B5EF4-FFF2-40B4-BE49-F238E27FC236}">
                <a16:creationId xmlns:a16="http://schemas.microsoft.com/office/drawing/2014/main" id="{63FFB37F-B8EE-54B3-A811-2D93C3E4CFF7}"/>
              </a:ext>
            </a:extLst>
          </p:cNvPr>
          <p:cNvSpPr/>
          <p:nvPr/>
        </p:nvSpPr>
        <p:spPr>
          <a:xfrm>
            <a:off x="552450" y="3651418"/>
            <a:ext cx="5476875" cy="999796"/>
          </a:xfrm>
          <a:prstGeom prst="roundRect">
            <a:avLst>
              <a:gd name="adj" fmla="val 777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F56493D-890D-7A8E-8AE9-93F4302DC0AB}"/>
              </a:ext>
            </a:extLst>
          </p:cNvPr>
          <p:cNvSpPr txBox="1"/>
          <p:nvPr/>
        </p:nvSpPr>
        <p:spPr>
          <a:xfrm>
            <a:off x="1162881" y="3674280"/>
            <a:ext cx="6542844" cy="892552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400"/>
              <a:t>Verabschiedung des Jahresberichts des KIG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400"/>
              <a:t>Mitwirkung und Beratung in KIG-Themen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400"/>
              <a:t>3</a:t>
            </a:r>
            <a:r>
              <a:rPr lang="de-DE" sz="1400" b="0"/>
              <a:t>. IOP-Summit (vor Ort) am 18.09.25</a:t>
            </a:r>
          </a:p>
        </p:txBody>
      </p:sp>
      <p:sp>
        <p:nvSpPr>
          <p:cNvPr id="26" name="Abgerundetes Rechteck 25">
            <a:extLst>
              <a:ext uri="{FF2B5EF4-FFF2-40B4-BE49-F238E27FC236}">
                <a16:creationId xmlns:a16="http://schemas.microsoft.com/office/drawing/2014/main" id="{4CCC5372-78FD-A631-D4CF-FAAD517E3CA3}"/>
              </a:ext>
            </a:extLst>
          </p:cNvPr>
          <p:cNvSpPr/>
          <p:nvPr/>
        </p:nvSpPr>
        <p:spPr>
          <a:xfrm>
            <a:off x="6142968" y="3646959"/>
            <a:ext cx="5476874" cy="999796"/>
          </a:xfrm>
          <a:prstGeom prst="roundRect">
            <a:avLst>
              <a:gd name="adj" fmla="val 755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63430AA7-6F14-3DEC-8948-59870B4591E9}"/>
              </a:ext>
            </a:extLst>
          </p:cNvPr>
          <p:cNvSpPr txBox="1"/>
          <p:nvPr/>
        </p:nvSpPr>
        <p:spPr>
          <a:xfrm>
            <a:off x="6378894" y="3709425"/>
            <a:ext cx="5354591" cy="89255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400" b="0"/>
              <a:t>1. Arbeitssitzung am 02.04.25 virtuell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400"/>
              <a:t>2. Arbeitssitzung am 25.06.25 in Dresden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400"/>
              <a:t>3. Arbeitssitzung am 04.11.25 virtuell </a:t>
            </a:r>
            <a:endParaRPr lang="de-DE" sz="1400" b="0"/>
          </a:p>
        </p:txBody>
      </p:sp>
      <p:sp>
        <p:nvSpPr>
          <p:cNvPr id="38" name="Abgerundetes Rechteck 37">
            <a:extLst>
              <a:ext uri="{FF2B5EF4-FFF2-40B4-BE49-F238E27FC236}">
                <a16:creationId xmlns:a16="http://schemas.microsoft.com/office/drawing/2014/main" id="{67E50849-4093-CEF9-5EFD-1C2D298E1CA7}"/>
              </a:ext>
            </a:extLst>
          </p:cNvPr>
          <p:cNvSpPr/>
          <p:nvPr/>
        </p:nvSpPr>
        <p:spPr>
          <a:xfrm>
            <a:off x="544741" y="4739322"/>
            <a:ext cx="5476875" cy="906060"/>
          </a:xfrm>
          <a:prstGeom prst="roundRect">
            <a:avLst>
              <a:gd name="adj" fmla="val 5228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D90B63EC-79C4-E8D6-F70B-4EA67D604218}"/>
              </a:ext>
            </a:extLst>
          </p:cNvPr>
          <p:cNvSpPr txBox="1"/>
          <p:nvPr/>
        </p:nvSpPr>
        <p:spPr>
          <a:xfrm>
            <a:off x="1162881" y="4888098"/>
            <a:ext cx="6081398" cy="60080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2120"/>
              </a:lnSpc>
            </a:pPr>
            <a:r>
              <a:rPr lang="de-DE" sz="1400"/>
              <a:t>Abschluss von einem Arbeitskreis in 2025:</a:t>
            </a:r>
            <a:endParaRPr lang="de-DE" sz="1400">
              <a:ea typeface="Verdana"/>
            </a:endParaRPr>
          </a:p>
          <a:p>
            <a:pPr marL="285750" indent="-285750">
              <a:lnSpc>
                <a:spcPts val="21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400" err="1"/>
              <a:t>Governance</a:t>
            </a:r>
            <a:r>
              <a:rPr lang="de-DE" sz="1400"/>
              <a:t> Kernprofile</a:t>
            </a:r>
          </a:p>
        </p:txBody>
      </p:sp>
      <p:sp>
        <p:nvSpPr>
          <p:cNvPr id="36" name="Abgerundetes Rechteck 35">
            <a:extLst>
              <a:ext uri="{FF2B5EF4-FFF2-40B4-BE49-F238E27FC236}">
                <a16:creationId xmlns:a16="http://schemas.microsoft.com/office/drawing/2014/main" id="{531B2B8F-33A9-9087-8941-88B94CEA9F20}"/>
              </a:ext>
            </a:extLst>
          </p:cNvPr>
          <p:cNvSpPr/>
          <p:nvPr/>
        </p:nvSpPr>
        <p:spPr>
          <a:xfrm>
            <a:off x="6142968" y="4742236"/>
            <a:ext cx="5509281" cy="892552"/>
          </a:xfrm>
          <a:prstGeom prst="roundRect">
            <a:avLst>
              <a:gd name="adj" fmla="val 5889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BC208AC7-7AB3-C233-974F-FD8B394647EF}"/>
              </a:ext>
            </a:extLst>
          </p:cNvPr>
          <p:cNvSpPr txBox="1"/>
          <p:nvPr/>
        </p:nvSpPr>
        <p:spPr>
          <a:xfrm>
            <a:off x="6378894" y="4852633"/>
            <a:ext cx="5240947" cy="600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120"/>
              </a:lnSpc>
            </a:pPr>
            <a:r>
              <a:rPr lang="de-DE" sz="1400"/>
              <a:t>Einsatz von einem Arbeitskreis in 2025:</a:t>
            </a:r>
          </a:p>
          <a:p>
            <a:pPr marL="285750" indent="-285750">
              <a:lnSpc>
                <a:spcPts val="21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400"/>
              <a:t>Rolle von Patientenportalen, Laufzeit bis Juni 2026</a:t>
            </a:r>
            <a:endParaRPr lang="de-DE" sz="1600"/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47E7DBB4-1CE2-4E0D-91D3-0957682FA484}"/>
              </a:ext>
            </a:extLst>
          </p:cNvPr>
          <p:cNvSpPr txBox="1"/>
          <p:nvPr/>
        </p:nvSpPr>
        <p:spPr>
          <a:xfrm rot="16200000">
            <a:off x="328480" y="3916024"/>
            <a:ext cx="10604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lnSpc>
                <a:spcPct val="100000"/>
              </a:lnSpc>
              <a:defRPr sz="1200" b="1">
                <a:solidFill>
                  <a:srgbClr val="000000"/>
                </a:solidFill>
              </a:defRPr>
            </a:lvl1pPr>
          </a:lstStyle>
          <a:p>
            <a:r>
              <a:rPr lang="de-DE">
                <a:solidFill>
                  <a:schemeClr val="tx1"/>
                </a:solidFill>
              </a:rPr>
              <a:t>Grund-legend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DE90F6A5-6A39-4C8A-9E06-D7659888236C}"/>
              </a:ext>
            </a:extLst>
          </p:cNvPr>
          <p:cNvSpPr txBox="1"/>
          <p:nvPr/>
        </p:nvSpPr>
        <p:spPr>
          <a:xfrm rot="16200000">
            <a:off x="420131" y="4948052"/>
            <a:ext cx="8925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1200" b="1"/>
              <a:t>Arbeits-</a:t>
            </a:r>
            <a:br>
              <a:rPr lang="de-DE" sz="1200" b="1"/>
            </a:br>
            <a:r>
              <a:rPr lang="de-DE" sz="1200" b="1"/>
              <a:t>kreise</a:t>
            </a:r>
            <a:endParaRPr lang="de-DE" sz="1200"/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8319981A-9080-4E5B-85EB-0F37EB514F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4" t="64197" r="7849" b="10676"/>
          <a:stretch/>
        </p:blipFill>
        <p:spPr>
          <a:xfrm>
            <a:off x="553316" y="1264573"/>
            <a:ext cx="11015764" cy="1844087"/>
          </a:xfrm>
          <a:prstGeom prst="rect">
            <a:avLst/>
          </a:prstGeom>
        </p:spPr>
      </p:pic>
      <p:sp>
        <p:nvSpPr>
          <p:cNvPr id="41" name="Abgerundetes Rechteck 18">
            <a:extLst>
              <a:ext uri="{FF2B5EF4-FFF2-40B4-BE49-F238E27FC236}">
                <a16:creationId xmlns:a16="http://schemas.microsoft.com/office/drawing/2014/main" id="{D0537C4E-CCB6-4BD1-B98C-0801ECB1DAA7}"/>
              </a:ext>
            </a:extLst>
          </p:cNvPr>
          <p:cNvSpPr/>
          <p:nvPr/>
        </p:nvSpPr>
        <p:spPr>
          <a:xfrm>
            <a:off x="552449" y="5726763"/>
            <a:ext cx="11113860" cy="413359"/>
          </a:xfrm>
          <a:prstGeom prst="roundRect">
            <a:avLst>
              <a:gd name="adj" fmla="val 22728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2E601AE9-FC1D-469C-9675-6E8F145A6DEC}"/>
              </a:ext>
            </a:extLst>
          </p:cNvPr>
          <p:cNvSpPr txBox="1"/>
          <p:nvPr/>
        </p:nvSpPr>
        <p:spPr>
          <a:xfrm>
            <a:off x="576938" y="5678146"/>
            <a:ext cx="11057000" cy="517303"/>
          </a:xfrm>
          <a:prstGeom prst="rect">
            <a:avLst/>
          </a:prstGeom>
          <a:noFill/>
        </p:spPr>
        <p:txBody>
          <a:bodyPr wrap="square" lIns="91440" tIns="45720" rIns="91440" bIns="144000" anchor="ctr">
            <a:spAutoFit/>
          </a:bodyPr>
          <a:lstStyle/>
          <a:p>
            <a:pPr algn="ctr"/>
            <a:r>
              <a:rPr lang="de-DE" sz="1400" b="1"/>
              <a:t>Laufende Arbeitsperiode:</a:t>
            </a:r>
            <a:r>
              <a:rPr lang="de-DE" sz="1400"/>
              <a:t> Dezember 2024 bis November 2027, anschließend Neubesetzung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B400D09-C927-30D8-DDAD-35717062939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38CD7B3-418C-6629-3CAE-89C1913440A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22</a:t>
            </a:fld>
            <a:endParaRPr lang="de-DE" b="1"/>
          </a:p>
        </p:txBody>
      </p:sp>
    </p:spTree>
    <p:extLst>
      <p:ext uri="{BB962C8B-B14F-4D97-AF65-F5344CB8AC3E}">
        <p14:creationId xmlns:p14="http://schemas.microsoft.com/office/powerpoint/2010/main" val="12394929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think-cell Folie" r:id="rId5" imgW="306" imgH="306" progId="TCLayout.ActiveDocument.1">
                  <p:embed/>
                </p:oleObj>
              </mc:Choice>
              <mc:Fallback>
                <p:oleObj name="think-cell Folie" r:id="rId5" imgW="306" imgH="306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Oval 8">
            <a:extLst>
              <a:ext uri="{FF2B5EF4-FFF2-40B4-BE49-F238E27FC236}">
                <a16:creationId xmlns:a16="http://schemas.microsoft.com/office/drawing/2014/main" id="{51DB656A-418D-771B-540E-21F522D0AA77}"/>
              </a:ext>
            </a:extLst>
          </p:cNvPr>
          <p:cNvSpPr/>
          <p:nvPr/>
        </p:nvSpPr>
        <p:spPr>
          <a:xfrm>
            <a:off x="1346699" y="1809221"/>
            <a:ext cx="3166534" cy="3166534"/>
          </a:xfrm>
          <a:prstGeom prst="ellipse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6294E802-6224-52F2-E5DB-D8C1F845E70E}"/>
              </a:ext>
            </a:extLst>
          </p:cNvPr>
          <p:cNvSpPr/>
          <p:nvPr/>
        </p:nvSpPr>
        <p:spPr>
          <a:xfrm>
            <a:off x="4930153" y="1945887"/>
            <a:ext cx="6380061" cy="302986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2120"/>
              </a:lnSpc>
            </a:pPr>
            <a:r>
              <a:rPr lang="de-DE" sz="1600" dirty="0"/>
              <a:t>Die </a:t>
            </a:r>
            <a:r>
              <a:rPr lang="de-DE" sz="1600" b="1" dirty="0"/>
              <a:t> IOP-Roadmap des KIGs in Zusammenarbeit mit dem </a:t>
            </a:r>
            <a:r>
              <a:rPr lang="de-DE" sz="1600" b="1" dirty="0" err="1"/>
              <a:t>Interop</a:t>
            </a:r>
            <a:r>
              <a:rPr lang="de-DE" sz="1600" b="1" dirty="0"/>
              <a:t> Council </a:t>
            </a:r>
            <a:r>
              <a:rPr lang="de-DE" sz="1600" dirty="0"/>
              <a:t>ist ein </a:t>
            </a:r>
            <a:r>
              <a:rPr lang="de-DE" sz="1600" b="1" dirty="0"/>
              <a:t>dynamisches Arbeitsprogramm </a:t>
            </a:r>
            <a:r>
              <a:rPr lang="de-DE" sz="1600" dirty="0"/>
              <a:t>mit flexiblen Formaten wie u.a. Arbeitskreisen, Workshops und Konsultationen.</a:t>
            </a:r>
            <a:br>
              <a:rPr lang="de-DE" sz="1600" dirty="0"/>
            </a:br>
            <a:r>
              <a:rPr lang="de-DE" sz="1600" dirty="0"/>
              <a:t> </a:t>
            </a:r>
          </a:p>
          <a:p>
            <a:pPr>
              <a:lnSpc>
                <a:spcPts val="2120"/>
              </a:lnSpc>
            </a:pPr>
            <a:r>
              <a:rPr lang="de-DE" sz="1600" dirty="0"/>
              <a:t>Zu Beginn 2025 wurde der Arbeitskreis </a:t>
            </a:r>
            <a:r>
              <a:rPr lang="de-DE" sz="1600" dirty="0" err="1"/>
              <a:t>Governance</a:t>
            </a:r>
            <a:r>
              <a:rPr lang="de-DE" sz="1600" dirty="0"/>
              <a:t> für </a:t>
            </a:r>
            <a:r>
              <a:rPr lang="de-DE" sz="1600" b="1" dirty="0"/>
              <a:t>Kernprofile</a:t>
            </a:r>
            <a:r>
              <a:rPr lang="de-DE" sz="1600" dirty="0"/>
              <a:t> abgeschlossen. </a:t>
            </a:r>
            <a:endParaRPr lang="de-DE" sz="1600" dirty="0">
              <a:ea typeface="Verdana"/>
            </a:endParaRPr>
          </a:p>
          <a:p>
            <a:pPr>
              <a:lnSpc>
                <a:spcPts val="2120"/>
              </a:lnSpc>
            </a:pPr>
            <a:br>
              <a:rPr lang="de-DE" sz="1600" dirty="0">
                <a:ea typeface="Verdana"/>
              </a:rPr>
            </a:br>
            <a:r>
              <a:rPr lang="de-DE" sz="1600" dirty="0">
                <a:ea typeface="Verdana"/>
              </a:rPr>
              <a:t>Im Herbst 2025 wurde die  IOP-Roadmap 2024–2025 </a:t>
            </a:r>
            <a:r>
              <a:rPr lang="de-DE" sz="1600" b="1" dirty="0">
                <a:ea typeface="Verdana"/>
              </a:rPr>
              <a:t>per Umfrage evaluiert</a:t>
            </a:r>
            <a:r>
              <a:rPr lang="de-DE" sz="1600" dirty="0">
                <a:ea typeface="Verdana"/>
              </a:rPr>
              <a:t> und neue Themen für die IOP-Roadmap 2026–2027 gesammelt.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1A8E71B-7E72-31A1-77AC-49C4DF0C8796}"/>
              </a:ext>
            </a:extLst>
          </p:cNvPr>
          <p:cNvSpPr txBox="1"/>
          <p:nvPr/>
        </p:nvSpPr>
        <p:spPr>
          <a:xfrm>
            <a:off x="1307689" y="2720851"/>
            <a:ext cx="3244872" cy="121411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de-DE" sz="2400" b="1" dirty="0">
                <a:solidFill>
                  <a:srgbClr val="00FF64"/>
                </a:solidFill>
              </a:rPr>
              <a:t>IOP-</a:t>
            </a:r>
            <a:br>
              <a:rPr lang="de-DE" sz="2400" b="1" dirty="0"/>
            </a:br>
            <a:r>
              <a:rPr lang="de-DE" sz="2400" b="1" dirty="0">
                <a:solidFill>
                  <a:srgbClr val="00FF64"/>
                </a:solidFill>
              </a:rPr>
              <a:t>Roadmap und Arbeitskreise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DC860FD-CC15-E373-1243-B0C9793C8F0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DA84840-7D30-653D-D3A1-23C5B678043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23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CAF8602-9841-7C6A-C876-AFE6F3B4F4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34"/>
          <a:stretch>
            <a:fillRect/>
          </a:stretch>
        </p:blipFill>
        <p:spPr>
          <a:xfrm>
            <a:off x="7422078" y="356041"/>
            <a:ext cx="1911942" cy="77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6548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rafik 57">
            <a:extLst>
              <a:ext uri="{FF2B5EF4-FFF2-40B4-BE49-F238E27FC236}">
                <a16:creationId xmlns:a16="http://schemas.microsoft.com/office/drawing/2014/main" id="{AA58E34F-4882-4CBC-95EC-E7D832AF82FB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-543346" y="1325451"/>
            <a:ext cx="12193548" cy="4425705"/>
          </a:xfrm>
          <a:prstGeom prst="rect">
            <a:avLst/>
          </a:prstGeom>
        </p:spPr>
      </p:pic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058670E4-CA59-0A33-45C9-CE307C6BE32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2452ED3-0588-79F9-3B4B-FA97FAB4AF9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24</a:t>
            </a:fld>
            <a:endParaRPr lang="de-DE" b="1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542684" y="511175"/>
            <a:ext cx="8113164" cy="817563"/>
          </a:xfrm>
        </p:spPr>
        <p:txBody>
          <a:bodyPr/>
          <a:lstStyle/>
          <a:p>
            <a:r>
              <a:rPr lang="de-DE" dirty="0"/>
              <a:t>Status Quo </a:t>
            </a:r>
            <a:br>
              <a:rPr lang="de-DE" dirty="0"/>
            </a:br>
            <a:r>
              <a:rPr lang="de-DE" dirty="0"/>
              <a:t>IOP-Roadmap 2024–2025</a:t>
            </a:r>
          </a:p>
        </p:txBody>
      </p:sp>
      <p:sp>
        <p:nvSpPr>
          <p:cNvPr id="65" name="Rechteck: abgerundete Ecken 5">
            <a:extLst>
              <a:ext uri="{FF2B5EF4-FFF2-40B4-BE49-F238E27FC236}">
                <a16:creationId xmlns:a16="http://schemas.microsoft.com/office/drawing/2014/main" id="{A5621F9F-8C4A-47F0-8DA6-E660E9C757CD}"/>
              </a:ext>
            </a:extLst>
          </p:cNvPr>
          <p:cNvSpPr/>
          <p:nvPr/>
        </p:nvSpPr>
        <p:spPr>
          <a:xfrm>
            <a:off x="7410057" y="3101718"/>
            <a:ext cx="1561646" cy="342000"/>
          </a:xfrm>
          <a:prstGeom prst="roundRect">
            <a:avLst>
              <a:gd name="adj" fmla="val 42983"/>
            </a:avLst>
          </a:prstGeom>
          <a:solidFill>
            <a:srgbClr val="2F7079"/>
          </a:solidFill>
          <a:ln w="8890" cap="flat" cmpd="sng" algn="ctr">
            <a:solidFill>
              <a:srgbClr val="FFFFFF"/>
            </a:solidFill>
            <a:prstDash val="solid"/>
            <a:miter lim="800000"/>
          </a:ln>
          <a:effectLst>
            <a:outerShdw dist="63500" dir="3600000" algn="tl" rotWithShape="0">
              <a:srgbClr val="2F7079"/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Calibri" panose="020F0502020204030204" pitchFamily="34" charset="0"/>
            </a:endParaRP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AC957A42-CEB2-4EC3-8088-687F95391639}"/>
              </a:ext>
            </a:extLst>
          </p:cNvPr>
          <p:cNvSpPr txBox="1"/>
          <p:nvPr/>
        </p:nvSpPr>
        <p:spPr>
          <a:xfrm>
            <a:off x="7406964" y="3153476"/>
            <a:ext cx="1563506" cy="2564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Weiterentwicklung digitales Medikationsmanagement</a:t>
            </a:r>
          </a:p>
        </p:txBody>
      </p:sp>
      <p:sp>
        <p:nvSpPr>
          <p:cNvPr id="67" name="Rechteck: abgerundete Ecken 5">
            <a:extLst>
              <a:ext uri="{FF2B5EF4-FFF2-40B4-BE49-F238E27FC236}">
                <a16:creationId xmlns:a16="http://schemas.microsoft.com/office/drawing/2014/main" id="{B07AB2C4-D251-4D9A-B0F8-7B1CCA46BEBD}"/>
              </a:ext>
            </a:extLst>
          </p:cNvPr>
          <p:cNvSpPr/>
          <p:nvPr/>
        </p:nvSpPr>
        <p:spPr>
          <a:xfrm>
            <a:off x="2160139" y="5160495"/>
            <a:ext cx="1561646" cy="342000"/>
          </a:xfrm>
          <a:prstGeom prst="roundRect">
            <a:avLst>
              <a:gd name="adj" fmla="val 42983"/>
            </a:avLst>
          </a:prstGeom>
          <a:solidFill>
            <a:srgbClr val="2F7079"/>
          </a:solidFill>
          <a:ln w="8890" cap="flat" cmpd="sng" algn="ctr">
            <a:solidFill>
              <a:srgbClr val="FFFFFF"/>
            </a:solidFill>
            <a:prstDash val="solid"/>
            <a:miter lim="800000"/>
          </a:ln>
          <a:effectLst>
            <a:outerShdw dist="63500" dir="3600000" algn="tl" rotWithShape="0">
              <a:srgbClr val="2F7079"/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Calibri" panose="020F0502020204030204" pitchFamily="34" charset="0"/>
            </a:endParaRP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83F775D7-A7EA-4AE0-A13B-51295F9929F2}"/>
              </a:ext>
            </a:extLst>
          </p:cNvPr>
          <p:cNvSpPr txBox="1"/>
          <p:nvPr/>
        </p:nvSpPr>
        <p:spPr>
          <a:xfrm>
            <a:off x="2157046" y="5212253"/>
            <a:ext cx="1563506" cy="2564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Anforderungen </a:t>
            </a:r>
          </a:p>
          <a:p>
            <a:pPr marL="0" marR="0" lvl="0" indent="0" algn="ctr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Organspende – ePA4Alle</a:t>
            </a:r>
          </a:p>
        </p:txBody>
      </p:sp>
      <p:grpSp>
        <p:nvGrpSpPr>
          <p:cNvPr id="69" name="Gruppieren 68">
            <a:extLst>
              <a:ext uri="{FF2B5EF4-FFF2-40B4-BE49-F238E27FC236}">
                <a16:creationId xmlns:a16="http://schemas.microsoft.com/office/drawing/2014/main" id="{CFA37F4A-B80F-4A1E-8A4D-3C43E59C3D61}"/>
              </a:ext>
            </a:extLst>
          </p:cNvPr>
          <p:cNvGrpSpPr/>
          <p:nvPr/>
        </p:nvGrpSpPr>
        <p:grpSpPr>
          <a:xfrm>
            <a:off x="5511729" y="3590578"/>
            <a:ext cx="1450590" cy="342000"/>
            <a:chOff x="5772993" y="3590578"/>
            <a:chExt cx="1450590" cy="342000"/>
          </a:xfrm>
        </p:grpSpPr>
        <p:sp>
          <p:nvSpPr>
            <p:cNvPr id="70" name="Rechteck: abgerundete Ecken 25">
              <a:extLst>
                <a:ext uri="{FF2B5EF4-FFF2-40B4-BE49-F238E27FC236}">
                  <a16:creationId xmlns:a16="http://schemas.microsoft.com/office/drawing/2014/main" id="{C5A4BC18-EEE6-4A49-9CDA-AE15F29A04EF}"/>
                </a:ext>
              </a:extLst>
            </p:cNvPr>
            <p:cNvSpPr/>
            <p:nvPr/>
          </p:nvSpPr>
          <p:spPr>
            <a:xfrm>
              <a:off x="5774226" y="3590578"/>
              <a:ext cx="1449357" cy="342000"/>
            </a:xfrm>
            <a:prstGeom prst="roundRect">
              <a:avLst>
                <a:gd name="adj" fmla="val 42983"/>
              </a:avLst>
            </a:prstGeom>
            <a:solidFill>
              <a:srgbClr val="F3D2B0"/>
            </a:solidFill>
            <a:ln w="8890" cap="flat" cmpd="sng" algn="ctr">
              <a:solidFill>
                <a:srgbClr val="FFFFFF"/>
              </a:solidFill>
              <a:prstDash val="solid"/>
              <a:miter lim="800000"/>
            </a:ln>
            <a:effectLst>
              <a:outerShdw dist="63500" dir="3600000" algn="tl" rotWithShape="0">
                <a:srgbClr val="F3D2B0"/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71" name="Textfeld 70">
              <a:extLst>
                <a:ext uri="{FF2B5EF4-FFF2-40B4-BE49-F238E27FC236}">
                  <a16:creationId xmlns:a16="http://schemas.microsoft.com/office/drawing/2014/main" id="{E55846D1-3F34-488E-9BCD-4865925B68F0}"/>
                </a:ext>
              </a:extLst>
            </p:cNvPr>
            <p:cNvSpPr txBox="1"/>
            <p:nvPr/>
          </p:nvSpPr>
          <p:spPr>
            <a:xfrm>
              <a:off x="5772993" y="3642336"/>
              <a:ext cx="1449358" cy="25648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1" i="0" u="none" strike="noStrike" kern="0" cap="none" spc="0" normalizeH="0" baseline="0" noProof="0">
                  <a:ln>
                    <a:noFill/>
                  </a:ln>
                  <a:solidFill>
                    <a:srgbClr val="1C2649"/>
                  </a:solidFill>
                  <a:effectLst/>
                  <a:uLnTx/>
                  <a:uFillTx/>
                  <a:latin typeface="Calibri" panose="020F0502020204030204"/>
                  <a:cs typeface="Calibri" panose="020F0502020204030204" pitchFamily="34" charset="0"/>
                </a:rPr>
                <a:t>Harmonisierung </a:t>
              </a:r>
              <a:br>
                <a:rPr kumimoji="0" lang="de-DE" sz="800" b="1" i="0" u="none" strike="noStrike" kern="0" cap="none" spc="0" normalizeH="0" baseline="0" noProof="0">
                  <a:ln>
                    <a:noFill/>
                  </a:ln>
                  <a:solidFill>
                    <a:srgbClr val="1C2649"/>
                  </a:solidFill>
                  <a:effectLst/>
                  <a:uLnTx/>
                  <a:uFillTx/>
                  <a:latin typeface="Calibri" panose="020F0502020204030204"/>
                  <a:cs typeface="Calibri" panose="020F0502020204030204" pitchFamily="34" charset="0"/>
                </a:rPr>
              </a:br>
              <a:r>
                <a:rPr kumimoji="0" lang="de-DE" sz="800" b="1" i="0" u="none" strike="noStrike" kern="0" cap="none" spc="0" normalizeH="0" baseline="0" noProof="0" err="1">
                  <a:ln>
                    <a:noFill/>
                  </a:ln>
                  <a:solidFill>
                    <a:srgbClr val="1C2649"/>
                  </a:solidFill>
                  <a:effectLst/>
                  <a:uLnTx/>
                  <a:uFillTx/>
                  <a:latin typeface="Calibri" panose="020F0502020204030204"/>
                  <a:cs typeface="Calibri" panose="020F0502020204030204" pitchFamily="34" charset="0"/>
                </a:rPr>
                <a:t>ISiK</a:t>
              </a:r>
              <a:r>
                <a:rPr lang="de-DE" sz="800" b="1" kern="0">
                  <a:solidFill>
                    <a:srgbClr val="1C2649"/>
                  </a:solidFill>
                  <a:latin typeface="Calibri" panose="020F0502020204030204"/>
                  <a:cs typeface="Calibri" panose="020F0502020204030204" pitchFamily="34" charset="0"/>
                </a:rPr>
                <a:t> - ambulant</a:t>
              </a:r>
              <a:endParaRPr kumimoji="0" lang="de-DE" sz="800" b="1" i="0" u="none" strike="noStrike" kern="0" cap="none" spc="0" normalizeH="0" baseline="0" noProof="0">
                <a:ln>
                  <a:noFill/>
                </a:ln>
                <a:solidFill>
                  <a:srgbClr val="1C2649"/>
                </a:solidFill>
                <a:effectLst/>
                <a:uLnTx/>
                <a:uFillTx/>
                <a:latin typeface="Calibri" panose="020F0502020204030204"/>
                <a:cs typeface="Calibri" panose="020F0502020204030204" pitchFamily="34" charset="0"/>
              </a:endParaRPr>
            </a:p>
          </p:txBody>
        </p:sp>
      </p:grpSp>
      <p:grpSp>
        <p:nvGrpSpPr>
          <p:cNvPr id="72" name="Gruppieren 71">
            <a:extLst>
              <a:ext uri="{FF2B5EF4-FFF2-40B4-BE49-F238E27FC236}">
                <a16:creationId xmlns:a16="http://schemas.microsoft.com/office/drawing/2014/main" id="{4C2B5C85-155E-4F01-94EB-7F99240719D5}"/>
              </a:ext>
            </a:extLst>
          </p:cNvPr>
          <p:cNvGrpSpPr/>
          <p:nvPr/>
        </p:nvGrpSpPr>
        <p:grpSpPr>
          <a:xfrm>
            <a:off x="8138597" y="5401500"/>
            <a:ext cx="1318158" cy="342000"/>
            <a:chOff x="8336361" y="5419200"/>
            <a:chExt cx="1318158" cy="342000"/>
          </a:xfrm>
        </p:grpSpPr>
        <p:sp>
          <p:nvSpPr>
            <p:cNvPr id="73" name="Rechteck 72">
              <a:extLst>
                <a:ext uri="{FF2B5EF4-FFF2-40B4-BE49-F238E27FC236}">
                  <a16:creationId xmlns:a16="http://schemas.microsoft.com/office/drawing/2014/main" id="{299B4C00-7601-4690-8F55-3F0B383F6052}"/>
                </a:ext>
              </a:extLst>
            </p:cNvPr>
            <p:cNvSpPr/>
            <p:nvPr/>
          </p:nvSpPr>
          <p:spPr>
            <a:xfrm>
              <a:off x="8337594" y="5419200"/>
              <a:ext cx="1316925" cy="342000"/>
            </a:xfrm>
            <a:prstGeom prst="rect">
              <a:avLst/>
            </a:prstGeom>
            <a:solidFill>
              <a:srgbClr val="FFFFFF"/>
            </a:solidFill>
            <a:ln w="8890" cap="flat" cmpd="sng" algn="ctr">
              <a:solidFill>
                <a:srgbClr val="1C2649"/>
              </a:solidFill>
              <a:prstDash val="solid"/>
              <a:miter lim="800000"/>
            </a:ln>
            <a:effectLst>
              <a:outerShdw dist="63500" dir="2700000" algn="tl" rotWithShape="0">
                <a:srgbClr val="33B5B6"/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74" name="Textfeld 73">
              <a:extLst>
                <a:ext uri="{FF2B5EF4-FFF2-40B4-BE49-F238E27FC236}">
                  <a16:creationId xmlns:a16="http://schemas.microsoft.com/office/drawing/2014/main" id="{21BF0D4A-17C3-499B-8EB4-F5B39F799611}"/>
                </a:ext>
              </a:extLst>
            </p:cNvPr>
            <p:cNvSpPr txBox="1"/>
            <p:nvPr/>
          </p:nvSpPr>
          <p:spPr>
            <a:xfrm>
              <a:off x="8336361" y="5470958"/>
              <a:ext cx="1316925" cy="25648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>
                  <a:ln>
                    <a:noFill/>
                  </a:ln>
                  <a:solidFill>
                    <a:srgbClr val="1C264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Rück-und Ausblick </a:t>
              </a:r>
              <a:r>
                <a:rPr kumimoji="0" lang="de-DE" sz="800" b="0" i="0" u="none" strike="noStrike" kern="0" cap="none" spc="0" normalizeH="0" baseline="0" noProof="0" err="1">
                  <a:ln>
                    <a:noFill/>
                  </a:ln>
                  <a:solidFill>
                    <a:srgbClr val="1C264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Terminologieservices</a:t>
              </a:r>
              <a:endParaRPr kumimoji="0" lang="de-DE" sz="800" b="0" i="0" u="none" strike="noStrike" kern="0" cap="none" spc="0" normalizeH="0" baseline="0" noProof="0">
                <a:ln>
                  <a:noFill/>
                </a:ln>
                <a:solidFill>
                  <a:srgbClr val="1C264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75" name="Gruppieren 74">
            <a:extLst>
              <a:ext uri="{FF2B5EF4-FFF2-40B4-BE49-F238E27FC236}">
                <a16:creationId xmlns:a16="http://schemas.microsoft.com/office/drawing/2014/main" id="{C4F4ACF4-F273-497F-AFF3-30280BC3D62B}"/>
              </a:ext>
            </a:extLst>
          </p:cNvPr>
          <p:cNvGrpSpPr/>
          <p:nvPr/>
        </p:nvGrpSpPr>
        <p:grpSpPr>
          <a:xfrm>
            <a:off x="10095681" y="2258616"/>
            <a:ext cx="719994" cy="135301"/>
            <a:chOff x="10174260" y="2257286"/>
            <a:chExt cx="666703" cy="135301"/>
          </a:xfrm>
        </p:grpSpPr>
        <p:sp>
          <p:nvSpPr>
            <p:cNvPr id="76" name="Rechteck 75">
              <a:extLst>
                <a:ext uri="{FF2B5EF4-FFF2-40B4-BE49-F238E27FC236}">
                  <a16:creationId xmlns:a16="http://schemas.microsoft.com/office/drawing/2014/main" id="{7456B2BA-E8EB-4461-BB99-38C1FDD7E932}"/>
                </a:ext>
              </a:extLst>
            </p:cNvPr>
            <p:cNvSpPr/>
            <p:nvPr/>
          </p:nvSpPr>
          <p:spPr>
            <a:xfrm>
              <a:off x="10176498" y="2257286"/>
              <a:ext cx="664465" cy="135301"/>
            </a:xfrm>
            <a:prstGeom prst="rect">
              <a:avLst/>
            </a:prstGeom>
            <a:solidFill>
              <a:srgbClr val="FFFFFF"/>
            </a:solidFill>
            <a:ln w="8890" cap="flat" cmpd="sng" algn="ctr">
              <a:solidFill>
                <a:srgbClr val="1C2649"/>
              </a:solidFill>
              <a:prstDash val="solid"/>
              <a:miter lim="800000"/>
            </a:ln>
            <a:effectLst>
              <a:outerShdw dist="63500" dir="2700000" algn="tl" rotWithShape="0">
                <a:srgbClr val="2F7079"/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77" name="Textfeld 76">
              <a:extLst>
                <a:ext uri="{FF2B5EF4-FFF2-40B4-BE49-F238E27FC236}">
                  <a16:creationId xmlns:a16="http://schemas.microsoft.com/office/drawing/2014/main" id="{C11E75E0-0804-465C-A0DC-F9041BEC0B32}"/>
                </a:ext>
              </a:extLst>
            </p:cNvPr>
            <p:cNvSpPr txBox="1"/>
            <p:nvPr/>
          </p:nvSpPr>
          <p:spPr>
            <a:xfrm>
              <a:off x="10174260" y="2266205"/>
              <a:ext cx="664465" cy="12336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>
                  <a:ln>
                    <a:noFill/>
                  </a:ln>
                  <a:solidFill>
                    <a:srgbClr val="1C264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Harmonisierung</a:t>
              </a:r>
            </a:p>
          </p:txBody>
        </p:sp>
      </p:grpSp>
      <p:sp>
        <p:nvSpPr>
          <p:cNvPr id="78" name="Textfeld 77">
            <a:extLst>
              <a:ext uri="{FF2B5EF4-FFF2-40B4-BE49-F238E27FC236}">
                <a16:creationId xmlns:a16="http://schemas.microsoft.com/office/drawing/2014/main" id="{8DFDDD68-CD9D-43AD-BC55-B983C6C402CB}"/>
              </a:ext>
            </a:extLst>
          </p:cNvPr>
          <p:cNvSpPr txBox="1"/>
          <p:nvPr/>
        </p:nvSpPr>
        <p:spPr>
          <a:xfrm>
            <a:off x="1511877" y="3764580"/>
            <a:ext cx="674495" cy="11612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none" spc="0" normalizeH="0" baseline="0" noProof="0">
                <a:ln>
                  <a:noFill/>
                </a:ln>
                <a:solidFill>
                  <a:srgbClr val="B1DCD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Start 2025</a:t>
            </a:r>
          </a:p>
        </p:txBody>
      </p:sp>
      <p:grpSp>
        <p:nvGrpSpPr>
          <p:cNvPr id="79" name="Gruppieren 78">
            <a:extLst>
              <a:ext uri="{FF2B5EF4-FFF2-40B4-BE49-F238E27FC236}">
                <a16:creationId xmlns:a16="http://schemas.microsoft.com/office/drawing/2014/main" id="{20BBFC7F-7218-4320-A97D-A9AF2491DD31}"/>
              </a:ext>
            </a:extLst>
          </p:cNvPr>
          <p:cNvGrpSpPr/>
          <p:nvPr/>
        </p:nvGrpSpPr>
        <p:grpSpPr>
          <a:xfrm>
            <a:off x="4112709" y="2247523"/>
            <a:ext cx="1322518" cy="342000"/>
            <a:chOff x="4370398" y="2272527"/>
            <a:chExt cx="1322518" cy="342000"/>
          </a:xfrm>
        </p:grpSpPr>
        <p:sp>
          <p:nvSpPr>
            <p:cNvPr id="80" name="Rechteck 79">
              <a:extLst>
                <a:ext uri="{FF2B5EF4-FFF2-40B4-BE49-F238E27FC236}">
                  <a16:creationId xmlns:a16="http://schemas.microsoft.com/office/drawing/2014/main" id="{A69C0300-F7F5-42CE-9CEE-E3C31C9552CF}"/>
                </a:ext>
              </a:extLst>
            </p:cNvPr>
            <p:cNvSpPr/>
            <p:nvPr/>
          </p:nvSpPr>
          <p:spPr>
            <a:xfrm>
              <a:off x="4371631" y="2272527"/>
              <a:ext cx="1321285" cy="342000"/>
            </a:xfrm>
            <a:prstGeom prst="rect">
              <a:avLst/>
            </a:prstGeom>
            <a:solidFill>
              <a:srgbClr val="FFFFFF"/>
            </a:solidFill>
            <a:ln w="8890" cap="flat" cmpd="sng" algn="ctr">
              <a:solidFill>
                <a:srgbClr val="1C2649"/>
              </a:solidFill>
              <a:prstDash val="solid"/>
              <a:miter lim="800000"/>
            </a:ln>
            <a:effectLst>
              <a:outerShdw dist="63500" dir="2700000" algn="tl" rotWithShape="0">
                <a:srgbClr val="009880"/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81" name="Textfeld 80">
              <a:extLst>
                <a:ext uri="{FF2B5EF4-FFF2-40B4-BE49-F238E27FC236}">
                  <a16:creationId xmlns:a16="http://schemas.microsoft.com/office/drawing/2014/main" id="{76E82051-98D7-480E-9AAC-0F1CEB784F7B}"/>
                </a:ext>
              </a:extLst>
            </p:cNvPr>
            <p:cNvSpPr txBox="1"/>
            <p:nvPr/>
          </p:nvSpPr>
          <p:spPr>
            <a:xfrm>
              <a:off x="4370398" y="2324285"/>
              <a:ext cx="1321285" cy="25648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i="0" u="none" strike="noStrike" kern="0" cap="none" spc="0" normalizeH="0" baseline="0" noProof="0">
                  <a:ln>
                    <a:noFill/>
                  </a:ln>
                  <a:solidFill>
                    <a:srgbClr val="1C264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Einführungskonzept </a:t>
              </a:r>
              <a:br>
                <a:rPr kumimoji="0" lang="de-DE" sz="800" i="0" u="none" strike="noStrike" kern="0" cap="none" spc="0" normalizeH="0" baseline="0" noProof="0">
                  <a:ln>
                    <a:noFill/>
                  </a:ln>
                  <a:solidFill>
                    <a:srgbClr val="1C264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</a:br>
              <a:r>
                <a:rPr kumimoji="0" lang="de-DE" sz="800" i="0" u="none" strike="noStrike" kern="0" cap="none" spc="0" normalizeH="0" baseline="0" noProof="0">
                  <a:ln>
                    <a:noFill/>
                  </a:ln>
                  <a:solidFill>
                    <a:srgbClr val="1C264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MIO Laborbefund</a:t>
              </a:r>
            </a:p>
          </p:txBody>
        </p:sp>
      </p:grpSp>
      <p:sp>
        <p:nvSpPr>
          <p:cNvPr id="82" name="Textfeld 81">
            <a:extLst>
              <a:ext uri="{FF2B5EF4-FFF2-40B4-BE49-F238E27FC236}">
                <a16:creationId xmlns:a16="http://schemas.microsoft.com/office/drawing/2014/main" id="{72A27A2B-DD17-42C6-BD2F-B68841B1AD2A}"/>
              </a:ext>
            </a:extLst>
          </p:cNvPr>
          <p:cNvSpPr txBox="1"/>
          <p:nvPr/>
        </p:nvSpPr>
        <p:spPr>
          <a:xfrm>
            <a:off x="9271431" y="5910981"/>
            <a:ext cx="676780" cy="12824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de-DE"/>
            </a:defPPr>
            <a:lvl1pPr marR="0" lvl="0" indent="0" fontAlgn="auto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50" b="1" i="0" u="none" strike="noStrike" cap="none" spc="0" normalizeH="0" baseline="0">
                <a:ln>
                  <a:noFill/>
                </a:ln>
                <a:solidFill>
                  <a:srgbClr val="B1DCD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de-DE"/>
              <a:t>Ende 2025</a:t>
            </a:r>
          </a:p>
        </p:txBody>
      </p:sp>
      <p:grpSp>
        <p:nvGrpSpPr>
          <p:cNvPr id="83" name="Gruppieren 82">
            <a:extLst>
              <a:ext uri="{FF2B5EF4-FFF2-40B4-BE49-F238E27FC236}">
                <a16:creationId xmlns:a16="http://schemas.microsoft.com/office/drawing/2014/main" id="{BAAC71D1-11BF-4ECA-99CF-6E58358C1433}"/>
              </a:ext>
            </a:extLst>
          </p:cNvPr>
          <p:cNvGrpSpPr/>
          <p:nvPr/>
        </p:nvGrpSpPr>
        <p:grpSpPr>
          <a:xfrm>
            <a:off x="10095671" y="2507279"/>
            <a:ext cx="972001" cy="135301"/>
            <a:chOff x="10173698" y="2257286"/>
            <a:chExt cx="913764" cy="135301"/>
          </a:xfrm>
        </p:grpSpPr>
        <p:sp>
          <p:nvSpPr>
            <p:cNvPr id="84" name="Rechteck 83">
              <a:extLst>
                <a:ext uri="{FF2B5EF4-FFF2-40B4-BE49-F238E27FC236}">
                  <a16:creationId xmlns:a16="http://schemas.microsoft.com/office/drawing/2014/main" id="{66EAAD34-3C7B-4927-9DD3-281C311014EB}"/>
                </a:ext>
              </a:extLst>
            </p:cNvPr>
            <p:cNvSpPr/>
            <p:nvPr/>
          </p:nvSpPr>
          <p:spPr>
            <a:xfrm>
              <a:off x="10173698" y="2257286"/>
              <a:ext cx="913762" cy="135301"/>
            </a:xfrm>
            <a:prstGeom prst="rect">
              <a:avLst/>
            </a:prstGeom>
            <a:solidFill>
              <a:srgbClr val="FFFFFF"/>
            </a:solidFill>
            <a:ln w="8890" cap="flat" cmpd="sng" algn="ctr">
              <a:solidFill>
                <a:srgbClr val="1C2649"/>
              </a:solidFill>
              <a:prstDash val="solid"/>
              <a:miter lim="800000"/>
            </a:ln>
            <a:effectLst>
              <a:outerShdw dist="63500" dir="2700000" algn="tl" rotWithShape="0">
                <a:srgbClr val="33B5B6"/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85" name="Textfeld 84">
              <a:extLst>
                <a:ext uri="{FF2B5EF4-FFF2-40B4-BE49-F238E27FC236}">
                  <a16:creationId xmlns:a16="http://schemas.microsoft.com/office/drawing/2014/main" id="{FBFA2C50-104E-40AF-A683-DA84E64A115D}"/>
                </a:ext>
              </a:extLst>
            </p:cNvPr>
            <p:cNvSpPr txBox="1"/>
            <p:nvPr/>
          </p:nvSpPr>
          <p:spPr>
            <a:xfrm>
              <a:off x="10173700" y="2266205"/>
              <a:ext cx="913762" cy="12336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>
                  <a:ln>
                    <a:noFill/>
                  </a:ln>
                  <a:solidFill>
                    <a:srgbClr val="1C264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Terminologie-Services</a:t>
              </a:r>
            </a:p>
          </p:txBody>
        </p:sp>
      </p:grpSp>
      <p:grpSp>
        <p:nvGrpSpPr>
          <p:cNvPr id="86" name="Gruppieren 85">
            <a:extLst>
              <a:ext uri="{FF2B5EF4-FFF2-40B4-BE49-F238E27FC236}">
                <a16:creationId xmlns:a16="http://schemas.microsoft.com/office/drawing/2014/main" id="{60CDC347-09F6-4DD1-8599-FC88632B098F}"/>
              </a:ext>
            </a:extLst>
          </p:cNvPr>
          <p:cNvGrpSpPr/>
          <p:nvPr/>
        </p:nvGrpSpPr>
        <p:grpSpPr>
          <a:xfrm>
            <a:off x="10095679" y="2738213"/>
            <a:ext cx="773998" cy="135301"/>
            <a:chOff x="10174260" y="2257286"/>
            <a:chExt cx="666707" cy="135301"/>
          </a:xfrm>
        </p:grpSpPr>
        <p:sp>
          <p:nvSpPr>
            <p:cNvPr id="87" name="Rechteck 86">
              <a:extLst>
                <a:ext uri="{FF2B5EF4-FFF2-40B4-BE49-F238E27FC236}">
                  <a16:creationId xmlns:a16="http://schemas.microsoft.com/office/drawing/2014/main" id="{5D957A5D-4A26-488C-9DE9-1E03321925EE}"/>
                </a:ext>
              </a:extLst>
            </p:cNvPr>
            <p:cNvSpPr/>
            <p:nvPr/>
          </p:nvSpPr>
          <p:spPr>
            <a:xfrm>
              <a:off x="10176502" y="2257286"/>
              <a:ext cx="664465" cy="135301"/>
            </a:xfrm>
            <a:prstGeom prst="rect">
              <a:avLst/>
            </a:prstGeom>
            <a:solidFill>
              <a:srgbClr val="FFFFFF"/>
            </a:solidFill>
            <a:ln w="8890" cap="flat" cmpd="sng" algn="ctr">
              <a:solidFill>
                <a:srgbClr val="1C2649"/>
              </a:solidFill>
              <a:prstDash val="solid"/>
              <a:miter lim="800000"/>
            </a:ln>
            <a:effectLst>
              <a:outerShdw dist="63500" dir="2700000" algn="tl" rotWithShape="0">
                <a:srgbClr val="009880"/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88" name="Textfeld 87">
              <a:extLst>
                <a:ext uri="{FF2B5EF4-FFF2-40B4-BE49-F238E27FC236}">
                  <a16:creationId xmlns:a16="http://schemas.microsoft.com/office/drawing/2014/main" id="{AB8C504B-C129-4814-B017-54B65D2E4CAD}"/>
                </a:ext>
              </a:extLst>
            </p:cNvPr>
            <p:cNvSpPr txBox="1"/>
            <p:nvPr/>
          </p:nvSpPr>
          <p:spPr>
            <a:xfrm>
              <a:off x="10174260" y="2266205"/>
              <a:ext cx="664465" cy="12336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>
                  <a:ln>
                    <a:noFill/>
                  </a:ln>
                  <a:solidFill>
                    <a:srgbClr val="1C264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Implementierung</a:t>
              </a:r>
            </a:p>
          </p:txBody>
        </p:sp>
      </p:grpSp>
      <p:sp>
        <p:nvSpPr>
          <p:cNvPr id="89" name="Textfeld 88">
            <a:extLst>
              <a:ext uri="{FF2B5EF4-FFF2-40B4-BE49-F238E27FC236}">
                <a16:creationId xmlns:a16="http://schemas.microsoft.com/office/drawing/2014/main" id="{562B82FC-4052-43E3-9BE0-6B3917A09F43}"/>
              </a:ext>
            </a:extLst>
          </p:cNvPr>
          <p:cNvSpPr txBox="1"/>
          <p:nvPr/>
        </p:nvSpPr>
        <p:spPr>
          <a:xfrm>
            <a:off x="10104088" y="2069386"/>
            <a:ext cx="1512000" cy="1224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1" i="0" u="none" strike="noStrike" kern="1200" cap="none" spc="0" normalizeH="0" baseline="0" noProof="0">
                <a:ln>
                  <a:noFill/>
                </a:ln>
                <a:solidFill>
                  <a:srgbClr val="1C264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Voraussetzung für Interoperabilität</a:t>
            </a: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32DA8198-3A83-4858-A6AC-E23D94F57FBF}"/>
              </a:ext>
            </a:extLst>
          </p:cNvPr>
          <p:cNvSpPr txBox="1"/>
          <p:nvPr/>
        </p:nvSpPr>
        <p:spPr>
          <a:xfrm>
            <a:off x="10104088" y="3079793"/>
            <a:ext cx="1476000" cy="12330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1" i="0" u="none" strike="noStrike" kern="1200" cap="none" spc="0" normalizeH="0" baseline="0" noProof="0">
                <a:ln>
                  <a:noFill/>
                </a:ln>
                <a:solidFill>
                  <a:srgbClr val="1C264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Nutzerzentrierung</a:t>
            </a:r>
          </a:p>
        </p:txBody>
      </p:sp>
      <p:grpSp>
        <p:nvGrpSpPr>
          <p:cNvPr id="91" name="Gruppieren 90">
            <a:extLst>
              <a:ext uri="{FF2B5EF4-FFF2-40B4-BE49-F238E27FC236}">
                <a16:creationId xmlns:a16="http://schemas.microsoft.com/office/drawing/2014/main" id="{C4F1B584-411A-4F18-B386-ACDF6C6D0AB8}"/>
              </a:ext>
            </a:extLst>
          </p:cNvPr>
          <p:cNvGrpSpPr/>
          <p:nvPr/>
        </p:nvGrpSpPr>
        <p:grpSpPr>
          <a:xfrm>
            <a:off x="10098097" y="3246379"/>
            <a:ext cx="666709" cy="135301"/>
            <a:chOff x="10174260" y="2257286"/>
            <a:chExt cx="666709" cy="135301"/>
          </a:xfrm>
        </p:grpSpPr>
        <p:sp>
          <p:nvSpPr>
            <p:cNvPr id="92" name="Rechteck: abgerundete Ecken 92">
              <a:extLst>
                <a:ext uri="{FF2B5EF4-FFF2-40B4-BE49-F238E27FC236}">
                  <a16:creationId xmlns:a16="http://schemas.microsoft.com/office/drawing/2014/main" id="{9FB76E4F-A153-4A3B-B79F-61260FE54F96}"/>
                </a:ext>
              </a:extLst>
            </p:cNvPr>
            <p:cNvSpPr/>
            <p:nvPr/>
          </p:nvSpPr>
          <p:spPr>
            <a:xfrm>
              <a:off x="10176504" y="2257286"/>
              <a:ext cx="664465" cy="135301"/>
            </a:xfrm>
            <a:prstGeom prst="roundRect">
              <a:avLst>
                <a:gd name="adj" fmla="val 47763"/>
              </a:avLst>
            </a:prstGeom>
            <a:solidFill>
              <a:srgbClr val="2F7079"/>
            </a:solidFill>
            <a:ln w="8890" cap="flat" cmpd="sng" algn="ctr">
              <a:solidFill>
                <a:srgbClr val="FFFFFF"/>
              </a:solidFill>
              <a:prstDash val="solid"/>
              <a:miter lim="800000"/>
            </a:ln>
            <a:effectLst>
              <a:outerShdw dist="50800" dir="3300000" algn="tl" rotWithShape="0">
                <a:srgbClr val="2F7079"/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93" name="Textfeld 92">
              <a:extLst>
                <a:ext uri="{FF2B5EF4-FFF2-40B4-BE49-F238E27FC236}">
                  <a16:creationId xmlns:a16="http://schemas.microsoft.com/office/drawing/2014/main" id="{9ED8B90E-CE42-4F1C-83F0-AE4C2F65074A}"/>
                </a:ext>
              </a:extLst>
            </p:cNvPr>
            <p:cNvSpPr txBox="1"/>
            <p:nvPr/>
          </p:nvSpPr>
          <p:spPr>
            <a:xfrm>
              <a:off x="10174260" y="2266205"/>
              <a:ext cx="664465" cy="12336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Journeys</a:t>
              </a:r>
              <a:endParaRPr kumimoji="0" lang="de-DE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94" name="Gruppieren 93">
            <a:extLst>
              <a:ext uri="{FF2B5EF4-FFF2-40B4-BE49-F238E27FC236}">
                <a16:creationId xmlns:a16="http://schemas.microsoft.com/office/drawing/2014/main" id="{45FCD077-F6AE-4490-8690-BE4D938E27AF}"/>
              </a:ext>
            </a:extLst>
          </p:cNvPr>
          <p:cNvGrpSpPr/>
          <p:nvPr/>
        </p:nvGrpSpPr>
        <p:grpSpPr>
          <a:xfrm>
            <a:off x="10095677" y="3488308"/>
            <a:ext cx="1195384" cy="135301"/>
            <a:chOff x="10174260" y="2257286"/>
            <a:chExt cx="666705" cy="135301"/>
          </a:xfrm>
        </p:grpSpPr>
        <p:sp>
          <p:nvSpPr>
            <p:cNvPr id="95" name="Rechteck: abgerundete Ecken 95">
              <a:extLst>
                <a:ext uri="{FF2B5EF4-FFF2-40B4-BE49-F238E27FC236}">
                  <a16:creationId xmlns:a16="http://schemas.microsoft.com/office/drawing/2014/main" id="{E477035F-3F05-4241-AB2B-0577668C2AE0}"/>
                </a:ext>
              </a:extLst>
            </p:cNvPr>
            <p:cNvSpPr/>
            <p:nvPr/>
          </p:nvSpPr>
          <p:spPr>
            <a:xfrm>
              <a:off x="10176500" y="2257286"/>
              <a:ext cx="664465" cy="135301"/>
            </a:xfrm>
            <a:prstGeom prst="roundRect">
              <a:avLst>
                <a:gd name="adj" fmla="val 47763"/>
              </a:avLst>
            </a:prstGeom>
            <a:solidFill>
              <a:srgbClr val="F3D2B0"/>
            </a:solidFill>
            <a:ln w="8890" cap="flat" cmpd="sng" algn="ctr">
              <a:solidFill>
                <a:srgbClr val="FFFFFF"/>
              </a:solidFill>
              <a:prstDash val="solid"/>
              <a:miter lim="800000"/>
            </a:ln>
            <a:effectLst>
              <a:outerShdw dist="50800" dir="3300000" algn="tl" rotWithShape="0">
                <a:srgbClr val="F3D2B0"/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96" name="Textfeld 95">
              <a:extLst>
                <a:ext uri="{FF2B5EF4-FFF2-40B4-BE49-F238E27FC236}">
                  <a16:creationId xmlns:a16="http://schemas.microsoft.com/office/drawing/2014/main" id="{8BE58B82-9999-4309-85B4-21BF060335AE}"/>
                </a:ext>
              </a:extLst>
            </p:cNvPr>
            <p:cNvSpPr txBox="1"/>
            <p:nvPr/>
          </p:nvSpPr>
          <p:spPr>
            <a:xfrm>
              <a:off x="10174260" y="2266205"/>
              <a:ext cx="664465" cy="12336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-10" normalizeH="0" baseline="0" noProof="0">
                  <a:ln>
                    <a:noFill/>
                  </a:ln>
                  <a:solidFill>
                    <a:srgbClr val="1C264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Intersektorale Kooperation</a:t>
              </a:r>
            </a:p>
          </p:txBody>
        </p:sp>
      </p:grpSp>
      <p:sp>
        <p:nvSpPr>
          <p:cNvPr id="97" name="Textfeld 96">
            <a:extLst>
              <a:ext uri="{FF2B5EF4-FFF2-40B4-BE49-F238E27FC236}">
                <a16:creationId xmlns:a16="http://schemas.microsoft.com/office/drawing/2014/main" id="{6AA27C8A-5E28-4AEF-936F-A911753EBB28}"/>
              </a:ext>
            </a:extLst>
          </p:cNvPr>
          <p:cNvSpPr txBox="1"/>
          <p:nvPr/>
        </p:nvSpPr>
        <p:spPr>
          <a:xfrm>
            <a:off x="10104088" y="3821730"/>
            <a:ext cx="1476000" cy="12330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b="1">
                <a:solidFill>
                  <a:srgbClr val="1C2649"/>
                </a:solidFill>
                <a:latin typeface="Calibri" panose="020F0502020204030204"/>
                <a:cs typeface="Calibri" panose="020F0502020204030204" pitchFamily="34" charset="0"/>
              </a:rPr>
              <a:t>F</a:t>
            </a:r>
            <a:r>
              <a:rPr kumimoji="0" lang="de-DE" sz="800" b="1" i="0" u="none" strike="noStrike" kern="1200" cap="none" spc="0" normalizeH="0" baseline="0" noProof="0">
                <a:ln>
                  <a:noFill/>
                </a:ln>
                <a:solidFill>
                  <a:srgbClr val="1C264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ormate</a:t>
            </a:r>
          </a:p>
        </p:txBody>
      </p:sp>
      <p:sp>
        <p:nvSpPr>
          <p:cNvPr id="98" name="Rechteck 97">
            <a:extLst>
              <a:ext uri="{FF2B5EF4-FFF2-40B4-BE49-F238E27FC236}">
                <a16:creationId xmlns:a16="http://schemas.microsoft.com/office/drawing/2014/main" id="{E1A33901-4E04-48E1-AF4C-B7C977B1DC48}"/>
              </a:ext>
            </a:extLst>
          </p:cNvPr>
          <p:cNvSpPr/>
          <p:nvPr/>
        </p:nvSpPr>
        <p:spPr>
          <a:xfrm>
            <a:off x="10104088" y="3967670"/>
            <a:ext cx="150313" cy="150313"/>
          </a:xfrm>
          <a:prstGeom prst="rect">
            <a:avLst/>
          </a:prstGeom>
          <a:solidFill>
            <a:srgbClr val="FFFFFF"/>
          </a:solidFill>
          <a:ln w="8890" cap="flat" cmpd="sng" algn="ctr">
            <a:solidFill>
              <a:srgbClr val="1C264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1" i="0" u="none" strike="noStrike" kern="0" cap="none" spc="0" normalizeH="0" baseline="0" noProof="0">
                <a:ln>
                  <a:noFill/>
                </a:ln>
                <a:solidFill>
                  <a:srgbClr val="1C2649"/>
                </a:solidFill>
                <a:effectLst/>
                <a:uLnTx/>
                <a:uFillTx/>
                <a:latin typeface="Verdana"/>
                <a:ea typeface="+mn-ea"/>
                <a:cs typeface="Calibri" panose="020F0502020204030204" pitchFamily="34" charset="0"/>
              </a:rPr>
              <a:t>K</a:t>
            </a:r>
          </a:p>
        </p:txBody>
      </p:sp>
      <p:sp>
        <p:nvSpPr>
          <p:cNvPr id="99" name="Textfeld 98">
            <a:extLst>
              <a:ext uri="{FF2B5EF4-FFF2-40B4-BE49-F238E27FC236}">
                <a16:creationId xmlns:a16="http://schemas.microsoft.com/office/drawing/2014/main" id="{81550C72-0623-4A2B-B37C-46A0FB6CA977}"/>
              </a:ext>
            </a:extLst>
          </p:cNvPr>
          <p:cNvSpPr txBox="1"/>
          <p:nvPr/>
        </p:nvSpPr>
        <p:spPr>
          <a:xfrm>
            <a:off x="10306019" y="3976128"/>
            <a:ext cx="1296000" cy="12330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>
                <a:ln>
                  <a:noFill/>
                </a:ln>
                <a:solidFill>
                  <a:srgbClr val="1C264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Konsultationen</a:t>
            </a:r>
          </a:p>
        </p:txBody>
      </p:sp>
      <p:sp>
        <p:nvSpPr>
          <p:cNvPr id="100" name="Textfeld 99">
            <a:extLst>
              <a:ext uri="{FF2B5EF4-FFF2-40B4-BE49-F238E27FC236}">
                <a16:creationId xmlns:a16="http://schemas.microsoft.com/office/drawing/2014/main" id="{52F0D6D1-6205-46FE-86C4-287F04340824}"/>
              </a:ext>
            </a:extLst>
          </p:cNvPr>
          <p:cNvSpPr txBox="1"/>
          <p:nvPr/>
        </p:nvSpPr>
        <p:spPr>
          <a:xfrm>
            <a:off x="10306019" y="4177789"/>
            <a:ext cx="1368000" cy="1224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0" i="0" u="none" strike="noStrike" kern="1200" cap="none" spc="-10" normalizeH="0" baseline="0" noProof="0">
                <a:ln>
                  <a:noFill/>
                </a:ln>
                <a:solidFill>
                  <a:srgbClr val="1C264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Workshops</a:t>
            </a:r>
          </a:p>
        </p:txBody>
      </p:sp>
      <p:pic>
        <p:nvPicPr>
          <p:cNvPr id="101" name="Grafik 100">
            <a:extLst>
              <a:ext uri="{FF2B5EF4-FFF2-40B4-BE49-F238E27FC236}">
                <a16:creationId xmlns:a16="http://schemas.microsoft.com/office/drawing/2014/main" id="{AF73C354-B815-4F7B-B62A-14BCDC474C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5674" y="5029970"/>
            <a:ext cx="162000" cy="162000"/>
          </a:xfrm>
          <a:prstGeom prst="rect">
            <a:avLst/>
          </a:prstGeom>
        </p:spPr>
      </p:pic>
      <p:pic>
        <p:nvPicPr>
          <p:cNvPr id="102" name="Grafik 101">
            <a:extLst>
              <a:ext uri="{FF2B5EF4-FFF2-40B4-BE49-F238E27FC236}">
                <a16:creationId xmlns:a16="http://schemas.microsoft.com/office/drawing/2014/main" id="{B211198D-65D0-402E-A8B1-7002CF2FC40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092868" y="5204324"/>
            <a:ext cx="162000" cy="162000"/>
          </a:xfrm>
          <a:prstGeom prst="rect">
            <a:avLst/>
          </a:prstGeom>
        </p:spPr>
      </p:pic>
      <p:pic>
        <p:nvPicPr>
          <p:cNvPr id="103" name="Grafik 102">
            <a:extLst>
              <a:ext uri="{FF2B5EF4-FFF2-40B4-BE49-F238E27FC236}">
                <a16:creationId xmlns:a16="http://schemas.microsoft.com/office/drawing/2014/main" id="{A2F58680-67FD-4C15-850C-D46E4A6327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07377" y="4152344"/>
            <a:ext cx="178037" cy="172800"/>
          </a:xfrm>
          <a:prstGeom prst="rect">
            <a:avLst/>
          </a:prstGeom>
        </p:spPr>
      </p:pic>
      <p:sp>
        <p:nvSpPr>
          <p:cNvPr id="104" name="Textfeld 103">
            <a:extLst>
              <a:ext uri="{FF2B5EF4-FFF2-40B4-BE49-F238E27FC236}">
                <a16:creationId xmlns:a16="http://schemas.microsoft.com/office/drawing/2014/main" id="{F51BBCB9-893B-4AB6-A387-24E33A0A5FD9}"/>
              </a:ext>
            </a:extLst>
          </p:cNvPr>
          <p:cNvSpPr txBox="1"/>
          <p:nvPr/>
        </p:nvSpPr>
        <p:spPr>
          <a:xfrm>
            <a:off x="10311629" y="5054898"/>
            <a:ext cx="1332000" cy="1224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>
                <a:ln>
                  <a:noFill/>
                </a:ln>
                <a:solidFill>
                  <a:srgbClr val="1C264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erfolgreich beendet</a:t>
            </a:r>
            <a:endParaRPr lang="de-DE">
              <a:ea typeface="+mn-ea"/>
              <a:cs typeface="Calibri"/>
            </a:endParaRPr>
          </a:p>
        </p:txBody>
      </p:sp>
      <p:sp>
        <p:nvSpPr>
          <p:cNvPr id="105" name="Textfeld 104">
            <a:extLst>
              <a:ext uri="{FF2B5EF4-FFF2-40B4-BE49-F238E27FC236}">
                <a16:creationId xmlns:a16="http://schemas.microsoft.com/office/drawing/2014/main" id="{C782B775-7153-492C-B193-DC132EE64E16}"/>
              </a:ext>
            </a:extLst>
          </p:cNvPr>
          <p:cNvSpPr txBox="1"/>
          <p:nvPr/>
        </p:nvSpPr>
        <p:spPr>
          <a:xfrm>
            <a:off x="10311629" y="5227883"/>
            <a:ext cx="1332000" cy="12330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ts val="1000"/>
              </a:lnSpc>
              <a:defRPr/>
            </a:pPr>
            <a:r>
              <a:rPr lang="de-DE" sz="800">
                <a:solidFill>
                  <a:srgbClr val="1C2649"/>
                </a:solidFill>
                <a:latin typeface="Calibri" panose="020F0502020204030204"/>
                <a:cs typeface="Calibri"/>
              </a:rPr>
              <a:t>in</a:t>
            </a:r>
            <a:r>
              <a:rPr kumimoji="0" lang="de-DE" sz="800" b="0" i="0" u="none" strike="noStrike" kern="1200" cap="none" spc="0" normalizeH="0" baseline="0" noProof="0">
                <a:ln>
                  <a:noFill/>
                </a:ln>
                <a:solidFill>
                  <a:srgbClr val="1C264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 </a:t>
            </a:r>
            <a:r>
              <a:rPr lang="de-DE" sz="800">
                <a:solidFill>
                  <a:srgbClr val="1C2649"/>
                </a:solidFill>
                <a:latin typeface="Calibri" panose="020F0502020204030204"/>
                <a:cs typeface="Calibri"/>
              </a:rPr>
              <a:t>Vorbereitung oder laufend </a:t>
            </a:r>
            <a:endParaRPr kumimoji="0" lang="de-DE" sz="800" b="0" i="0" u="none" strike="noStrike" kern="1200" cap="none" spc="0" normalizeH="0" baseline="0" noProof="0">
              <a:ln>
                <a:noFill/>
              </a:ln>
              <a:solidFill>
                <a:srgbClr val="1C2649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6" name="Rechteck 105">
            <a:extLst>
              <a:ext uri="{FF2B5EF4-FFF2-40B4-BE49-F238E27FC236}">
                <a16:creationId xmlns:a16="http://schemas.microsoft.com/office/drawing/2014/main" id="{850EB87F-FBA8-417C-A370-7FECC3A69FD0}"/>
              </a:ext>
            </a:extLst>
          </p:cNvPr>
          <p:cNvSpPr/>
          <p:nvPr/>
        </p:nvSpPr>
        <p:spPr>
          <a:xfrm>
            <a:off x="2574932" y="2239390"/>
            <a:ext cx="1308254" cy="364597"/>
          </a:xfrm>
          <a:prstGeom prst="rect">
            <a:avLst/>
          </a:prstGeom>
          <a:solidFill>
            <a:srgbClr val="FFFFFF"/>
          </a:solidFill>
          <a:ln w="8890" cap="flat" cmpd="sng" algn="ctr">
            <a:solidFill>
              <a:srgbClr val="1C2649"/>
            </a:solidFill>
            <a:prstDash val="solid"/>
            <a:miter lim="800000"/>
          </a:ln>
          <a:effectLst>
            <a:outerShdw dist="63500" dir="2700000" algn="tl" rotWithShape="0">
              <a:srgbClr val="2F7079"/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7" name="Textfeld 106">
            <a:extLst>
              <a:ext uri="{FF2B5EF4-FFF2-40B4-BE49-F238E27FC236}">
                <a16:creationId xmlns:a16="http://schemas.microsoft.com/office/drawing/2014/main" id="{1292E73C-6772-467C-B279-61D0C21B4938}"/>
              </a:ext>
            </a:extLst>
          </p:cNvPr>
          <p:cNvSpPr txBox="1"/>
          <p:nvPr/>
        </p:nvSpPr>
        <p:spPr>
          <a:xfrm>
            <a:off x="2577355" y="2295413"/>
            <a:ext cx="1360646" cy="24622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 fontAlgn="t">
              <a:lnSpc>
                <a:spcPct val="100000"/>
              </a:lnSpc>
              <a:defRPr/>
            </a:pPr>
            <a:r>
              <a:rPr lang="de-DE" sz="800" dirty="0">
                <a:solidFill>
                  <a:prstClr val="black"/>
                </a:solidFill>
                <a:latin typeface="Calibri" panose="020F0502020204030204"/>
              </a:rPr>
              <a:t>…Erstellung kardiologischer Basisdatensatz</a:t>
            </a:r>
            <a:endParaRPr lang="de-DE" dirty="0"/>
          </a:p>
        </p:txBody>
      </p:sp>
      <p:pic>
        <p:nvPicPr>
          <p:cNvPr id="108" name="Grafik 107">
            <a:extLst>
              <a:ext uri="{FF2B5EF4-FFF2-40B4-BE49-F238E27FC236}">
                <a16:creationId xmlns:a16="http://schemas.microsoft.com/office/drawing/2014/main" id="{B2D7ECB9-081F-4769-B055-12D76D30E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7937" y="2039852"/>
            <a:ext cx="270000" cy="270000"/>
          </a:xfrm>
          <a:prstGeom prst="rect">
            <a:avLst/>
          </a:prstGeom>
        </p:spPr>
      </p:pic>
      <p:grpSp>
        <p:nvGrpSpPr>
          <p:cNvPr id="109" name="Gruppieren 108">
            <a:extLst>
              <a:ext uri="{FF2B5EF4-FFF2-40B4-BE49-F238E27FC236}">
                <a16:creationId xmlns:a16="http://schemas.microsoft.com/office/drawing/2014/main" id="{F07BB12D-5FB9-44EE-85C9-9C3B1D76E1A9}"/>
              </a:ext>
            </a:extLst>
          </p:cNvPr>
          <p:cNvGrpSpPr/>
          <p:nvPr/>
        </p:nvGrpSpPr>
        <p:grpSpPr>
          <a:xfrm>
            <a:off x="1034076" y="2249816"/>
            <a:ext cx="1322518" cy="342000"/>
            <a:chOff x="1295340" y="2249816"/>
            <a:chExt cx="1322518" cy="342000"/>
          </a:xfrm>
        </p:grpSpPr>
        <p:sp>
          <p:nvSpPr>
            <p:cNvPr id="110" name="Rechteck 109">
              <a:extLst>
                <a:ext uri="{FF2B5EF4-FFF2-40B4-BE49-F238E27FC236}">
                  <a16:creationId xmlns:a16="http://schemas.microsoft.com/office/drawing/2014/main" id="{887CFFB2-C3C0-4AD6-B9C6-D2DD83CD4671}"/>
                </a:ext>
              </a:extLst>
            </p:cNvPr>
            <p:cNvSpPr/>
            <p:nvPr/>
          </p:nvSpPr>
          <p:spPr>
            <a:xfrm>
              <a:off x="1296573" y="2249816"/>
              <a:ext cx="1321285" cy="342000"/>
            </a:xfrm>
            <a:prstGeom prst="rect">
              <a:avLst/>
            </a:prstGeom>
            <a:solidFill>
              <a:srgbClr val="FFFFFF"/>
            </a:solidFill>
            <a:ln w="8890" cap="flat" cmpd="sng" algn="ctr">
              <a:solidFill>
                <a:srgbClr val="1C2649"/>
              </a:solidFill>
              <a:prstDash val="solid"/>
              <a:miter lim="800000"/>
            </a:ln>
            <a:effectLst>
              <a:outerShdw dist="63500" dir="2700000" algn="tl" rotWithShape="0">
                <a:srgbClr val="009880"/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11" name="Textfeld 110">
              <a:extLst>
                <a:ext uri="{FF2B5EF4-FFF2-40B4-BE49-F238E27FC236}">
                  <a16:creationId xmlns:a16="http://schemas.microsoft.com/office/drawing/2014/main" id="{89F2D36A-6A3D-4625-A744-954A68C690E3}"/>
                </a:ext>
              </a:extLst>
            </p:cNvPr>
            <p:cNvSpPr txBox="1"/>
            <p:nvPr/>
          </p:nvSpPr>
          <p:spPr>
            <a:xfrm>
              <a:off x="1295340" y="2301574"/>
              <a:ext cx="1321285" cy="25648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 algn="ctr">
                <a:lnSpc>
                  <a:spcPts val="1000"/>
                </a:lnSpc>
                <a:defRPr/>
              </a:pPr>
              <a:r>
                <a:rPr lang="de-DE" sz="800" kern="0">
                  <a:solidFill>
                    <a:srgbClr val="1C2649"/>
                  </a:solidFill>
                  <a:latin typeface="Calibri" panose="020F0502020204030204"/>
                  <a:cs typeface="Calibri" panose="020F0502020204030204" pitchFamily="34" charset="0"/>
                </a:rPr>
                <a:t>Analyse der </a:t>
              </a:r>
              <a:br>
                <a:rPr lang="de-DE" sz="800" kern="0">
                  <a:solidFill>
                    <a:srgbClr val="1C2649"/>
                  </a:solidFill>
                  <a:latin typeface="Calibri" panose="020F0502020204030204"/>
                  <a:cs typeface="Calibri" panose="020F0502020204030204" pitchFamily="34" charset="0"/>
                </a:rPr>
              </a:br>
              <a:r>
                <a:rPr lang="de-DE" sz="800" kern="0">
                  <a:solidFill>
                    <a:srgbClr val="1C2649"/>
                  </a:solidFill>
                  <a:latin typeface="Calibri" panose="020F0502020204030204"/>
                  <a:cs typeface="Calibri" panose="020F0502020204030204" pitchFamily="34" charset="0"/>
                </a:rPr>
                <a:t>Umsetzung von </a:t>
              </a:r>
              <a:r>
                <a:rPr lang="de-DE" sz="800" kern="0" err="1">
                  <a:solidFill>
                    <a:srgbClr val="1C2649"/>
                  </a:solidFill>
                  <a:latin typeface="Calibri" panose="020F0502020204030204"/>
                  <a:cs typeface="Calibri" panose="020F0502020204030204" pitchFamily="34" charset="0"/>
                </a:rPr>
                <a:t>ISiK</a:t>
              </a:r>
              <a:endParaRPr lang="de-DE" sz="800" kern="0">
                <a:solidFill>
                  <a:srgbClr val="1C2649"/>
                </a:solidFill>
                <a:latin typeface="Calibri" panose="020F0502020204030204"/>
                <a:cs typeface="Calibri" panose="020F0502020204030204" pitchFamily="34" charset="0"/>
              </a:endParaRPr>
            </a:p>
          </p:txBody>
        </p:sp>
      </p:grpSp>
      <p:pic>
        <p:nvPicPr>
          <p:cNvPr id="112" name="Grafik 111">
            <a:extLst>
              <a:ext uri="{FF2B5EF4-FFF2-40B4-BE49-F238E27FC236}">
                <a16:creationId xmlns:a16="http://schemas.microsoft.com/office/drawing/2014/main" id="{DA26FF3F-4521-4CDC-B06F-7D585B1B83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4779" y="2053548"/>
            <a:ext cx="270000" cy="270000"/>
          </a:xfrm>
          <a:prstGeom prst="rect">
            <a:avLst/>
          </a:prstGeom>
        </p:spPr>
      </p:pic>
      <p:grpSp>
        <p:nvGrpSpPr>
          <p:cNvPr id="113" name="Gruppieren 112">
            <a:extLst>
              <a:ext uri="{FF2B5EF4-FFF2-40B4-BE49-F238E27FC236}">
                <a16:creationId xmlns:a16="http://schemas.microsoft.com/office/drawing/2014/main" id="{029E409C-06BA-47F0-8D6F-B71BC2663162}"/>
              </a:ext>
            </a:extLst>
          </p:cNvPr>
          <p:cNvGrpSpPr/>
          <p:nvPr/>
        </p:nvGrpSpPr>
        <p:grpSpPr>
          <a:xfrm>
            <a:off x="5686622" y="2248224"/>
            <a:ext cx="1019627" cy="359808"/>
            <a:chOff x="5942380" y="2279756"/>
            <a:chExt cx="1019627" cy="359808"/>
          </a:xfrm>
        </p:grpSpPr>
        <p:sp>
          <p:nvSpPr>
            <p:cNvPr id="114" name="Rechteck 113">
              <a:extLst>
                <a:ext uri="{FF2B5EF4-FFF2-40B4-BE49-F238E27FC236}">
                  <a16:creationId xmlns:a16="http://schemas.microsoft.com/office/drawing/2014/main" id="{3D672154-C456-4B7F-B206-384DD6A47011}"/>
                </a:ext>
              </a:extLst>
            </p:cNvPr>
            <p:cNvSpPr/>
            <p:nvPr/>
          </p:nvSpPr>
          <p:spPr>
            <a:xfrm>
              <a:off x="5942380" y="2279756"/>
              <a:ext cx="1008459" cy="359808"/>
            </a:xfrm>
            <a:prstGeom prst="rect">
              <a:avLst/>
            </a:prstGeom>
            <a:solidFill>
              <a:srgbClr val="FFFFFF"/>
            </a:solidFill>
            <a:ln w="8890" cap="flat" cmpd="sng" algn="ctr">
              <a:solidFill>
                <a:srgbClr val="1C2649"/>
              </a:solidFill>
              <a:prstDash val="solid"/>
              <a:miter lim="800000"/>
            </a:ln>
            <a:effectLst>
              <a:outerShdw dist="63500" dir="2700000" algn="tl" rotWithShape="0">
                <a:srgbClr val="2F7079"/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15" name="Textfeld 114">
              <a:extLst>
                <a:ext uri="{FF2B5EF4-FFF2-40B4-BE49-F238E27FC236}">
                  <a16:creationId xmlns:a16="http://schemas.microsoft.com/office/drawing/2014/main" id="{86A93690-AEAC-4331-AC90-B229BA9DBDA0}"/>
                </a:ext>
              </a:extLst>
            </p:cNvPr>
            <p:cNvSpPr txBox="1"/>
            <p:nvPr/>
          </p:nvSpPr>
          <p:spPr>
            <a:xfrm>
              <a:off x="5942380" y="2407946"/>
              <a:ext cx="1019627" cy="12972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>
                  <a:ln>
                    <a:noFill/>
                  </a:ln>
                  <a:solidFill>
                    <a:srgbClr val="1C264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IPS-konforme </a:t>
              </a:r>
              <a:r>
                <a:rPr kumimoji="0" lang="de-DE" sz="800" b="0" i="0" u="none" strike="noStrike" kern="0" cap="none" spc="0" normalizeH="0" baseline="0" noProof="0" err="1">
                  <a:ln>
                    <a:noFill/>
                  </a:ln>
                  <a:solidFill>
                    <a:srgbClr val="1C264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ePKA</a:t>
              </a:r>
              <a:endParaRPr kumimoji="0" lang="de-DE" sz="800" b="0" i="0" u="none" strike="noStrike" kern="0" cap="none" spc="0" normalizeH="0" baseline="0" noProof="0">
                <a:ln>
                  <a:noFill/>
                </a:ln>
                <a:solidFill>
                  <a:srgbClr val="1C264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116" name="Rechteck 115">
            <a:extLst>
              <a:ext uri="{FF2B5EF4-FFF2-40B4-BE49-F238E27FC236}">
                <a16:creationId xmlns:a16="http://schemas.microsoft.com/office/drawing/2014/main" id="{C769F14E-148A-4C76-9C81-6A182878864B}"/>
              </a:ext>
            </a:extLst>
          </p:cNvPr>
          <p:cNvSpPr/>
          <p:nvPr/>
        </p:nvSpPr>
        <p:spPr>
          <a:xfrm>
            <a:off x="7935484" y="2587946"/>
            <a:ext cx="1385852" cy="428504"/>
          </a:xfrm>
          <a:prstGeom prst="rect">
            <a:avLst/>
          </a:prstGeom>
          <a:solidFill>
            <a:srgbClr val="FFFFFF"/>
          </a:solidFill>
          <a:ln w="8890" cap="flat" cmpd="sng" algn="ctr">
            <a:solidFill>
              <a:srgbClr val="1C2649"/>
            </a:solidFill>
            <a:prstDash val="solid"/>
            <a:miter lim="800000"/>
          </a:ln>
          <a:effectLst>
            <a:outerShdw dist="63500" dir="2700000" algn="tl" rotWithShape="0">
              <a:srgbClr val="009880"/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7" name="Textfeld 116">
            <a:extLst>
              <a:ext uri="{FF2B5EF4-FFF2-40B4-BE49-F238E27FC236}">
                <a16:creationId xmlns:a16="http://schemas.microsoft.com/office/drawing/2014/main" id="{84596678-19AD-4070-A245-DEBBD0F0BC7C}"/>
              </a:ext>
            </a:extLst>
          </p:cNvPr>
          <p:cNvSpPr txBox="1"/>
          <p:nvPr/>
        </p:nvSpPr>
        <p:spPr>
          <a:xfrm>
            <a:off x="8008586" y="2611168"/>
            <a:ext cx="1321285" cy="38472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0" i="0" u="none" strike="noStrike" kern="0" cap="none" spc="0" normalizeH="0" baseline="0" noProof="0">
                <a:ln>
                  <a:noFill/>
                </a:ln>
                <a:solidFill>
                  <a:srgbClr val="1C264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Konsultation zu Qualitätskriterien für</a:t>
            </a:r>
            <a:r>
              <a:rPr kumimoji="0" lang="de-DE" sz="800" b="0" i="0" u="none" strike="noStrike" kern="0" cap="none" spc="0" normalizeH="0" noProof="0">
                <a:ln>
                  <a:noFill/>
                </a:ln>
                <a:solidFill>
                  <a:srgbClr val="1C264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 Beauftragung</a:t>
            </a:r>
            <a:endParaRPr kumimoji="0" lang="de-DE" sz="800" b="0" i="0" u="none" strike="noStrike" kern="0" cap="none" spc="0" normalizeH="0" baseline="0" noProof="0">
              <a:ln>
                <a:noFill/>
              </a:ln>
              <a:solidFill>
                <a:srgbClr val="1C2649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8" name="Rechteck 117">
            <a:extLst>
              <a:ext uri="{FF2B5EF4-FFF2-40B4-BE49-F238E27FC236}">
                <a16:creationId xmlns:a16="http://schemas.microsoft.com/office/drawing/2014/main" id="{E3C03093-876E-4916-A9B5-3AB3E85639D5}"/>
              </a:ext>
            </a:extLst>
          </p:cNvPr>
          <p:cNvSpPr/>
          <p:nvPr/>
        </p:nvSpPr>
        <p:spPr>
          <a:xfrm>
            <a:off x="9091709" y="2436557"/>
            <a:ext cx="198000" cy="198000"/>
          </a:xfrm>
          <a:prstGeom prst="rect">
            <a:avLst/>
          </a:prstGeom>
          <a:solidFill>
            <a:srgbClr val="FFFFFF"/>
          </a:solidFill>
          <a:ln w="8890" cap="flat" cmpd="sng" algn="ctr">
            <a:solidFill>
              <a:srgbClr val="1C264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1" i="0" u="none" strike="noStrike" kern="0" cap="none" spc="0" normalizeH="0" baseline="0" noProof="0">
                <a:ln>
                  <a:noFill/>
                </a:ln>
                <a:solidFill>
                  <a:srgbClr val="1C2649"/>
                </a:solidFill>
                <a:effectLst/>
                <a:uLnTx/>
                <a:uFillTx/>
                <a:latin typeface="Verdana"/>
                <a:ea typeface="+mn-ea"/>
                <a:cs typeface="Calibri" panose="020F0502020204030204" pitchFamily="34" charset="0"/>
              </a:rPr>
              <a:t>K</a:t>
            </a:r>
          </a:p>
        </p:txBody>
      </p:sp>
      <p:grpSp>
        <p:nvGrpSpPr>
          <p:cNvPr id="119" name="Gruppieren 118">
            <a:extLst>
              <a:ext uri="{FF2B5EF4-FFF2-40B4-BE49-F238E27FC236}">
                <a16:creationId xmlns:a16="http://schemas.microsoft.com/office/drawing/2014/main" id="{04AF6BD9-5A68-4942-B5BD-066B34CCE2C8}"/>
              </a:ext>
            </a:extLst>
          </p:cNvPr>
          <p:cNvGrpSpPr/>
          <p:nvPr/>
        </p:nvGrpSpPr>
        <p:grpSpPr>
          <a:xfrm>
            <a:off x="6545546" y="5401500"/>
            <a:ext cx="1322518" cy="342000"/>
            <a:chOff x="6806810" y="5401500"/>
            <a:chExt cx="1322518" cy="342000"/>
          </a:xfrm>
        </p:grpSpPr>
        <p:sp>
          <p:nvSpPr>
            <p:cNvPr id="120" name="Rechteck 119">
              <a:extLst>
                <a:ext uri="{FF2B5EF4-FFF2-40B4-BE49-F238E27FC236}">
                  <a16:creationId xmlns:a16="http://schemas.microsoft.com/office/drawing/2014/main" id="{D7315A18-0C75-40E1-B971-B9807ADBA5F4}"/>
                </a:ext>
              </a:extLst>
            </p:cNvPr>
            <p:cNvSpPr/>
            <p:nvPr/>
          </p:nvSpPr>
          <p:spPr>
            <a:xfrm>
              <a:off x="6808043" y="5401500"/>
              <a:ext cx="1321285" cy="342000"/>
            </a:xfrm>
            <a:prstGeom prst="rect">
              <a:avLst/>
            </a:prstGeom>
            <a:solidFill>
              <a:srgbClr val="FFFFFF"/>
            </a:solidFill>
            <a:ln w="8890" cap="flat" cmpd="sng" algn="ctr">
              <a:solidFill>
                <a:srgbClr val="1C2649"/>
              </a:solidFill>
              <a:prstDash val="solid"/>
              <a:miter lim="800000"/>
            </a:ln>
            <a:effectLst>
              <a:outerShdw dist="63500" dir="2700000" algn="tl" rotWithShape="0">
                <a:srgbClr val="009880"/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21" name="Textfeld 120">
              <a:extLst>
                <a:ext uri="{FF2B5EF4-FFF2-40B4-BE49-F238E27FC236}">
                  <a16:creationId xmlns:a16="http://schemas.microsoft.com/office/drawing/2014/main" id="{43AD3C38-0C03-43F4-8592-B4E312B37ECF}"/>
                </a:ext>
              </a:extLst>
            </p:cNvPr>
            <p:cNvSpPr txBox="1"/>
            <p:nvPr/>
          </p:nvSpPr>
          <p:spPr>
            <a:xfrm>
              <a:off x="6806810" y="5453258"/>
              <a:ext cx="1321285" cy="25648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>
                  <a:ln>
                    <a:noFill/>
                  </a:ln>
                  <a:solidFill>
                    <a:srgbClr val="1C264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Konsultation zu Zertifizierungsplattformen</a:t>
              </a:r>
            </a:p>
          </p:txBody>
        </p:sp>
      </p:grpSp>
      <p:sp>
        <p:nvSpPr>
          <p:cNvPr id="122" name="Rechteck 121">
            <a:extLst>
              <a:ext uri="{FF2B5EF4-FFF2-40B4-BE49-F238E27FC236}">
                <a16:creationId xmlns:a16="http://schemas.microsoft.com/office/drawing/2014/main" id="{9FBCA335-040B-43EC-8159-E161DA49B0E6}"/>
              </a:ext>
            </a:extLst>
          </p:cNvPr>
          <p:cNvSpPr/>
          <p:nvPr/>
        </p:nvSpPr>
        <p:spPr>
          <a:xfrm>
            <a:off x="7638438" y="5250111"/>
            <a:ext cx="198000" cy="198000"/>
          </a:xfrm>
          <a:prstGeom prst="rect">
            <a:avLst/>
          </a:prstGeom>
          <a:solidFill>
            <a:srgbClr val="FFFFFF"/>
          </a:solidFill>
          <a:ln w="8890" cap="flat" cmpd="sng" algn="ctr">
            <a:solidFill>
              <a:srgbClr val="1C264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1" i="0" u="none" strike="noStrike" kern="0" cap="none" spc="0" normalizeH="0" baseline="0" noProof="0">
                <a:ln>
                  <a:noFill/>
                </a:ln>
                <a:solidFill>
                  <a:srgbClr val="1C2649"/>
                </a:solidFill>
                <a:effectLst/>
                <a:uLnTx/>
                <a:uFillTx/>
                <a:latin typeface="Verdana"/>
                <a:ea typeface="+mn-ea"/>
                <a:cs typeface="Calibri" panose="020F0502020204030204" pitchFamily="34" charset="0"/>
              </a:rPr>
              <a:t>K</a:t>
            </a:r>
          </a:p>
        </p:txBody>
      </p:sp>
      <p:grpSp>
        <p:nvGrpSpPr>
          <p:cNvPr id="123" name="Gruppieren 122">
            <a:extLst>
              <a:ext uri="{FF2B5EF4-FFF2-40B4-BE49-F238E27FC236}">
                <a16:creationId xmlns:a16="http://schemas.microsoft.com/office/drawing/2014/main" id="{535F89C2-5DBF-4D2B-AD98-2063B05CF3CA}"/>
              </a:ext>
            </a:extLst>
          </p:cNvPr>
          <p:cNvGrpSpPr/>
          <p:nvPr/>
        </p:nvGrpSpPr>
        <p:grpSpPr>
          <a:xfrm>
            <a:off x="7192483" y="3585322"/>
            <a:ext cx="1322518" cy="342000"/>
            <a:chOff x="7454980" y="3604574"/>
            <a:chExt cx="1322518" cy="342000"/>
          </a:xfrm>
        </p:grpSpPr>
        <p:sp>
          <p:nvSpPr>
            <p:cNvPr id="124" name="Rechteck 123">
              <a:extLst>
                <a:ext uri="{FF2B5EF4-FFF2-40B4-BE49-F238E27FC236}">
                  <a16:creationId xmlns:a16="http://schemas.microsoft.com/office/drawing/2014/main" id="{324982A2-F358-44B4-A59F-F31C147F66D4}"/>
                </a:ext>
              </a:extLst>
            </p:cNvPr>
            <p:cNvSpPr/>
            <p:nvPr/>
          </p:nvSpPr>
          <p:spPr>
            <a:xfrm>
              <a:off x="7456213" y="3604574"/>
              <a:ext cx="1321285" cy="342000"/>
            </a:xfrm>
            <a:prstGeom prst="rect">
              <a:avLst/>
            </a:prstGeom>
            <a:solidFill>
              <a:srgbClr val="FFFFFF"/>
            </a:solidFill>
            <a:ln w="8890" cap="flat" cmpd="sng" algn="ctr">
              <a:solidFill>
                <a:srgbClr val="1C2649"/>
              </a:solidFill>
              <a:prstDash val="solid"/>
              <a:miter lim="800000"/>
            </a:ln>
            <a:effectLst>
              <a:outerShdw dist="63500" dir="2700000" algn="tl" rotWithShape="0">
                <a:srgbClr val="009880"/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25" name="Textfeld 124">
              <a:extLst>
                <a:ext uri="{FF2B5EF4-FFF2-40B4-BE49-F238E27FC236}">
                  <a16:creationId xmlns:a16="http://schemas.microsoft.com/office/drawing/2014/main" id="{2B3F1182-B1A0-45FE-9F53-D720FC7DD6C3}"/>
                </a:ext>
              </a:extLst>
            </p:cNvPr>
            <p:cNvSpPr txBox="1"/>
            <p:nvPr/>
          </p:nvSpPr>
          <p:spPr>
            <a:xfrm>
              <a:off x="7454980" y="3656332"/>
              <a:ext cx="1321285" cy="25648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>
                  <a:ln>
                    <a:noFill/>
                  </a:ln>
                  <a:solidFill>
                    <a:srgbClr val="1C264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Auswirkungsanalyse der </a:t>
              </a:r>
              <a:r>
                <a:rPr kumimoji="0" lang="de-DE" sz="800" b="0" i="0" u="none" strike="noStrike" kern="0" cap="none" spc="0" normalizeH="0" baseline="0" noProof="0" err="1">
                  <a:ln>
                    <a:noFill/>
                  </a:ln>
                  <a:solidFill>
                    <a:srgbClr val="1C264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Verbindlichmachung</a:t>
              </a:r>
              <a:endParaRPr kumimoji="0" lang="de-DE" sz="800" b="0" i="0" u="none" strike="noStrike" kern="0" cap="none" spc="0" normalizeH="0" baseline="0" noProof="0">
                <a:ln>
                  <a:noFill/>
                </a:ln>
                <a:solidFill>
                  <a:srgbClr val="1C264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26" name="Gruppieren 125">
            <a:extLst>
              <a:ext uri="{FF2B5EF4-FFF2-40B4-BE49-F238E27FC236}">
                <a16:creationId xmlns:a16="http://schemas.microsoft.com/office/drawing/2014/main" id="{841A7F3D-CDF2-4B29-8823-B3989D0E4604}"/>
              </a:ext>
            </a:extLst>
          </p:cNvPr>
          <p:cNvGrpSpPr/>
          <p:nvPr/>
        </p:nvGrpSpPr>
        <p:grpSpPr>
          <a:xfrm>
            <a:off x="4364773" y="3585225"/>
            <a:ext cx="1019627" cy="359808"/>
            <a:chOff x="4626037" y="3585225"/>
            <a:chExt cx="1019627" cy="359808"/>
          </a:xfrm>
        </p:grpSpPr>
        <p:sp>
          <p:nvSpPr>
            <p:cNvPr id="127" name="Rechteck 126">
              <a:extLst>
                <a:ext uri="{FF2B5EF4-FFF2-40B4-BE49-F238E27FC236}">
                  <a16:creationId xmlns:a16="http://schemas.microsoft.com/office/drawing/2014/main" id="{0D0E25EF-4CAB-456B-80F1-B07981857972}"/>
                </a:ext>
              </a:extLst>
            </p:cNvPr>
            <p:cNvSpPr/>
            <p:nvPr/>
          </p:nvSpPr>
          <p:spPr>
            <a:xfrm>
              <a:off x="4626037" y="3585225"/>
              <a:ext cx="1008459" cy="359808"/>
            </a:xfrm>
            <a:prstGeom prst="rect">
              <a:avLst/>
            </a:prstGeom>
            <a:solidFill>
              <a:srgbClr val="FFFFFF"/>
            </a:solidFill>
            <a:ln w="8890" cap="flat" cmpd="sng" algn="ctr">
              <a:solidFill>
                <a:srgbClr val="1C2649"/>
              </a:solidFill>
              <a:prstDash val="solid"/>
              <a:miter lim="800000"/>
            </a:ln>
            <a:effectLst>
              <a:outerShdw dist="63500" dir="2700000" algn="tl" rotWithShape="0">
                <a:srgbClr val="2F7079"/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28" name="Textfeld 127">
              <a:extLst>
                <a:ext uri="{FF2B5EF4-FFF2-40B4-BE49-F238E27FC236}">
                  <a16:creationId xmlns:a16="http://schemas.microsoft.com/office/drawing/2014/main" id="{863A5522-AF1C-4845-B1E7-A2C97459F078}"/>
                </a:ext>
              </a:extLst>
            </p:cNvPr>
            <p:cNvSpPr txBox="1"/>
            <p:nvPr/>
          </p:nvSpPr>
          <p:spPr>
            <a:xfrm>
              <a:off x="4626037" y="3652505"/>
              <a:ext cx="1019627" cy="251544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err="1">
                  <a:ln>
                    <a:noFill/>
                  </a:ln>
                  <a:solidFill>
                    <a:srgbClr val="1C264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Versionierungs</a:t>
              </a:r>
              <a:r>
                <a:rPr kumimoji="0" lang="de-DE" sz="800" b="0" i="0" u="none" strike="noStrike" kern="0" cap="none" spc="0" normalizeH="0" baseline="0" noProof="0">
                  <a:ln>
                    <a:noFill/>
                  </a:ln>
                  <a:solidFill>
                    <a:srgbClr val="1C264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- </a:t>
              </a:r>
              <a:r>
                <a:rPr kumimoji="0" lang="de-DE" sz="800" b="0" i="0" u="none" strike="noStrike" kern="0" cap="none" spc="0" normalizeH="0" baseline="0" noProof="0" err="1">
                  <a:ln>
                    <a:noFill/>
                  </a:ln>
                  <a:solidFill>
                    <a:srgbClr val="1C264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strategie</a:t>
              </a:r>
              <a:r>
                <a:rPr kumimoji="0" lang="de-DE" sz="800" b="0" i="0" u="none" strike="noStrike" kern="0" cap="none" spc="0" normalizeH="0" noProof="0">
                  <a:ln>
                    <a:noFill/>
                  </a:ln>
                  <a:solidFill>
                    <a:srgbClr val="1C264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 DE</a:t>
              </a:r>
              <a:endParaRPr kumimoji="0" lang="de-DE" sz="800" b="0" i="0" u="none" strike="noStrike" kern="0" cap="none" spc="0" normalizeH="0" baseline="0" noProof="0">
                <a:ln>
                  <a:noFill/>
                </a:ln>
                <a:solidFill>
                  <a:srgbClr val="1C264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131" name="Textfeld 130">
            <a:extLst>
              <a:ext uri="{FF2B5EF4-FFF2-40B4-BE49-F238E27FC236}">
                <a16:creationId xmlns:a16="http://schemas.microsoft.com/office/drawing/2014/main" id="{EAC4CB79-1A2E-4FC0-93A7-37719203BA86}"/>
              </a:ext>
            </a:extLst>
          </p:cNvPr>
          <p:cNvSpPr txBox="1"/>
          <p:nvPr/>
        </p:nvSpPr>
        <p:spPr>
          <a:xfrm>
            <a:off x="7124564" y="2708395"/>
            <a:ext cx="911956" cy="11612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none" spc="0" normalizeH="0" baseline="0" noProof="0">
                <a:ln>
                  <a:noFill/>
                </a:ln>
                <a:solidFill>
                  <a:srgbClr val="B1DCD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Sommer 2024</a:t>
            </a:r>
          </a:p>
        </p:txBody>
      </p:sp>
      <p:sp>
        <p:nvSpPr>
          <p:cNvPr id="132" name="Rechteck 131">
            <a:extLst>
              <a:ext uri="{FF2B5EF4-FFF2-40B4-BE49-F238E27FC236}">
                <a16:creationId xmlns:a16="http://schemas.microsoft.com/office/drawing/2014/main" id="{C5A59561-A303-418E-B473-FD07B92DED4E}"/>
              </a:ext>
            </a:extLst>
          </p:cNvPr>
          <p:cNvSpPr/>
          <p:nvPr/>
        </p:nvSpPr>
        <p:spPr>
          <a:xfrm>
            <a:off x="1632586" y="4026465"/>
            <a:ext cx="1454617" cy="364597"/>
          </a:xfrm>
          <a:prstGeom prst="rect">
            <a:avLst/>
          </a:prstGeom>
          <a:solidFill>
            <a:srgbClr val="FFFFFF"/>
          </a:solidFill>
          <a:ln w="8890" cap="flat" cmpd="sng" algn="ctr">
            <a:solidFill>
              <a:srgbClr val="1C2649"/>
            </a:solidFill>
            <a:prstDash val="solid"/>
            <a:miter lim="800000"/>
          </a:ln>
          <a:effectLst>
            <a:outerShdw dist="63500" dir="2700000" algn="tl" rotWithShape="0">
              <a:srgbClr val="2F7079"/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3" name="Textfeld 132">
            <a:extLst>
              <a:ext uri="{FF2B5EF4-FFF2-40B4-BE49-F238E27FC236}">
                <a16:creationId xmlns:a16="http://schemas.microsoft.com/office/drawing/2014/main" id="{44DAE595-20D5-44C1-8D13-D974A765BF8E}"/>
              </a:ext>
            </a:extLst>
          </p:cNvPr>
          <p:cNvSpPr txBox="1"/>
          <p:nvPr/>
        </p:nvSpPr>
        <p:spPr>
          <a:xfrm>
            <a:off x="1632586" y="4075758"/>
            <a:ext cx="1360646" cy="24622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 fontAlgn="t">
              <a:lnSpc>
                <a:spcPct val="100000"/>
              </a:lnSpc>
              <a:defRPr/>
            </a:pPr>
            <a:r>
              <a:rPr lang="de-DE" sz="800">
                <a:solidFill>
                  <a:prstClr val="black"/>
                </a:solidFill>
                <a:latin typeface="Calibri" panose="020F0502020204030204"/>
              </a:rPr>
              <a:t>Kardiologie: Anwendungs- und Testszenarios Basisdatensatz</a:t>
            </a:r>
          </a:p>
        </p:txBody>
      </p:sp>
      <p:sp>
        <p:nvSpPr>
          <p:cNvPr id="134" name="Rechteck 133">
            <a:extLst>
              <a:ext uri="{FF2B5EF4-FFF2-40B4-BE49-F238E27FC236}">
                <a16:creationId xmlns:a16="http://schemas.microsoft.com/office/drawing/2014/main" id="{5C7F6301-5C72-45B8-931C-690504509773}"/>
              </a:ext>
            </a:extLst>
          </p:cNvPr>
          <p:cNvSpPr/>
          <p:nvPr/>
        </p:nvSpPr>
        <p:spPr>
          <a:xfrm>
            <a:off x="1660652" y="4608860"/>
            <a:ext cx="1402002" cy="364597"/>
          </a:xfrm>
          <a:prstGeom prst="rect">
            <a:avLst/>
          </a:prstGeom>
          <a:solidFill>
            <a:srgbClr val="FFFFFF"/>
          </a:solidFill>
          <a:ln w="8890" cap="flat" cmpd="sng" algn="ctr">
            <a:solidFill>
              <a:srgbClr val="1C2649"/>
            </a:solidFill>
            <a:prstDash val="solid"/>
            <a:miter lim="800000"/>
          </a:ln>
          <a:effectLst>
            <a:outerShdw dist="63500" dir="2700000" algn="tl" rotWithShape="0">
              <a:srgbClr val="2F7079"/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5" name="Textfeld 134">
            <a:extLst>
              <a:ext uri="{FF2B5EF4-FFF2-40B4-BE49-F238E27FC236}">
                <a16:creationId xmlns:a16="http://schemas.microsoft.com/office/drawing/2014/main" id="{F71721A1-9CD7-4BFE-8E19-6B0204CE9288}"/>
              </a:ext>
            </a:extLst>
          </p:cNvPr>
          <p:cNvSpPr txBox="1"/>
          <p:nvPr/>
        </p:nvSpPr>
        <p:spPr>
          <a:xfrm>
            <a:off x="1680179" y="4664028"/>
            <a:ext cx="1360646" cy="24622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 fontAlgn="t">
              <a:lnSpc>
                <a:spcPct val="100000"/>
              </a:lnSpc>
              <a:defRPr/>
            </a:pPr>
            <a:r>
              <a:rPr lang="de-DE" sz="800">
                <a:solidFill>
                  <a:prstClr val="black"/>
                </a:solidFill>
                <a:latin typeface="Calibri" panose="020F0502020204030204"/>
              </a:rPr>
              <a:t>Onkologie: Priorisierung und Anwendungsszenarien</a:t>
            </a:r>
          </a:p>
        </p:txBody>
      </p: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DD7B71FC-63FD-46CE-87B3-A29A38BB306B}"/>
              </a:ext>
            </a:extLst>
          </p:cNvPr>
          <p:cNvGrpSpPr/>
          <p:nvPr/>
        </p:nvGrpSpPr>
        <p:grpSpPr>
          <a:xfrm>
            <a:off x="3820750" y="5399199"/>
            <a:ext cx="1402002" cy="364597"/>
            <a:chOff x="4069201" y="5430155"/>
            <a:chExt cx="1402002" cy="364597"/>
          </a:xfrm>
        </p:grpSpPr>
        <p:sp>
          <p:nvSpPr>
            <p:cNvPr id="137" name="Rechteck 136">
              <a:extLst>
                <a:ext uri="{FF2B5EF4-FFF2-40B4-BE49-F238E27FC236}">
                  <a16:creationId xmlns:a16="http://schemas.microsoft.com/office/drawing/2014/main" id="{06671846-9E0B-41D8-B3C9-2B8FC5DA3295}"/>
                </a:ext>
              </a:extLst>
            </p:cNvPr>
            <p:cNvSpPr/>
            <p:nvPr/>
          </p:nvSpPr>
          <p:spPr>
            <a:xfrm>
              <a:off x="4069201" y="5430155"/>
              <a:ext cx="1402002" cy="364597"/>
            </a:xfrm>
            <a:prstGeom prst="rect">
              <a:avLst/>
            </a:prstGeom>
            <a:solidFill>
              <a:srgbClr val="FFFFFF"/>
            </a:solidFill>
            <a:ln w="8890" cap="flat" cmpd="sng" algn="ctr">
              <a:solidFill>
                <a:srgbClr val="1C2649"/>
              </a:solidFill>
              <a:prstDash val="solid"/>
              <a:miter lim="800000"/>
            </a:ln>
            <a:effectLst>
              <a:outerShdw dist="63500" dir="2700000" algn="tl" rotWithShape="0">
                <a:srgbClr val="2F7079"/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C532311C-053D-43F5-B670-35C017752A00}"/>
                </a:ext>
              </a:extLst>
            </p:cNvPr>
            <p:cNvSpPr txBox="1"/>
            <p:nvPr/>
          </p:nvSpPr>
          <p:spPr>
            <a:xfrm>
              <a:off x="4088728" y="5485323"/>
              <a:ext cx="1360646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 algn="ctr" fontAlgn="t">
                <a:lnSpc>
                  <a:spcPct val="100000"/>
                </a:lnSpc>
                <a:defRPr/>
              </a:pPr>
              <a:r>
                <a:rPr lang="de-DE" sz="800">
                  <a:solidFill>
                    <a:prstClr val="black"/>
                  </a:solidFill>
                  <a:latin typeface="Calibri" panose="020F0502020204030204"/>
                </a:rPr>
                <a:t>Register: Anforderungen Basisprofile</a:t>
              </a:r>
            </a:p>
          </p:txBody>
        </p:sp>
      </p:grpSp>
      <p:sp>
        <p:nvSpPr>
          <p:cNvPr id="140" name="Textfeld 139">
            <a:extLst>
              <a:ext uri="{FF2B5EF4-FFF2-40B4-BE49-F238E27FC236}">
                <a16:creationId xmlns:a16="http://schemas.microsoft.com/office/drawing/2014/main" id="{1E6F7119-B938-4D77-AC22-50198FF05F25}"/>
              </a:ext>
            </a:extLst>
          </p:cNvPr>
          <p:cNvSpPr txBox="1"/>
          <p:nvPr/>
        </p:nvSpPr>
        <p:spPr>
          <a:xfrm>
            <a:off x="10119115" y="4403268"/>
            <a:ext cx="1368000" cy="1224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0" i="0" u="none" strike="noStrike" kern="1200" cap="none" spc="-10" normalizeH="0" baseline="0" noProof="0">
                <a:ln>
                  <a:noFill/>
                </a:ln>
                <a:solidFill>
                  <a:srgbClr val="1C264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Alle weiteren Elemente</a:t>
            </a:r>
            <a:r>
              <a:rPr kumimoji="0" lang="de-DE" sz="800" b="0" i="0" u="none" strike="noStrike" kern="1200" cap="none" spc="-10" normalizeH="0" noProof="0">
                <a:ln>
                  <a:noFill/>
                </a:ln>
                <a:solidFill>
                  <a:srgbClr val="1C264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 sind Arbeitskreise.</a:t>
            </a:r>
            <a:endParaRPr kumimoji="0" lang="de-DE" sz="800" b="0" i="0" u="none" strike="noStrike" kern="1200" cap="none" spc="-10" normalizeH="0" baseline="0" noProof="0">
              <a:ln>
                <a:noFill/>
              </a:ln>
              <a:solidFill>
                <a:srgbClr val="1C2649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141" name="Textfeld 140">
            <a:extLst>
              <a:ext uri="{FF2B5EF4-FFF2-40B4-BE49-F238E27FC236}">
                <a16:creationId xmlns:a16="http://schemas.microsoft.com/office/drawing/2014/main" id="{9E686CE8-7FE9-4408-A27D-B1B632E43969}"/>
              </a:ext>
            </a:extLst>
          </p:cNvPr>
          <p:cNvSpPr txBox="1"/>
          <p:nvPr/>
        </p:nvSpPr>
        <p:spPr>
          <a:xfrm>
            <a:off x="10119115" y="4847095"/>
            <a:ext cx="1476000" cy="12330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b="1">
                <a:solidFill>
                  <a:srgbClr val="1C2649"/>
                </a:solidFill>
                <a:latin typeface="Calibri" panose="020F0502020204030204"/>
                <a:cs typeface="Calibri" panose="020F0502020204030204" pitchFamily="34" charset="0"/>
              </a:rPr>
              <a:t>Bearbeitungsstatus</a:t>
            </a:r>
            <a:endParaRPr kumimoji="0" lang="de-DE" sz="800" b="1" i="0" u="none" strike="noStrike" kern="1200" cap="none" spc="0" normalizeH="0" baseline="0" noProof="0">
              <a:ln>
                <a:noFill/>
              </a:ln>
              <a:solidFill>
                <a:srgbClr val="1C2649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142" name="Textfeld 141">
            <a:extLst>
              <a:ext uri="{FF2B5EF4-FFF2-40B4-BE49-F238E27FC236}">
                <a16:creationId xmlns:a16="http://schemas.microsoft.com/office/drawing/2014/main" id="{0ECF27E9-074E-40D1-A2E0-42B6CDFE2594}"/>
              </a:ext>
            </a:extLst>
          </p:cNvPr>
          <p:cNvSpPr txBox="1"/>
          <p:nvPr/>
        </p:nvSpPr>
        <p:spPr>
          <a:xfrm>
            <a:off x="1028735" y="2794143"/>
            <a:ext cx="676780" cy="11612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de-DE"/>
            </a:defPPr>
            <a:lvl1pPr marR="0" lvl="0" indent="0" fontAlgn="auto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50" b="1" i="0" u="none" strike="noStrike" cap="none" spc="0" normalizeH="0" baseline="0">
                <a:ln>
                  <a:noFill/>
                </a:ln>
                <a:solidFill>
                  <a:srgbClr val="B1DCD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de-DE"/>
              <a:t>Start 2024</a:t>
            </a:r>
          </a:p>
        </p:txBody>
      </p:sp>
      <p:sp>
        <p:nvSpPr>
          <p:cNvPr id="143" name="Textfeld 142">
            <a:extLst>
              <a:ext uri="{FF2B5EF4-FFF2-40B4-BE49-F238E27FC236}">
                <a16:creationId xmlns:a16="http://schemas.microsoft.com/office/drawing/2014/main" id="{573A7315-1B66-4AF7-9485-78486B903CAB}"/>
              </a:ext>
            </a:extLst>
          </p:cNvPr>
          <p:cNvSpPr txBox="1"/>
          <p:nvPr/>
        </p:nvSpPr>
        <p:spPr>
          <a:xfrm>
            <a:off x="4508288" y="2704271"/>
            <a:ext cx="255763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1400" b="0" i="0" u="none" strike="noStrike">
                <a:solidFill>
                  <a:srgbClr val="1C2649"/>
                </a:solidFill>
                <a:effectLst/>
                <a:latin typeface="+mj-lt"/>
              </a:rPr>
              <a:t>Arbeitskreis</a:t>
            </a:r>
            <a:r>
              <a:rPr lang="de-DE" sz="1400" b="1" i="0" u="none" strike="noStrike">
                <a:solidFill>
                  <a:srgbClr val="1C2649"/>
                </a:solidFill>
                <a:effectLst/>
                <a:latin typeface="+mj-lt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de-DE" sz="1400" b="1" i="0" u="none" strike="noStrike">
                <a:solidFill>
                  <a:srgbClr val="1C2649"/>
                </a:solidFill>
                <a:effectLst/>
                <a:latin typeface="+mj-lt"/>
              </a:rPr>
              <a:t>„sektorenunabhängige Profile“</a:t>
            </a:r>
            <a:r>
              <a:rPr lang="de-DE" sz="1400" b="0" i="0">
                <a:solidFill>
                  <a:srgbClr val="000000"/>
                </a:solidFill>
                <a:effectLst/>
                <a:latin typeface="+mj-lt"/>
              </a:rPr>
              <a:t>​</a:t>
            </a:r>
            <a:endParaRPr lang="de-DE" sz="1400">
              <a:latin typeface="+mj-lt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CD7E2D1-E3C2-0B39-8FA7-5DB2D4E17A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087" y="2049376"/>
            <a:ext cx="270000" cy="270000"/>
          </a:xfrm>
          <a:prstGeom prst="rect">
            <a:avLst/>
          </a:prstGeom>
        </p:spPr>
      </p:pic>
      <p:pic>
        <p:nvPicPr>
          <p:cNvPr id="8" name="Grafik 7" descr="Sanduhr">
            <a:extLst>
              <a:ext uri="{FF2B5EF4-FFF2-40B4-BE49-F238E27FC236}">
                <a16:creationId xmlns:a16="http://schemas.microsoft.com/office/drawing/2014/main" id="{72D90BDE-D12A-AAE5-FC1E-EA863F9AD4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1481" y="2129299"/>
            <a:ext cx="190500" cy="190500"/>
          </a:xfrm>
          <a:prstGeom prst="rect">
            <a:avLst/>
          </a:prstGeom>
        </p:spPr>
      </p:pic>
      <p:pic>
        <p:nvPicPr>
          <p:cNvPr id="10" name="Grafik 9" descr="Sanduhr">
            <a:extLst>
              <a:ext uri="{FF2B5EF4-FFF2-40B4-BE49-F238E27FC236}">
                <a16:creationId xmlns:a16="http://schemas.microsoft.com/office/drawing/2014/main" id="{01102352-6F7C-10A4-543A-A619A14E06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3744" y="3006008"/>
            <a:ext cx="190500" cy="190500"/>
          </a:xfrm>
          <a:prstGeom prst="rect">
            <a:avLst/>
          </a:prstGeom>
        </p:spPr>
      </p:pic>
      <p:pic>
        <p:nvPicPr>
          <p:cNvPr id="14" name="Grafik 13" descr="Sanduhr">
            <a:extLst>
              <a:ext uri="{FF2B5EF4-FFF2-40B4-BE49-F238E27FC236}">
                <a16:creationId xmlns:a16="http://schemas.microsoft.com/office/drawing/2014/main" id="{9D66BD30-BE7E-A332-F83F-B3438FE171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98453" y="5390330"/>
            <a:ext cx="190500" cy="190500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4FB560E2-43D0-21E5-0ED4-ADD530641D0C}"/>
              </a:ext>
            </a:extLst>
          </p:cNvPr>
          <p:cNvSpPr txBox="1"/>
          <p:nvPr/>
        </p:nvSpPr>
        <p:spPr>
          <a:xfrm>
            <a:off x="10303435" y="5424528"/>
            <a:ext cx="1332000" cy="12330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ts val="1000"/>
              </a:lnSpc>
              <a:defRPr/>
            </a:pPr>
            <a:r>
              <a:rPr lang="de-DE" sz="800">
                <a:solidFill>
                  <a:srgbClr val="1C2649"/>
                </a:solidFill>
                <a:latin typeface="Calibri" panose="020F0502020204030204"/>
                <a:cs typeface="Calibri"/>
              </a:rPr>
              <a:t>zurück gestellt</a:t>
            </a:r>
            <a:endParaRPr lang="de-DE">
              <a:ea typeface="+mn-ea"/>
            </a:endParaRPr>
          </a:p>
        </p:txBody>
      </p:sp>
      <p:pic>
        <p:nvPicPr>
          <p:cNvPr id="144" name="Grafik 143" descr="Sanduhr">
            <a:extLst>
              <a:ext uri="{FF2B5EF4-FFF2-40B4-BE49-F238E27FC236}">
                <a16:creationId xmlns:a16="http://schemas.microsoft.com/office/drawing/2014/main" id="{2C5DED7E-7418-43E0-B5B0-6D0C73173A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64658" y="2446384"/>
            <a:ext cx="190500" cy="190500"/>
          </a:xfrm>
          <a:prstGeom prst="rect">
            <a:avLst/>
          </a:prstGeom>
        </p:spPr>
      </p:pic>
      <p:pic>
        <p:nvPicPr>
          <p:cNvPr id="146" name="Grafik 145">
            <a:extLst>
              <a:ext uri="{FF2B5EF4-FFF2-40B4-BE49-F238E27FC236}">
                <a16:creationId xmlns:a16="http://schemas.microsoft.com/office/drawing/2014/main" id="{2ABC9766-0906-4D72-B684-7FFDE34763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1441" y="3403799"/>
            <a:ext cx="270000" cy="270000"/>
          </a:xfrm>
          <a:prstGeom prst="rect">
            <a:avLst/>
          </a:prstGeom>
        </p:spPr>
      </p:pic>
      <p:sp>
        <p:nvSpPr>
          <p:cNvPr id="2" name="Geschweifte Klammer rechts 1">
            <a:extLst>
              <a:ext uri="{FF2B5EF4-FFF2-40B4-BE49-F238E27FC236}">
                <a16:creationId xmlns:a16="http://schemas.microsoft.com/office/drawing/2014/main" id="{7E7134AB-86DD-4A76-B4B4-977A5DC61A5E}"/>
              </a:ext>
            </a:extLst>
          </p:cNvPr>
          <p:cNvSpPr/>
          <p:nvPr/>
        </p:nvSpPr>
        <p:spPr>
          <a:xfrm rot="5400000">
            <a:off x="5569426" y="2799919"/>
            <a:ext cx="256480" cy="2526842"/>
          </a:xfrm>
          <a:prstGeom prst="rightBrace">
            <a:avLst>
              <a:gd name="adj1" fmla="val 48469"/>
              <a:gd name="adj2" fmla="val 11603"/>
            </a:avLst>
          </a:prstGeom>
          <a:ln>
            <a:solidFill>
              <a:srgbClr val="2F70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49" name="Gruppieren 148">
            <a:extLst>
              <a:ext uri="{FF2B5EF4-FFF2-40B4-BE49-F238E27FC236}">
                <a16:creationId xmlns:a16="http://schemas.microsoft.com/office/drawing/2014/main" id="{01CD16BA-0DA8-4064-834F-53432906136E}"/>
              </a:ext>
            </a:extLst>
          </p:cNvPr>
          <p:cNvGrpSpPr/>
          <p:nvPr/>
        </p:nvGrpSpPr>
        <p:grpSpPr>
          <a:xfrm>
            <a:off x="6519367" y="4269022"/>
            <a:ext cx="1019627" cy="359808"/>
            <a:chOff x="5942380" y="2279756"/>
            <a:chExt cx="1019627" cy="359808"/>
          </a:xfrm>
        </p:grpSpPr>
        <p:sp>
          <p:nvSpPr>
            <p:cNvPr id="150" name="Rechteck 149">
              <a:extLst>
                <a:ext uri="{FF2B5EF4-FFF2-40B4-BE49-F238E27FC236}">
                  <a16:creationId xmlns:a16="http://schemas.microsoft.com/office/drawing/2014/main" id="{36ADBC86-BCB4-48EA-B8F5-CE3AB5A27F0D}"/>
                </a:ext>
              </a:extLst>
            </p:cNvPr>
            <p:cNvSpPr/>
            <p:nvPr/>
          </p:nvSpPr>
          <p:spPr>
            <a:xfrm>
              <a:off x="5942380" y="2279756"/>
              <a:ext cx="1008459" cy="359808"/>
            </a:xfrm>
            <a:prstGeom prst="rect">
              <a:avLst/>
            </a:prstGeom>
            <a:solidFill>
              <a:srgbClr val="FFFFFF"/>
            </a:solidFill>
            <a:ln w="8890" cap="flat" cmpd="sng" algn="ctr">
              <a:solidFill>
                <a:srgbClr val="1C2649"/>
              </a:solidFill>
              <a:prstDash val="solid"/>
              <a:miter lim="800000"/>
            </a:ln>
            <a:effectLst>
              <a:outerShdw dist="63500" dir="2700000" algn="tl" rotWithShape="0">
                <a:srgbClr val="2F7079"/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51" name="Textfeld 150">
              <a:extLst>
                <a:ext uri="{FF2B5EF4-FFF2-40B4-BE49-F238E27FC236}">
                  <a16:creationId xmlns:a16="http://schemas.microsoft.com/office/drawing/2014/main" id="{A29CA55D-6395-4415-A1B0-70A79C12A63E}"/>
                </a:ext>
              </a:extLst>
            </p:cNvPr>
            <p:cNvSpPr txBox="1"/>
            <p:nvPr/>
          </p:nvSpPr>
          <p:spPr>
            <a:xfrm>
              <a:off x="5942380" y="2347036"/>
              <a:ext cx="1019627" cy="251544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err="1">
                  <a:ln>
                    <a:noFill/>
                  </a:ln>
                  <a:solidFill>
                    <a:srgbClr val="1C264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Governance</a:t>
              </a:r>
              <a:r>
                <a:rPr kumimoji="0" lang="de-DE" sz="800" b="0" i="0" u="none" strike="noStrike" kern="0" cap="none" spc="0" normalizeH="0" baseline="0" noProof="0">
                  <a:ln>
                    <a:noFill/>
                  </a:ln>
                  <a:solidFill>
                    <a:srgbClr val="1C264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 für Kernprofile</a:t>
              </a:r>
            </a:p>
          </p:txBody>
        </p:sp>
      </p:grpSp>
      <p:pic>
        <p:nvPicPr>
          <p:cNvPr id="145" name="Grafik 144">
            <a:extLst>
              <a:ext uri="{FF2B5EF4-FFF2-40B4-BE49-F238E27FC236}">
                <a16:creationId xmlns:a16="http://schemas.microsoft.com/office/drawing/2014/main" id="{B4623FB4-0FA1-4ABE-89BA-B63C48F86E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6031" y="4085759"/>
            <a:ext cx="270000" cy="270000"/>
          </a:xfrm>
          <a:prstGeom prst="rect">
            <a:avLst/>
          </a:prstGeom>
        </p:spPr>
      </p:pic>
      <p:pic>
        <p:nvPicPr>
          <p:cNvPr id="152" name="Grafik 151">
            <a:extLst>
              <a:ext uri="{FF2B5EF4-FFF2-40B4-BE49-F238E27FC236}">
                <a16:creationId xmlns:a16="http://schemas.microsoft.com/office/drawing/2014/main" id="{ADF678A7-AAEB-4836-91AA-59620A7616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703" y="3403799"/>
            <a:ext cx="270000" cy="270000"/>
          </a:xfrm>
          <a:prstGeom prst="rect">
            <a:avLst/>
          </a:prstGeom>
        </p:spPr>
      </p:pic>
      <p:pic>
        <p:nvPicPr>
          <p:cNvPr id="153" name="Grafik 152" descr="Sanduhr">
            <a:extLst>
              <a:ext uri="{FF2B5EF4-FFF2-40B4-BE49-F238E27FC236}">
                <a16:creationId xmlns:a16="http://schemas.microsoft.com/office/drawing/2014/main" id="{B92A90C7-5A15-4E9C-80AD-3D659AC331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8866" y="3898816"/>
            <a:ext cx="190500" cy="190500"/>
          </a:xfrm>
          <a:prstGeom prst="rect">
            <a:avLst/>
          </a:prstGeom>
        </p:spPr>
      </p:pic>
      <p:pic>
        <p:nvPicPr>
          <p:cNvPr id="154" name="Grafik 153" descr="Sanduhr">
            <a:extLst>
              <a:ext uri="{FF2B5EF4-FFF2-40B4-BE49-F238E27FC236}">
                <a16:creationId xmlns:a16="http://schemas.microsoft.com/office/drawing/2014/main" id="{A762329F-F1D9-4065-A9E2-BC2CA5E3F3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5515" y="4500970"/>
            <a:ext cx="190500" cy="190500"/>
          </a:xfrm>
          <a:prstGeom prst="rect">
            <a:avLst/>
          </a:prstGeom>
        </p:spPr>
      </p:pic>
      <p:pic>
        <p:nvPicPr>
          <p:cNvPr id="155" name="Grafik 154">
            <a:extLst>
              <a:ext uri="{FF2B5EF4-FFF2-40B4-BE49-F238E27FC236}">
                <a16:creationId xmlns:a16="http://schemas.microsoft.com/office/drawing/2014/main" id="{74F4FE3F-8C18-42A6-A48C-0D70070A336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857001" y="5337990"/>
            <a:ext cx="162000" cy="162000"/>
          </a:xfrm>
          <a:prstGeom prst="rect">
            <a:avLst/>
          </a:prstGeom>
        </p:spPr>
      </p:pic>
      <p:pic>
        <p:nvPicPr>
          <p:cNvPr id="157" name="Grafik 156" descr="Sanduhr">
            <a:extLst>
              <a:ext uri="{FF2B5EF4-FFF2-40B4-BE49-F238E27FC236}">
                <a16:creationId xmlns:a16="http://schemas.microsoft.com/office/drawing/2014/main" id="{959FCB65-E377-494D-9E74-1D6250FB35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024" y="5293433"/>
            <a:ext cx="190500" cy="190500"/>
          </a:xfrm>
          <a:prstGeom prst="rect">
            <a:avLst/>
          </a:prstGeom>
        </p:spPr>
      </p:pic>
      <p:pic>
        <p:nvPicPr>
          <p:cNvPr id="158" name="Grafik 157" descr="Sanduhr">
            <a:extLst>
              <a:ext uri="{FF2B5EF4-FFF2-40B4-BE49-F238E27FC236}">
                <a16:creationId xmlns:a16="http://schemas.microsoft.com/office/drawing/2014/main" id="{49BB666D-77C7-465F-8667-FA47B90032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17659" y="5105131"/>
            <a:ext cx="190500" cy="190500"/>
          </a:xfrm>
          <a:prstGeom prst="rect">
            <a:avLst/>
          </a:prstGeom>
        </p:spPr>
      </p:pic>
      <p:pic>
        <p:nvPicPr>
          <p:cNvPr id="129" name="Grafik 128" descr="Sanduhr">
            <a:extLst>
              <a:ext uri="{FF2B5EF4-FFF2-40B4-BE49-F238E27FC236}">
                <a16:creationId xmlns:a16="http://schemas.microsoft.com/office/drawing/2014/main" id="{D0306670-F5A0-49D5-B67C-0C8C700909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6190" y="5293433"/>
            <a:ext cx="190500" cy="190500"/>
          </a:xfrm>
          <a:prstGeom prst="rect">
            <a:avLst/>
          </a:prstGeom>
        </p:spPr>
      </p:pic>
      <p:pic>
        <p:nvPicPr>
          <p:cNvPr id="130" name="Grafik 129">
            <a:extLst>
              <a:ext uri="{FF2B5EF4-FFF2-40B4-BE49-F238E27FC236}">
                <a16:creationId xmlns:a16="http://schemas.microsoft.com/office/drawing/2014/main" id="{E8EE217C-B104-4F1B-861D-71B21EFAFC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9087" y="3408621"/>
            <a:ext cx="270000" cy="270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444E52E-DD49-71AC-0274-A50619CC865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34"/>
          <a:stretch>
            <a:fillRect/>
          </a:stretch>
        </p:blipFill>
        <p:spPr>
          <a:xfrm>
            <a:off x="7422078" y="356041"/>
            <a:ext cx="1911942" cy="77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4126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D55A89AA-0124-393B-4AC7-3B999B50F56B}"/>
              </a:ext>
            </a:extLst>
          </p:cNvPr>
          <p:cNvCxnSpPr>
            <a:cxnSpLocks/>
            <a:endCxn id="2" idx="0"/>
          </p:cNvCxnSpPr>
          <p:nvPr/>
        </p:nvCxnSpPr>
        <p:spPr>
          <a:xfrm flipH="1">
            <a:off x="2310781" y="1651676"/>
            <a:ext cx="37355" cy="448292"/>
          </a:xfrm>
          <a:prstGeom prst="line">
            <a:avLst/>
          </a:prstGeom>
          <a:ln w="38100">
            <a:solidFill>
              <a:srgbClr val="00FF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56DD48B2-432B-6449-8ACA-E5B9E0FE2BF3}"/>
              </a:ext>
            </a:extLst>
          </p:cNvPr>
          <p:cNvCxnSpPr>
            <a:cxnSpLocks/>
          </p:cNvCxnSpPr>
          <p:nvPr/>
        </p:nvCxnSpPr>
        <p:spPr>
          <a:xfrm>
            <a:off x="6081936" y="1651676"/>
            <a:ext cx="0" cy="448293"/>
          </a:xfrm>
          <a:prstGeom prst="line">
            <a:avLst/>
          </a:prstGeom>
          <a:ln w="38100">
            <a:solidFill>
              <a:srgbClr val="00FF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B04D94B2-052B-417C-4AD2-773BEB1A2C63}"/>
              </a:ext>
            </a:extLst>
          </p:cNvPr>
          <p:cNvCxnSpPr>
            <a:cxnSpLocks/>
          </p:cNvCxnSpPr>
          <p:nvPr/>
        </p:nvCxnSpPr>
        <p:spPr>
          <a:xfrm>
            <a:off x="9815736" y="1651676"/>
            <a:ext cx="0" cy="448293"/>
          </a:xfrm>
          <a:prstGeom prst="line">
            <a:avLst/>
          </a:prstGeom>
          <a:ln w="38100">
            <a:solidFill>
              <a:srgbClr val="00FF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el 9">
            <a:extLst>
              <a:ext uri="{FF2B5EF4-FFF2-40B4-BE49-F238E27FC236}">
                <a16:creationId xmlns:a16="http://schemas.microsoft.com/office/drawing/2014/main" id="{71CDFB3B-676E-01CC-D781-2B5DED8B2402}"/>
              </a:ext>
            </a:extLst>
          </p:cNvPr>
          <p:cNvSpPr txBox="1">
            <a:spLocks/>
          </p:cNvSpPr>
          <p:nvPr/>
        </p:nvSpPr>
        <p:spPr>
          <a:xfrm>
            <a:off x="541433" y="517231"/>
            <a:ext cx="10403234" cy="7924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de-DE" dirty="0"/>
              <a:t>Erarbeitung der </a:t>
            </a:r>
            <a:br>
              <a:rPr lang="de-DE" dirty="0"/>
            </a:br>
            <a:r>
              <a:rPr lang="de-DE" dirty="0"/>
              <a:t>IOP-Roadmap 2026–2027</a:t>
            </a:r>
            <a:endParaRPr lang="de-DE" b="0" dirty="0"/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id="{F55A098F-53B0-44A7-8F32-533600D8DE49}"/>
              </a:ext>
            </a:extLst>
          </p:cNvPr>
          <p:cNvSpPr txBox="1">
            <a:spLocks/>
          </p:cNvSpPr>
          <p:nvPr/>
        </p:nvSpPr>
        <p:spPr>
          <a:xfrm>
            <a:off x="555412" y="1546666"/>
            <a:ext cx="3693833" cy="360000"/>
          </a:xfrm>
          <a:prstGeom prst="homePlate">
            <a:avLst/>
          </a:prstGeom>
          <a:solidFill>
            <a:srgbClr val="00FF64"/>
          </a:solidFill>
          <a:ln w="31750">
            <a:solidFill>
              <a:schemeClr val="accent2"/>
            </a:solidFill>
          </a:ln>
        </p:spPr>
        <p:txBody>
          <a:bodyPr vert="horz" lIns="36000" tIns="0" rIns="36000" bIns="3600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Vorgehen</a:t>
            </a:r>
          </a:p>
        </p:txBody>
      </p:sp>
      <p:sp>
        <p:nvSpPr>
          <p:cNvPr id="21" name="Textplatzhalter 5">
            <a:extLst>
              <a:ext uri="{FF2B5EF4-FFF2-40B4-BE49-F238E27FC236}">
                <a16:creationId xmlns:a16="http://schemas.microsoft.com/office/drawing/2014/main" id="{612DEEED-2AAE-42CC-A4A6-4D68B2D386C0}"/>
              </a:ext>
            </a:extLst>
          </p:cNvPr>
          <p:cNvSpPr txBox="1">
            <a:spLocks/>
          </p:cNvSpPr>
          <p:nvPr/>
        </p:nvSpPr>
        <p:spPr>
          <a:xfrm>
            <a:off x="4566539" y="2316842"/>
            <a:ext cx="3134277" cy="21157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12400" indent="-212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b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424800" indent="-212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Symbol" panose="05050102010706020507" pitchFamily="18" charset="2"/>
              <a:buChar char="-"/>
              <a:defRPr sz="16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de-DE" sz="1400" b="0">
                <a:solidFill>
                  <a:schemeClr val="tx1"/>
                </a:solidFill>
              </a:rPr>
              <a:t>Verwendung der gleichen Metrik aus 10 Faktoren wie bei initialer Erstellung </a:t>
            </a:r>
          </a:p>
        </p:txBody>
      </p:sp>
      <p:sp>
        <p:nvSpPr>
          <p:cNvPr id="22" name="Textplatzhalter 7">
            <a:extLst>
              <a:ext uri="{FF2B5EF4-FFF2-40B4-BE49-F238E27FC236}">
                <a16:creationId xmlns:a16="http://schemas.microsoft.com/office/drawing/2014/main" id="{0A736345-39E2-4CFA-90B1-C3396F210CAA}"/>
              </a:ext>
            </a:extLst>
          </p:cNvPr>
          <p:cNvSpPr txBox="1">
            <a:spLocks/>
          </p:cNvSpPr>
          <p:nvPr/>
        </p:nvSpPr>
        <p:spPr>
          <a:xfrm>
            <a:off x="8285546" y="2315208"/>
            <a:ext cx="2948511" cy="14164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12400" indent="-212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424800" indent="-212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Symbol" panose="05050102010706020507" pitchFamily="18" charset="2"/>
              <a:buChar char="-"/>
              <a:defRPr sz="16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-1800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b="0">
                <a:solidFill>
                  <a:schemeClr val="tx1"/>
                </a:solidFill>
              </a:rPr>
              <a:t>Shortlist im Meeting mit </a:t>
            </a:r>
            <a:r>
              <a:rPr lang="de-DE" sz="1400" b="0" err="1">
                <a:solidFill>
                  <a:schemeClr val="tx1"/>
                </a:solidFill>
              </a:rPr>
              <a:t>Interop</a:t>
            </a:r>
            <a:r>
              <a:rPr lang="de-DE" sz="1400" b="0">
                <a:solidFill>
                  <a:schemeClr val="tx1"/>
                </a:solidFill>
              </a:rPr>
              <a:t> Council am 18.12. konsolidiert</a:t>
            </a:r>
          </a:p>
          <a:p>
            <a:pPr marL="180000" indent="-1800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b="0">
                <a:solidFill>
                  <a:schemeClr val="tx1"/>
                </a:solidFill>
              </a:rPr>
              <a:t>Beschlussfassung im </a:t>
            </a:r>
            <a:br>
              <a:rPr lang="de-DE" sz="1400" b="0">
                <a:solidFill>
                  <a:schemeClr val="tx1"/>
                </a:solidFill>
              </a:rPr>
            </a:br>
            <a:r>
              <a:rPr lang="de-DE" sz="1400" b="0">
                <a:solidFill>
                  <a:schemeClr val="tx1"/>
                </a:solidFill>
              </a:rPr>
              <a:t>1. Quartal 2026 </a:t>
            </a:r>
            <a:br>
              <a:rPr lang="de-DE" sz="1400" b="0">
                <a:solidFill>
                  <a:schemeClr val="tx1"/>
                </a:solidFill>
              </a:rPr>
            </a:br>
            <a:r>
              <a:rPr lang="de-DE" sz="1400" b="0">
                <a:solidFill>
                  <a:schemeClr val="tx1"/>
                </a:solidFill>
              </a:rPr>
              <a:t>verabschiedet</a:t>
            </a:r>
            <a:endParaRPr lang="de-DE" sz="1400" b="0">
              <a:solidFill>
                <a:schemeClr val="tx1"/>
              </a:solidFill>
              <a:ea typeface="Verdana"/>
            </a:endParaRPr>
          </a:p>
        </p:txBody>
      </p:sp>
      <p:sp>
        <p:nvSpPr>
          <p:cNvPr id="23" name="Textplatzhalter 4">
            <a:extLst>
              <a:ext uri="{FF2B5EF4-FFF2-40B4-BE49-F238E27FC236}">
                <a16:creationId xmlns:a16="http://schemas.microsoft.com/office/drawing/2014/main" id="{6D20FA42-E4E8-4A42-AE33-5C71A3BCF1AF}"/>
              </a:ext>
            </a:extLst>
          </p:cNvPr>
          <p:cNvSpPr txBox="1">
            <a:spLocks/>
          </p:cNvSpPr>
          <p:nvPr/>
        </p:nvSpPr>
        <p:spPr>
          <a:xfrm>
            <a:off x="4251981" y="1546666"/>
            <a:ext cx="3694004" cy="360000"/>
          </a:xfrm>
          <a:prstGeom prst="chevron">
            <a:avLst/>
          </a:prstGeom>
          <a:solidFill>
            <a:srgbClr val="00FF64"/>
          </a:solidFill>
          <a:ln w="31750">
            <a:solidFill>
              <a:schemeClr val="accent2"/>
            </a:solidFill>
          </a:ln>
        </p:spPr>
        <p:txBody>
          <a:bodyPr vert="horz" lIns="36000" tIns="0" rIns="36000" bIns="3600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Scoring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4009B686-378F-449E-B23A-68EEF092257F}"/>
              </a:ext>
            </a:extLst>
          </p:cNvPr>
          <p:cNvSpPr txBox="1">
            <a:spLocks/>
          </p:cNvSpPr>
          <p:nvPr/>
        </p:nvSpPr>
        <p:spPr>
          <a:xfrm>
            <a:off x="861036" y="2316842"/>
            <a:ext cx="2942430" cy="22885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12400" indent="-212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424800" indent="-212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Symbol" panose="05050102010706020507" pitchFamily="18" charset="2"/>
              <a:buChar char="-"/>
              <a:defRPr sz="16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de-DE" sz="1400" b="0">
                <a:solidFill>
                  <a:schemeClr val="tx1"/>
                </a:solidFill>
              </a:rPr>
              <a:t>Übertragung wichtiger, noch offener Themen.</a:t>
            </a:r>
            <a:endParaRPr lang="de-DE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de-DE" sz="1400" b="0">
                <a:solidFill>
                  <a:schemeClr val="tx1"/>
                </a:solidFill>
              </a:rPr>
              <a:t>Deduktives Vorgehen für neue Themen wie bei initialer Erstellung:</a:t>
            </a:r>
            <a:endParaRPr lang="de-DE" sz="1400" b="0">
              <a:solidFill>
                <a:schemeClr val="tx1"/>
              </a:solidFill>
              <a:ea typeface="Verdana"/>
            </a:endParaRPr>
          </a:p>
          <a:p>
            <a:pPr marL="575945" lvl="1" indent="-215900">
              <a:lnSpc>
                <a:spcPct val="100000"/>
              </a:lnSpc>
            </a:pPr>
            <a:r>
              <a:rPr lang="de-DE" sz="1400" b="0">
                <a:solidFill>
                  <a:schemeClr val="tx1"/>
                </a:solidFill>
              </a:rPr>
              <a:t>Themen sammeln per Umfrage</a:t>
            </a:r>
            <a:endParaRPr lang="de-DE" sz="1400" b="0">
              <a:solidFill>
                <a:schemeClr val="tx1"/>
              </a:solidFill>
              <a:ea typeface="Verdana"/>
            </a:endParaRPr>
          </a:p>
          <a:p>
            <a:pPr marL="575945" lvl="1" indent="-215900">
              <a:lnSpc>
                <a:spcPct val="100000"/>
              </a:lnSpc>
            </a:pPr>
            <a:r>
              <a:rPr lang="de-DE" sz="1400" b="0">
                <a:solidFill>
                  <a:schemeClr val="tx1"/>
                </a:solidFill>
              </a:rPr>
              <a:t>Longlist mit Scoring priorisieren</a:t>
            </a:r>
            <a:endParaRPr lang="de-DE" sz="1400" b="0">
              <a:solidFill>
                <a:schemeClr val="tx1"/>
              </a:solidFill>
              <a:ea typeface="Verdana"/>
            </a:endParaRPr>
          </a:p>
          <a:p>
            <a:pPr marL="575945" lvl="1" indent="-215900">
              <a:lnSpc>
                <a:spcPct val="100000"/>
              </a:lnSpc>
            </a:pPr>
            <a:r>
              <a:rPr lang="de-DE" sz="1400" b="0" err="1">
                <a:solidFill>
                  <a:schemeClr val="tx1"/>
                </a:solidFill>
              </a:rPr>
              <a:t>Interop</a:t>
            </a:r>
            <a:r>
              <a:rPr lang="de-DE" sz="1400" b="0">
                <a:solidFill>
                  <a:schemeClr val="tx1"/>
                </a:solidFill>
              </a:rPr>
              <a:t> Council konsolidiert und terminiert Shortlist</a:t>
            </a:r>
            <a:endParaRPr lang="de-DE" sz="1400" b="0">
              <a:solidFill>
                <a:schemeClr val="tx1"/>
              </a:solidFill>
              <a:ea typeface="Verdana"/>
            </a:endParaRPr>
          </a:p>
        </p:txBody>
      </p:sp>
      <p:sp>
        <p:nvSpPr>
          <p:cNvPr id="25" name="Textplatzhalter 6">
            <a:extLst>
              <a:ext uri="{FF2B5EF4-FFF2-40B4-BE49-F238E27FC236}">
                <a16:creationId xmlns:a16="http://schemas.microsoft.com/office/drawing/2014/main" id="{8CBE3084-5E8F-41CD-974C-BF60D7606D2E}"/>
              </a:ext>
            </a:extLst>
          </p:cNvPr>
          <p:cNvSpPr txBox="1">
            <a:spLocks/>
          </p:cNvSpPr>
          <p:nvPr/>
        </p:nvSpPr>
        <p:spPr>
          <a:xfrm>
            <a:off x="7948721" y="1546666"/>
            <a:ext cx="3694004" cy="360000"/>
          </a:xfrm>
          <a:prstGeom prst="chevron">
            <a:avLst/>
          </a:prstGeom>
          <a:solidFill>
            <a:srgbClr val="00FF64"/>
          </a:solidFill>
          <a:ln w="31750">
            <a:solidFill>
              <a:schemeClr val="accent2"/>
            </a:solidFill>
          </a:ln>
        </p:spPr>
        <p:txBody>
          <a:bodyPr vert="horz" lIns="36000" tIns="0" rIns="36000" bIns="3600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Verabschiedung</a:t>
            </a:r>
          </a:p>
        </p:txBody>
      </p:sp>
      <p:sp>
        <p:nvSpPr>
          <p:cNvPr id="43" name="Abgerundetes Rechteck 12">
            <a:extLst>
              <a:ext uri="{FF2B5EF4-FFF2-40B4-BE49-F238E27FC236}">
                <a16:creationId xmlns:a16="http://schemas.microsoft.com/office/drawing/2014/main" id="{EFE684D0-0CAF-42CB-A6CA-601DBD62BD25}"/>
              </a:ext>
            </a:extLst>
          </p:cNvPr>
          <p:cNvSpPr/>
          <p:nvPr/>
        </p:nvSpPr>
        <p:spPr>
          <a:xfrm>
            <a:off x="2112370" y="5149606"/>
            <a:ext cx="8541935" cy="981495"/>
          </a:xfrm>
          <a:prstGeom prst="roundRect">
            <a:avLst>
              <a:gd name="adj" fmla="val 16930"/>
            </a:avLst>
          </a:prstGeom>
          <a:solidFill>
            <a:srgbClr val="000E52"/>
          </a:solidFill>
          <a:ln w="3810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368000" tIns="45720" rIns="91440" bIns="45720" rtlCol="0" anchor="ctr"/>
          <a:lstStyle/>
          <a:p>
            <a:pPr marL="0" lvl="1" indent="0">
              <a:lnSpc>
                <a:spcPct val="100000"/>
              </a:lnSpc>
              <a:buNone/>
            </a:pPr>
            <a:r>
              <a:rPr lang="de-DE" sz="1400">
                <a:solidFill>
                  <a:schemeClr val="bg1"/>
                </a:solidFill>
              </a:rPr>
              <a:t>Die </a:t>
            </a:r>
            <a:r>
              <a:rPr lang="de-DE" sz="1400" b="1">
                <a:solidFill>
                  <a:schemeClr val="bg1"/>
                </a:solidFill>
              </a:rPr>
              <a:t>Evaluierung</a:t>
            </a:r>
            <a:r>
              <a:rPr lang="de-DE" sz="1400">
                <a:solidFill>
                  <a:schemeClr val="bg1"/>
                </a:solidFill>
              </a:rPr>
              <a:t> der Roadmap 2024/2025 hat wertvolle Rückmeldungen ergeben: die </a:t>
            </a:r>
            <a:r>
              <a:rPr lang="de-DE" sz="1400" b="1">
                <a:solidFill>
                  <a:schemeClr val="bg1"/>
                </a:solidFill>
              </a:rPr>
              <a:t>Harmonisierung</a:t>
            </a:r>
            <a:r>
              <a:rPr lang="de-DE" sz="1400">
                <a:solidFill>
                  <a:schemeClr val="bg1"/>
                </a:solidFill>
              </a:rPr>
              <a:t> von Standards steht weiterhin im Fokus 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de-DE" sz="1400">
                <a:solidFill>
                  <a:schemeClr val="bg1"/>
                </a:solidFill>
              </a:rPr>
              <a:t>und wird insbesondere durch das Projekt </a:t>
            </a:r>
            <a:r>
              <a:rPr lang="de-DE" sz="1400" b="1">
                <a:solidFill>
                  <a:schemeClr val="bg1"/>
                </a:solidFill>
              </a:rPr>
              <a:t>Kernprofile</a:t>
            </a:r>
            <a:r>
              <a:rPr lang="de-DE" sz="1400">
                <a:solidFill>
                  <a:schemeClr val="bg1"/>
                </a:solidFill>
              </a:rPr>
              <a:t> adressiert. </a:t>
            </a:r>
            <a:endParaRPr lang="de-DE" sz="1400">
              <a:solidFill>
                <a:schemeClr val="bg1"/>
              </a:solidFill>
              <a:ea typeface="Verdana"/>
            </a:endParaRPr>
          </a:p>
        </p:txBody>
      </p:sp>
      <p:pic>
        <p:nvPicPr>
          <p:cNvPr id="50" name="Grafik 49">
            <a:extLst>
              <a:ext uri="{FF2B5EF4-FFF2-40B4-BE49-F238E27FC236}">
                <a16:creationId xmlns:a16="http://schemas.microsoft.com/office/drawing/2014/main" id="{C323D3D0-587E-4055-91C0-9EDF92A6A7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5722" y="3183238"/>
            <a:ext cx="3215094" cy="1455892"/>
          </a:xfrm>
          <a:prstGeom prst="rect">
            <a:avLst/>
          </a:prstGeom>
          <a:ln w="28575">
            <a:noFill/>
          </a:ln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33A4828-7319-29A5-C0E2-75D04F63923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1D8F2EC-735D-D997-6190-CC97FA8B5FC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25</a:t>
            </a:fld>
            <a:endParaRPr lang="de-DE" b="1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D7AF711-9962-0308-706C-E6B98C8D90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34"/>
          <a:stretch>
            <a:fillRect/>
          </a:stretch>
        </p:blipFill>
        <p:spPr>
          <a:xfrm>
            <a:off x="7422078" y="356041"/>
            <a:ext cx="1911942" cy="775163"/>
          </a:xfrm>
          <a:prstGeom prst="rect">
            <a:avLst/>
          </a:prstGeom>
        </p:spPr>
      </p:pic>
      <p:sp>
        <p:nvSpPr>
          <p:cNvPr id="2" name="Abgerundetes Rechteck 1">
            <a:extLst>
              <a:ext uri="{FF2B5EF4-FFF2-40B4-BE49-F238E27FC236}">
                <a16:creationId xmlns:a16="http://schemas.microsoft.com/office/drawing/2014/main" id="{E61D6DD5-BC2C-2F5A-EE19-0BF55BF686A5}"/>
              </a:ext>
            </a:extLst>
          </p:cNvPr>
          <p:cNvSpPr/>
          <p:nvPr/>
        </p:nvSpPr>
        <p:spPr>
          <a:xfrm>
            <a:off x="542925" y="2099968"/>
            <a:ext cx="3535711" cy="2947864"/>
          </a:xfrm>
          <a:prstGeom prst="roundRect">
            <a:avLst>
              <a:gd name="adj" fmla="val 7401"/>
            </a:avLst>
          </a:prstGeom>
          <a:noFill/>
          <a:ln w="38100">
            <a:solidFill>
              <a:srgbClr val="00FF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51E9F595-B195-5A5C-3868-1117CCF25428}"/>
              </a:ext>
            </a:extLst>
          </p:cNvPr>
          <p:cNvSpPr/>
          <p:nvPr/>
        </p:nvSpPr>
        <p:spPr>
          <a:xfrm>
            <a:off x="4340547" y="2099969"/>
            <a:ext cx="3461001" cy="2717110"/>
          </a:xfrm>
          <a:prstGeom prst="roundRect">
            <a:avLst>
              <a:gd name="adj" fmla="val 7401"/>
            </a:avLst>
          </a:prstGeom>
          <a:noFill/>
          <a:ln w="38100">
            <a:solidFill>
              <a:srgbClr val="00FF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36186B73-9DBF-A7CF-47D5-34F29C13D4C0}"/>
              </a:ext>
            </a:extLst>
          </p:cNvPr>
          <p:cNvSpPr/>
          <p:nvPr/>
        </p:nvSpPr>
        <p:spPr>
          <a:xfrm>
            <a:off x="8052576" y="2099969"/>
            <a:ext cx="3461001" cy="1749220"/>
          </a:xfrm>
          <a:prstGeom prst="roundRect">
            <a:avLst>
              <a:gd name="adj" fmla="val 7401"/>
            </a:avLst>
          </a:prstGeom>
          <a:noFill/>
          <a:ln w="38100">
            <a:solidFill>
              <a:srgbClr val="00FF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78247D6A-FA1E-2267-CDD6-54C501E011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5833" y="5360844"/>
            <a:ext cx="779378" cy="53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7923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cken des Rechtecks auf der gleichen Seite abrunden 2">
            <a:extLst>
              <a:ext uri="{FF2B5EF4-FFF2-40B4-BE49-F238E27FC236}">
                <a16:creationId xmlns:a16="http://schemas.microsoft.com/office/drawing/2014/main" id="{FC5BFE56-5836-90A4-BB74-1CABF856BD03}"/>
              </a:ext>
            </a:extLst>
          </p:cNvPr>
          <p:cNvSpPr/>
          <p:nvPr/>
        </p:nvSpPr>
        <p:spPr>
          <a:xfrm rot="10800000">
            <a:off x="541431" y="2051658"/>
            <a:ext cx="5086484" cy="3672396"/>
          </a:xfrm>
          <a:prstGeom prst="round2SameRect">
            <a:avLst>
              <a:gd name="adj1" fmla="val 12528"/>
              <a:gd name="adj2" fmla="val 0"/>
            </a:avLst>
          </a:prstGeom>
          <a:noFill/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/>
          <a:lstStyle/>
          <a:p>
            <a:pPr algn="ctr">
              <a:lnSpc>
                <a:spcPct val="100000"/>
              </a:lnSpc>
            </a:pPr>
            <a:endParaRPr lang="de-DE" sz="1600" b="1"/>
          </a:p>
        </p:txBody>
      </p:sp>
      <p:sp>
        <p:nvSpPr>
          <p:cNvPr id="11" name="Ecken des Rechtecks auf der gleichen Seite abrunden 10">
            <a:extLst>
              <a:ext uri="{FF2B5EF4-FFF2-40B4-BE49-F238E27FC236}">
                <a16:creationId xmlns:a16="http://schemas.microsoft.com/office/drawing/2014/main" id="{21452060-296B-87D3-EDDD-A6E5D17ABC89}"/>
              </a:ext>
            </a:extLst>
          </p:cNvPr>
          <p:cNvSpPr/>
          <p:nvPr/>
        </p:nvSpPr>
        <p:spPr>
          <a:xfrm>
            <a:off x="541433" y="1509617"/>
            <a:ext cx="5086482" cy="542042"/>
          </a:xfrm>
          <a:prstGeom prst="round2SameRect">
            <a:avLst>
              <a:gd name="adj1" fmla="val 27475"/>
              <a:gd name="adj2" fmla="val 0"/>
            </a:avLst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/>
          <a:lstStyle/>
          <a:p>
            <a:pPr algn="ctr">
              <a:lnSpc>
                <a:spcPct val="100000"/>
              </a:lnSpc>
            </a:pPr>
            <a:r>
              <a:rPr lang="de-DE" sz="1600" b="1">
                <a:solidFill>
                  <a:srgbClr val="00FF64"/>
                </a:solidFill>
              </a:rPr>
              <a:t>Wir haben 2025 erreicht</a:t>
            </a:r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F7C73967-30FD-E43E-1C48-44BD0BCCF97F}"/>
              </a:ext>
            </a:extLst>
          </p:cNvPr>
          <p:cNvSpPr/>
          <p:nvPr/>
        </p:nvSpPr>
        <p:spPr>
          <a:xfrm rot="10800000">
            <a:off x="6556241" y="2051658"/>
            <a:ext cx="5086484" cy="3672394"/>
          </a:xfrm>
          <a:prstGeom prst="round2SameRect">
            <a:avLst>
              <a:gd name="adj1" fmla="val 12528"/>
              <a:gd name="adj2" fmla="val 0"/>
            </a:avLst>
          </a:prstGeom>
          <a:noFill/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/>
          <a:lstStyle/>
          <a:p>
            <a:pPr algn="ctr">
              <a:lnSpc>
                <a:spcPct val="100000"/>
              </a:lnSpc>
            </a:pPr>
            <a:endParaRPr lang="de-DE" sz="1600" b="1"/>
          </a:p>
        </p:txBody>
      </p:sp>
      <p:sp>
        <p:nvSpPr>
          <p:cNvPr id="14" name="Ecken des Rechtecks auf der gleichen Seite abrunden 13">
            <a:extLst>
              <a:ext uri="{FF2B5EF4-FFF2-40B4-BE49-F238E27FC236}">
                <a16:creationId xmlns:a16="http://schemas.microsoft.com/office/drawing/2014/main" id="{D6D7EFF1-6BBD-1874-9907-770FD6762B09}"/>
              </a:ext>
            </a:extLst>
          </p:cNvPr>
          <p:cNvSpPr/>
          <p:nvPr/>
        </p:nvSpPr>
        <p:spPr>
          <a:xfrm>
            <a:off x="6556243" y="1509617"/>
            <a:ext cx="5076526" cy="542042"/>
          </a:xfrm>
          <a:prstGeom prst="round2SameRect">
            <a:avLst>
              <a:gd name="adj1" fmla="val 27475"/>
              <a:gd name="adj2" fmla="val 0"/>
            </a:avLst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/>
          <a:lstStyle/>
          <a:p>
            <a:pPr algn="ctr">
              <a:lnSpc>
                <a:spcPct val="100000"/>
              </a:lnSpc>
            </a:pPr>
            <a:r>
              <a:rPr lang="de-DE" sz="1600" b="1">
                <a:solidFill>
                  <a:srgbClr val="00FF64"/>
                </a:solidFill>
              </a:rPr>
              <a:t>Wir haben 2021–2025 erreicht</a:t>
            </a:r>
          </a:p>
        </p:txBody>
      </p:sp>
      <p:sp>
        <p:nvSpPr>
          <p:cNvPr id="2" name="Titel 9">
            <a:extLst>
              <a:ext uri="{FF2B5EF4-FFF2-40B4-BE49-F238E27FC236}">
                <a16:creationId xmlns:a16="http://schemas.microsoft.com/office/drawing/2014/main" id="{EF48B27D-7EC4-E61F-07F8-472D168676E0}"/>
              </a:ext>
            </a:extLst>
          </p:cNvPr>
          <p:cNvSpPr txBox="1">
            <a:spLocks/>
          </p:cNvSpPr>
          <p:nvPr/>
        </p:nvSpPr>
        <p:spPr>
          <a:xfrm>
            <a:off x="541430" y="511175"/>
            <a:ext cx="10403234" cy="79480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de-DE"/>
              <a:t>Was wurde in 2025 in den </a:t>
            </a:r>
            <a:br>
              <a:rPr lang="de-DE"/>
            </a:br>
            <a:r>
              <a:rPr lang="de-DE"/>
              <a:t>Arbeitskreisen erreicht?</a:t>
            </a:r>
            <a:endParaRPr lang="de-DE" b="0"/>
          </a:p>
        </p:txBody>
      </p:sp>
      <p:pic>
        <p:nvPicPr>
          <p:cNvPr id="33" name="Grafik 32" descr="Ein Bild, das Screenshot, Design enthält.&#10;&#10;Automatisch generierte Beschreibung">
            <a:extLst>
              <a:ext uri="{FF2B5EF4-FFF2-40B4-BE49-F238E27FC236}">
                <a16:creationId xmlns:a16="http://schemas.microsoft.com/office/drawing/2014/main" id="{C3A749B6-9AAA-17D6-86BA-CF805E8D8B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6811" y="4724400"/>
            <a:ext cx="1374824" cy="133793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A78B429E-9C7F-0919-5240-386EE3E4DF5A}"/>
              </a:ext>
            </a:extLst>
          </p:cNvPr>
          <p:cNvSpPr txBox="1"/>
          <p:nvPr/>
        </p:nvSpPr>
        <p:spPr>
          <a:xfrm>
            <a:off x="1456943" y="2487471"/>
            <a:ext cx="3489865" cy="302986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2120"/>
              </a:lnSpc>
            </a:pPr>
            <a:r>
              <a:rPr lang="de-DE" sz="1600" b="1"/>
              <a:t>1 Arbeitskreise </a:t>
            </a:r>
            <a:r>
              <a:rPr lang="de-DE" sz="1600"/>
              <a:t>abgeschlossen</a:t>
            </a:r>
          </a:p>
          <a:p>
            <a:pPr>
              <a:lnSpc>
                <a:spcPts val="2120"/>
              </a:lnSpc>
            </a:pPr>
            <a:endParaRPr lang="de-DE" sz="1600"/>
          </a:p>
          <a:p>
            <a:pPr>
              <a:lnSpc>
                <a:spcPts val="2120"/>
              </a:lnSpc>
            </a:pPr>
            <a:r>
              <a:rPr lang="de-DE" sz="1600" b="1"/>
              <a:t>6 </a:t>
            </a:r>
            <a:r>
              <a:rPr lang="de-DE" sz="1600"/>
              <a:t>zentrale Handlungsempfehlungen </a:t>
            </a:r>
            <a:r>
              <a:rPr lang="de-DE" sz="1600" b="1"/>
              <a:t>verabschiedet</a:t>
            </a:r>
            <a:br>
              <a:rPr lang="de-DE" sz="1600"/>
            </a:br>
            <a:endParaRPr lang="de-DE" sz="1600"/>
          </a:p>
          <a:p>
            <a:pPr>
              <a:lnSpc>
                <a:spcPts val="2120"/>
              </a:lnSpc>
            </a:pPr>
            <a:r>
              <a:rPr lang="de-DE" sz="1600" b="1"/>
              <a:t>4 </a:t>
            </a:r>
            <a:r>
              <a:rPr lang="de-DE" sz="1600"/>
              <a:t>von 6 Handlungsempfehlungen befinden sich „</a:t>
            </a:r>
            <a:r>
              <a:rPr lang="de-DE" sz="1600" b="1"/>
              <a:t>in</a:t>
            </a:r>
            <a:r>
              <a:rPr lang="de-DE" sz="1600"/>
              <a:t> </a:t>
            </a:r>
            <a:r>
              <a:rPr lang="de-DE" sz="1600" b="1"/>
              <a:t>Umsetzung</a:t>
            </a:r>
            <a:r>
              <a:rPr lang="de-DE" sz="1600"/>
              <a:t>“ durch den jeweiligen Akteur</a:t>
            </a:r>
            <a:br>
              <a:rPr lang="de-DE" sz="1600"/>
            </a:br>
            <a:endParaRPr lang="de-DE" sz="1600">
              <a:cs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4F4614C-CAC7-19E2-713A-218CE89703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327" y="4380713"/>
            <a:ext cx="356206" cy="356206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BFD84720-DD12-BBD7-6C3C-17EE755B00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327" y="3222252"/>
            <a:ext cx="356206" cy="356206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175E0125-0213-9C43-6C71-7993E19539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327" y="2467539"/>
            <a:ext cx="356206" cy="356206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3D298CD7-89D6-48F8-BB7F-C393206FFA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122" y="3093655"/>
            <a:ext cx="3505148" cy="3505148"/>
          </a:xfrm>
          <a:prstGeom prst="rect">
            <a:avLst/>
          </a:prstGeom>
        </p:spPr>
      </p:pic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71F257F6-4687-E20B-8A5D-DE18B1D9E0A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7CD4846D-D947-85D2-0142-F646B5CA04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26</a:t>
            </a:fld>
            <a:endParaRPr lang="de-DE" b="1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8BA0B1E-70A6-A50C-4FC0-331194CD2B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34"/>
          <a:stretch>
            <a:fillRect/>
          </a:stretch>
        </p:blipFill>
        <p:spPr>
          <a:xfrm>
            <a:off x="7422078" y="356041"/>
            <a:ext cx="1911942" cy="775163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0149EE39-D523-51C4-5B7A-74FC0884E3AE}"/>
              </a:ext>
            </a:extLst>
          </p:cNvPr>
          <p:cNvSpPr txBox="1"/>
          <p:nvPr/>
        </p:nvSpPr>
        <p:spPr>
          <a:xfrm>
            <a:off x="7412833" y="2485472"/>
            <a:ext cx="4076207" cy="169160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2120"/>
              </a:lnSpc>
            </a:pPr>
            <a:r>
              <a:rPr lang="de-DE" sz="1600" b="1"/>
              <a:t>67 </a:t>
            </a:r>
            <a:r>
              <a:rPr lang="de-DE" sz="1600"/>
              <a:t>von insgesamt 109 Handlungs-empfehlungen der letzten 4 Jahre befinden sich </a:t>
            </a:r>
            <a:r>
              <a:rPr lang="de-DE" sz="1600" b="1"/>
              <a:t>„in Umsetzung“ </a:t>
            </a:r>
            <a:r>
              <a:rPr lang="de-DE" sz="1600"/>
              <a:t>(36)</a:t>
            </a:r>
            <a:r>
              <a:rPr lang="de-DE" sz="1600" b="1"/>
              <a:t> </a:t>
            </a:r>
            <a:r>
              <a:rPr lang="de-DE" sz="1600"/>
              <a:t>durch den jeweiligen Akteur </a:t>
            </a:r>
            <a:r>
              <a:rPr lang="de-DE" sz="1600" b="1"/>
              <a:t>oder sind abgeschlossen</a:t>
            </a:r>
            <a:r>
              <a:rPr lang="de-DE" sz="1600"/>
              <a:t> (31) </a:t>
            </a:r>
            <a:br>
              <a:rPr lang="de-DE" sz="1600"/>
            </a:br>
            <a:endParaRPr lang="de-DE" sz="1600">
              <a:ea typeface="Verdana"/>
              <a:cs typeface="Calibri" panose="020F0502020204030204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691CB596-2D57-486E-49A7-561D6F33C7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2379" y="2467539"/>
            <a:ext cx="356206" cy="35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7490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cken des Rechtecks auf der gleichen Seite abrunden 2">
            <a:extLst>
              <a:ext uri="{FF2B5EF4-FFF2-40B4-BE49-F238E27FC236}">
                <a16:creationId xmlns:a16="http://schemas.microsoft.com/office/drawing/2014/main" id="{FC5BFE56-5836-90A4-BB74-1CABF856BD03}"/>
              </a:ext>
            </a:extLst>
          </p:cNvPr>
          <p:cNvSpPr/>
          <p:nvPr/>
        </p:nvSpPr>
        <p:spPr>
          <a:xfrm rot="10800000">
            <a:off x="541429" y="2051658"/>
            <a:ext cx="5338213" cy="3540201"/>
          </a:xfrm>
          <a:prstGeom prst="round2SameRect">
            <a:avLst>
              <a:gd name="adj1" fmla="val 12528"/>
              <a:gd name="adj2" fmla="val 0"/>
            </a:avLst>
          </a:prstGeom>
          <a:noFill/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/>
          <a:lstStyle/>
          <a:p>
            <a:pPr algn="ctr">
              <a:lnSpc>
                <a:spcPct val="100000"/>
              </a:lnSpc>
            </a:pPr>
            <a:endParaRPr lang="de-DE" sz="1600" b="1"/>
          </a:p>
        </p:txBody>
      </p:sp>
      <p:sp>
        <p:nvSpPr>
          <p:cNvPr id="11" name="Ecken des Rechtecks auf der gleichen Seite abrunden 10">
            <a:extLst>
              <a:ext uri="{FF2B5EF4-FFF2-40B4-BE49-F238E27FC236}">
                <a16:creationId xmlns:a16="http://schemas.microsoft.com/office/drawing/2014/main" id="{21452060-296B-87D3-EDDD-A6E5D17ABC89}"/>
              </a:ext>
            </a:extLst>
          </p:cNvPr>
          <p:cNvSpPr/>
          <p:nvPr/>
        </p:nvSpPr>
        <p:spPr>
          <a:xfrm>
            <a:off x="541433" y="1509617"/>
            <a:ext cx="5338210" cy="542042"/>
          </a:xfrm>
          <a:prstGeom prst="round2SameRect">
            <a:avLst>
              <a:gd name="adj1" fmla="val 27475"/>
              <a:gd name="adj2" fmla="val 0"/>
            </a:avLst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/>
          <a:lstStyle/>
          <a:p>
            <a:pPr algn="ctr">
              <a:lnSpc>
                <a:spcPct val="100000"/>
              </a:lnSpc>
            </a:pPr>
            <a:r>
              <a:rPr lang="de-DE" sz="1600" b="1">
                <a:solidFill>
                  <a:srgbClr val="00FF64"/>
                </a:solidFill>
              </a:rPr>
              <a:t>Ergebnisse</a:t>
            </a:r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F7C73967-30FD-E43E-1C48-44BD0BCCF97F}"/>
              </a:ext>
            </a:extLst>
          </p:cNvPr>
          <p:cNvSpPr/>
          <p:nvPr/>
        </p:nvSpPr>
        <p:spPr>
          <a:xfrm rot="10800000">
            <a:off x="6322801" y="2008292"/>
            <a:ext cx="5319921" cy="1960914"/>
          </a:xfrm>
          <a:prstGeom prst="round2SameRect">
            <a:avLst>
              <a:gd name="adj1" fmla="val 12528"/>
              <a:gd name="adj2" fmla="val 0"/>
            </a:avLst>
          </a:prstGeom>
          <a:noFill/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/>
          <a:lstStyle/>
          <a:p>
            <a:pPr algn="ctr">
              <a:lnSpc>
                <a:spcPct val="100000"/>
              </a:lnSpc>
            </a:pPr>
            <a:endParaRPr lang="de-DE" sz="1600" b="1"/>
          </a:p>
        </p:txBody>
      </p:sp>
      <p:sp>
        <p:nvSpPr>
          <p:cNvPr id="14" name="Ecken des Rechtecks auf der gleichen Seite abrunden 13">
            <a:extLst>
              <a:ext uri="{FF2B5EF4-FFF2-40B4-BE49-F238E27FC236}">
                <a16:creationId xmlns:a16="http://schemas.microsoft.com/office/drawing/2014/main" id="{D6D7EFF1-6BBD-1874-9907-770FD6762B09}"/>
              </a:ext>
            </a:extLst>
          </p:cNvPr>
          <p:cNvSpPr/>
          <p:nvPr/>
        </p:nvSpPr>
        <p:spPr>
          <a:xfrm>
            <a:off x="6322807" y="1509617"/>
            <a:ext cx="5327760" cy="542042"/>
          </a:xfrm>
          <a:prstGeom prst="round2SameRect">
            <a:avLst>
              <a:gd name="adj1" fmla="val 27475"/>
              <a:gd name="adj2" fmla="val 0"/>
            </a:avLst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/>
          <a:lstStyle/>
          <a:p>
            <a:pPr algn="ctr">
              <a:lnSpc>
                <a:spcPct val="100000"/>
              </a:lnSpc>
            </a:pPr>
            <a:r>
              <a:rPr lang="de-DE" sz="1600" b="1">
                <a:solidFill>
                  <a:srgbClr val="00FF64"/>
                </a:solidFill>
              </a:rPr>
              <a:t>Ziele</a:t>
            </a:r>
          </a:p>
        </p:txBody>
      </p:sp>
      <p:sp>
        <p:nvSpPr>
          <p:cNvPr id="2" name="Titel 9">
            <a:extLst>
              <a:ext uri="{FF2B5EF4-FFF2-40B4-BE49-F238E27FC236}">
                <a16:creationId xmlns:a16="http://schemas.microsoft.com/office/drawing/2014/main" id="{EF48B27D-7EC4-E61F-07F8-472D168676E0}"/>
              </a:ext>
            </a:extLst>
          </p:cNvPr>
          <p:cNvSpPr txBox="1">
            <a:spLocks/>
          </p:cNvSpPr>
          <p:nvPr/>
        </p:nvSpPr>
        <p:spPr>
          <a:xfrm>
            <a:off x="541428" y="519079"/>
            <a:ext cx="10403234" cy="82726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de-DE"/>
              <a:t>Arbeitskreis: </a:t>
            </a:r>
          </a:p>
          <a:p>
            <a:pPr>
              <a:lnSpc>
                <a:spcPct val="100000"/>
              </a:lnSpc>
            </a:pPr>
            <a:r>
              <a:rPr lang="de-DE" b="0" err="1"/>
              <a:t>Governance</a:t>
            </a:r>
            <a:r>
              <a:rPr lang="de-DE" b="0"/>
              <a:t> für Kernprofile</a:t>
            </a:r>
            <a:br>
              <a:rPr lang="de-DE" b="0"/>
            </a:br>
            <a:endParaRPr lang="de-DE" b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78B429E-9C7F-0919-5240-386EE3E4DF5A}"/>
              </a:ext>
            </a:extLst>
          </p:cNvPr>
          <p:cNvSpPr txBox="1"/>
          <p:nvPr/>
        </p:nvSpPr>
        <p:spPr>
          <a:xfrm>
            <a:off x="819116" y="2148119"/>
            <a:ext cx="4872387" cy="3788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indent="-180000"/>
            <a:r>
              <a:rPr lang="de-DE" sz="1200" b="1"/>
              <a:t>Positionspapier</a:t>
            </a:r>
            <a:r>
              <a:rPr lang="de-DE" sz="1200"/>
              <a:t> mit Handlungsempfehlungen, u. a.:</a:t>
            </a:r>
            <a:endParaRPr lang="de-DE" sz="1200">
              <a:ea typeface="Verdana"/>
            </a:endParaRPr>
          </a:p>
          <a:p>
            <a:pPr marL="180000" lvl="1" indent="-180000">
              <a:lnSpc>
                <a:spcPct val="100000"/>
              </a:lnSpc>
            </a:pPr>
            <a:r>
              <a:rPr lang="de-DE" sz="1200">
                <a:ea typeface="Verdana"/>
              </a:rPr>
              <a:t>KIG soll </a:t>
            </a:r>
            <a:r>
              <a:rPr lang="de-DE" sz="1200" err="1">
                <a:ea typeface="Verdana"/>
              </a:rPr>
              <a:t>Governance</a:t>
            </a:r>
            <a:r>
              <a:rPr lang="de-DE" sz="1200">
                <a:ea typeface="Verdana"/>
              </a:rPr>
              <a:t> </a:t>
            </a:r>
            <a:r>
              <a:rPr lang="de-DE" sz="1200">
                <a:ea typeface="+mn-lt"/>
                <a:cs typeface="+mn-lt"/>
              </a:rPr>
              <a:t>zur Erstellung und Verwaltung von nationalen Kernprofilen erstellen</a:t>
            </a:r>
          </a:p>
          <a:p>
            <a:pPr marL="180000" lvl="1" indent="-180000">
              <a:lnSpc>
                <a:spcPct val="100000"/>
              </a:lnSpc>
            </a:pPr>
            <a:r>
              <a:rPr lang="de-DE" sz="1200">
                <a:ea typeface="Verdana"/>
              </a:rPr>
              <a:t>KIG soll </a:t>
            </a:r>
            <a:r>
              <a:rPr lang="de-DE" sz="1200">
                <a:ea typeface="+mn-lt"/>
                <a:cs typeface="+mn-lt"/>
              </a:rPr>
              <a:t>notwendige Kompetenzen und relevante Stakeholdergruppen bei der Erstellung einbeziehen</a:t>
            </a:r>
            <a:endParaRPr lang="de-DE" sz="1200">
              <a:ea typeface="Verdana"/>
            </a:endParaRPr>
          </a:p>
          <a:p>
            <a:pPr marL="180000" lvl="1" indent="-180000">
              <a:lnSpc>
                <a:spcPct val="100000"/>
              </a:lnSpc>
            </a:pPr>
            <a:r>
              <a:rPr lang="de-DE" sz="1200">
                <a:ea typeface="Verdana"/>
              </a:rPr>
              <a:t>Erarbeitung eines Abstimmungsverfahrens für die Konsensfindung zusammen mit KIG &amp; HL7, sowie die verbindliche Festlegung des Verfahrens</a:t>
            </a:r>
          </a:p>
          <a:p>
            <a:pPr marL="180000" indent="-180000"/>
            <a:r>
              <a:rPr lang="de-DE" sz="1200" b="1"/>
              <a:t>Follow Up</a:t>
            </a:r>
            <a:endParaRPr lang="de-DE" sz="1200" b="1">
              <a:ea typeface="Verdana"/>
            </a:endParaRPr>
          </a:p>
          <a:p>
            <a:pPr marL="180000" lvl="1" indent="-180000">
              <a:lnSpc>
                <a:spcPct val="100000"/>
              </a:lnSpc>
            </a:pPr>
            <a:r>
              <a:rPr lang="de-DE" sz="1200">
                <a:ea typeface="Verdana"/>
              </a:rPr>
              <a:t>KIG definiert die </a:t>
            </a:r>
            <a:r>
              <a:rPr lang="de-DE" sz="1200" err="1">
                <a:ea typeface="Verdana"/>
              </a:rPr>
              <a:t>Governance</a:t>
            </a:r>
            <a:r>
              <a:rPr lang="de-DE" sz="1200">
                <a:ea typeface="Verdana"/>
              </a:rPr>
              <a:t> und wird sie zur Kommentierung veröffentlichen</a:t>
            </a:r>
          </a:p>
          <a:p>
            <a:pPr marL="180000" lvl="1" indent="-180000">
              <a:lnSpc>
                <a:spcPct val="100000"/>
              </a:lnSpc>
            </a:pPr>
            <a:r>
              <a:rPr lang="de-DE" sz="1200">
                <a:ea typeface="Verdana"/>
              </a:rPr>
              <a:t>KIG operationalisiert die </a:t>
            </a:r>
            <a:r>
              <a:rPr lang="de-DE" sz="1200" err="1">
                <a:ea typeface="Verdana"/>
              </a:rPr>
              <a:t>Governance</a:t>
            </a:r>
            <a:r>
              <a:rPr lang="de-DE" sz="1200">
                <a:ea typeface="Verdana"/>
              </a:rPr>
              <a:t> und veröffentlicht parallel eine Ausschreibung für erste Analysen und Priorisierung im Kontext Kernprofile</a:t>
            </a:r>
          </a:p>
          <a:p>
            <a:pPr marL="180000" lvl="1" indent="-180000"/>
            <a:endParaRPr lang="de-DE" sz="1200">
              <a:ea typeface="Verdana"/>
            </a:endParaRPr>
          </a:p>
          <a:p>
            <a:pPr marL="180000" indent="-180000"/>
            <a:endParaRPr lang="de-DE" sz="1200">
              <a:ea typeface="Verdana"/>
            </a:endParaRPr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71F257F6-4687-E20B-8A5D-DE18B1D9E0A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7CD4846D-D947-85D2-0142-F646B5CA04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27</a:t>
            </a:fld>
            <a:endParaRPr lang="de-DE" b="1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C67E885-A3D1-ED00-BC3D-40DCDCEE8C3E}"/>
              </a:ext>
            </a:extLst>
          </p:cNvPr>
          <p:cNvSpPr txBox="1"/>
          <p:nvPr/>
        </p:nvSpPr>
        <p:spPr>
          <a:xfrm>
            <a:off x="6596232" y="2277742"/>
            <a:ext cx="393317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200" b="1"/>
              <a:t>Kurzbeschreibung</a:t>
            </a:r>
          </a:p>
          <a:p>
            <a:pPr>
              <a:lnSpc>
                <a:spcPct val="100000"/>
              </a:lnSpc>
            </a:pPr>
            <a:r>
              <a:rPr lang="de-DE" sz="1200"/>
              <a:t>Der Arbeitskreis soll Empfehlungen für eine </a:t>
            </a:r>
            <a:r>
              <a:rPr lang="de-DE" sz="1200" err="1"/>
              <a:t>Governance</a:t>
            </a:r>
            <a:r>
              <a:rPr lang="de-DE" sz="1200"/>
              <a:t> für die Erarbeitung und Umsetzung von Kernprofilen für das deutsche Gesundheitswesen entwickeln.</a:t>
            </a:r>
          </a:p>
          <a:p>
            <a:pPr>
              <a:lnSpc>
                <a:spcPct val="100000"/>
              </a:lnSpc>
            </a:pPr>
            <a:endParaRPr lang="de-DE" sz="1200"/>
          </a:p>
          <a:p>
            <a:pPr>
              <a:lnSpc>
                <a:spcPct val="100000"/>
              </a:lnSpc>
            </a:pPr>
            <a:r>
              <a:rPr lang="de-DE" sz="1200" b="1"/>
              <a:t>Laufzeit</a:t>
            </a:r>
          </a:p>
          <a:p>
            <a:pPr>
              <a:lnSpc>
                <a:spcPct val="100000"/>
              </a:lnSpc>
            </a:pPr>
            <a:r>
              <a:rPr lang="de-DE" sz="1200"/>
              <a:t>27.11.2024–17.02.2025 </a:t>
            </a:r>
          </a:p>
        </p:txBody>
      </p:sp>
      <p:sp>
        <p:nvSpPr>
          <p:cNvPr id="7" name="Abgerundetes Rechteck 49">
            <a:extLst>
              <a:ext uri="{FF2B5EF4-FFF2-40B4-BE49-F238E27FC236}">
                <a16:creationId xmlns:a16="http://schemas.microsoft.com/office/drawing/2014/main" id="{62D972EB-44EF-B3C5-9444-4CC303654DDB}"/>
              </a:ext>
            </a:extLst>
          </p:cNvPr>
          <p:cNvSpPr/>
          <p:nvPr/>
        </p:nvSpPr>
        <p:spPr>
          <a:xfrm>
            <a:off x="6312359" y="4164023"/>
            <a:ext cx="5338207" cy="1427836"/>
          </a:xfrm>
          <a:prstGeom prst="roundRect">
            <a:avLst>
              <a:gd name="adj" fmla="val 10746"/>
            </a:avLst>
          </a:prstGeom>
          <a:solidFill>
            <a:srgbClr val="D8E1E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F5BD8DC3-B5E1-2873-3D25-D38B9F6715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606" y="4987766"/>
            <a:ext cx="972000" cy="972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A26F502A-5DAA-B407-9348-7635A533CF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847" t="-1" r="20610" b="-657"/>
          <a:stretch/>
        </p:blipFill>
        <p:spPr>
          <a:xfrm>
            <a:off x="7930748" y="5024702"/>
            <a:ext cx="978347" cy="972000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2" descr="Profile picture">
            <a:extLst>
              <a:ext uri="{FF2B5EF4-FFF2-40B4-BE49-F238E27FC236}">
                <a16:creationId xmlns:a16="http://schemas.microsoft.com/office/drawing/2014/main" id="{77AA6CFA-7B43-9208-890C-9674471FD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4828" y="5024702"/>
            <a:ext cx="972000" cy="972000"/>
          </a:xfrm>
          <a:prstGeom prst="ellipse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E328A9CE-49AB-D302-8F7A-D69FF5EEFEE4}"/>
              </a:ext>
            </a:extLst>
          </p:cNvPr>
          <p:cNvSpPr txBox="1">
            <a:spLocks/>
          </p:cNvSpPr>
          <p:nvPr/>
        </p:nvSpPr>
        <p:spPr>
          <a:xfrm>
            <a:off x="6493889" y="4259299"/>
            <a:ext cx="2654855" cy="7654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400" b="1">
                <a:solidFill>
                  <a:srgbClr val="000E52"/>
                </a:solidFill>
              </a:rPr>
              <a:t>Leitung</a:t>
            </a:r>
            <a:br>
              <a:rPr lang="de-DE" sz="1400" b="0">
                <a:solidFill>
                  <a:srgbClr val="000E52"/>
                </a:solidFill>
              </a:rPr>
            </a:br>
            <a:r>
              <a:rPr lang="de-DE" sz="1400" b="0">
                <a:solidFill>
                  <a:srgbClr val="000E52"/>
                </a:solidFill>
              </a:rPr>
              <a:t>Simone Heckmann &amp; </a:t>
            </a:r>
          </a:p>
          <a:p>
            <a:pPr algn="ctr"/>
            <a:r>
              <a:rPr lang="de-DE" sz="1400" b="0">
                <a:solidFill>
                  <a:srgbClr val="000E52"/>
                </a:solidFill>
              </a:rPr>
              <a:t>Sven Lüttmann </a:t>
            </a:r>
          </a:p>
        </p:txBody>
      </p:sp>
      <p:sp>
        <p:nvSpPr>
          <p:cNvPr id="23" name="Textplatzhalter 20">
            <a:extLst>
              <a:ext uri="{FF2B5EF4-FFF2-40B4-BE49-F238E27FC236}">
                <a16:creationId xmlns:a16="http://schemas.microsoft.com/office/drawing/2014/main" id="{F6A050C2-48D2-4E28-53BF-099DDB0EFBD8}"/>
              </a:ext>
            </a:extLst>
          </p:cNvPr>
          <p:cNvSpPr txBox="1">
            <a:spLocks/>
          </p:cNvSpPr>
          <p:nvPr/>
        </p:nvSpPr>
        <p:spPr>
          <a:xfrm>
            <a:off x="9568873" y="4393602"/>
            <a:ext cx="1817428" cy="5674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400" b="1">
                <a:solidFill>
                  <a:srgbClr val="000E52"/>
                </a:solidFill>
              </a:rPr>
              <a:t>Stellvertretung</a:t>
            </a:r>
          </a:p>
          <a:p>
            <a:pPr algn="ctr"/>
            <a:r>
              <a:rPr lang="de-DE" sz="1400" b="0">
                <a:solidFill>
                  <a:srgbClr val="000E52"/>
                </a:solidFill>
              </a:rPr>
              <a:t>Max Reith</a:t>
            </a:r>
          </a:p>
        </p:txBody>
      </p:sp>
      <p:cxnSp>
        <p:nvCxnSpPr>
          <p:cNvPr id="26" name="Gerade Verbindung 25">
            <a:extLst>
              <a:ext uri="{FF2B5EF4-FFF2-40B4-BE49-F238E27FC236}">
                <a16:creationId xmlns:a16="http://schemas.microsoft.com/office/drawing/2014/main" id="{6CC83569-70CA-C666-C2BE-5C0B395CD37C}"/>
              </a:ext>
            </a:extLst>
          </p:cNvPr>
          <p:cNvCxnSpPr>
            <a:cxnSpLocks/>
          </p:cNvCxnSpPr>
          <p:nvPr/>
        </p:nvCxnSpPr>
        <p:spPr>
          <a:xfrm>
            <a:off x="9328719" y="4110938"/>
            <a:ext cx="0" cy="1733270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Grafik 31" descr="Ein Bild, das Screenshot, Design enthält.&#10;&#10;Automatisch generierte Beschreibung">
            <a:extLst>
              <a:ext uri="{FF2B5EF4-FFF2-40B4-BE49-F238E27FC236}">
                <a16:creationId xmlns:a16="http://schemas.microsoft.com/office/drawing/2014/main" id="{8D4F1A0C-A658-92BA-AB88-BF11111EC2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512" y="2518586"/>
            <a:ext cx="1301724" cy="126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9027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BA7AE-5E1E-C934-7C16-F1C951465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feil nach rechts 4">
            <a:extLst>
              <a:ext uri="{FF2B5EF4-FFF2-40B4-BE49-F238E27FC236}">
                <a16:creationId xmlns:a16="http://schemas.microsoft.com/office/drawing/2014/main" id="{34FE2827-4871-FBBD-5201-90A2EEC61704}"/>
              </a:ext>
            </a:extLst>
          </p:cNvPr>
          <p:cNvSpPr/>
          <p:nvPr/>
        </p:nvSpPr>
        <p:spPr>
          <a:xfrm>
            <a:off x="541433" y="2009965"/>
            <a:ext cx="11101292" cy="608702"/>
          </a:xfrm>
          <a:prstGeom prst="rightArrow">
            <a:avLst/>
          </a:prstGeom>
          <a:solidFill>
            <a:srgbClr val="00FF64"/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cxnSp>
        <p:nvCxnSpPr>
          <p:cNvPr id="20" name="Gerade Verbindung 19">
            <a:extLst>
              <a:ext uri="{FF2B5EF4-FFF2-40B4-BE49-F238E27FC236}">
                <a16:creationId xmlns:a16="http://schemas.microsoft.com/office/drawing/2014/main" id="{F1DEF7EC-99F0-345C-A7D5-D5F43567CFF0}"/>
              </a:ext>
            </a:extLst>
          </p:cNvPr>
          <p:cNvCxnSpPr/>
          <p:nvPr/>
        </p:nvCxnSpPr>
        <p:spPr>
          <a:xfrm>
            <a:off x="2754471" y="3793435"/>
            <a:ext cx="7222435" cy="0"/>
          </a:xfrm>
          <a:prstGeom prst="line">
            <a:avLst/>
          </a:prstGeom>
          <a:ln w="38100">
            <a:solidFill>
              <a:srgbClr val="D1DB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546206B1-F619-5577-5A0D-F3A216FE8CEE}"/>
              </a:ext>
            </a:extLst>
          </p:cNvPr>
          <p:cNvCxnSpPr>
            <a:cxnSpLocks/>
          </p:cNvCxnSpPr>
          <p:nvPr/>
        </p:nvCxnSpPr>
        <p:spPr>
          <a:xfrm>
            <a:off x="7214307" y="1883458"/>
            <a:ext cx="0" cy="3730552"/>
          </a:xfrm>
          <a:prstGeom prst="line">
            <a:avLst/>
          </a:prstGeom>
          <a:ln w="25400" cap="rnd">
            <a:solidFill>
              <a:srgbClr val="000E5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98F49811-5760-BEFE-F69D-3CDD57A455B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F634D4B-DA0E-5DAB-9F69-2ED2E552E75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28</a:t>
            </a:fld>
            <a:endParaRPr lang="de-DE" b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C6D7452-B5B9-A8BF-569A-A8DDF74F6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Verdana"/>
              </a:rPr>
              <a:t>Von der </a:t>
            </a:r>
            <a:r>
              <a:rPr lang="de-DE" err="1">
                <a:ea typeface="Verdana"/>
              </a:rPr>
              <a:t>Governance</a:t>
            </a:r>
            <a:r>
              <a:rPr lang="de-DE">
                <a:ea typeface="Verdana"/>
              </a:rPr>
              <a:t> für Kernprofile</a:t>
            </a:r>
            <a:br>
              <a:rPr lang="en-US"/>
            </a:br>
            <a:r>
              <a:rPr lang="de-DE">
                <a:ea typeface="Verdana"/>
              </a:rPr>
              <a:t>zur Operationalisierung</a:t>
            </a:r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894ACD3F-E776-6F41-C8BD-18ABF7CDF926}"/>
              </a:ext>
            </a:extLst>
          </p:cNvPr>
          <p:cNvSpPr/>
          <p:nvPr/>
        </p:nvSpPr>
        <p:spPr>
          <a:xfrm>
            <a:off x="549275" y="2761965"/>
            <a:ext cx="2591486" cy="216864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D1DBE7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7140" tIns="108000" rIns="117140" bIns="117140" numCol="1" spcCol="1270" anchor="ctr" anchorCtr="0">
            <a:noAutofit/>
          </a:bodyPr>
          <a:lstStyle/>
          <a:p>
            <a:pPr marL="0" lvl="0" indent="0" algn="ctr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400" b="1" kern="1200">
                <a:solidFill>
                  <a:schemeClr val="tx1"/>
                </a:solidFill>
                <a:latin typeface="Verdana"/>
              </a:rPr>
              <a:t>Positionspapier </a:t>
            </a:r>
            <a:r>
              <a:rPr lang="de-DE" sz="1400" kern="1200">
                <a:solidFill>
                  <a:schemeClr val="tx1"/>
                </a:solidFill>
                <a:latin typeface="Verdana"/>
              </a:rPr>
              <a:t>veröffentlicht</a:t>
            </a:r>
            <a:br>
              <a:rPr lang="de-DE" sz="1400" kern="1200">
                <a:solidFill>
                  <a:schemeClr val="tx1"/>
                </a:solidFill>
                <a:latin typeface="Verdana"/>
              </a:rPr>
            </a:br>
            <a:r>
              <a:rPr lang="de-DE" sz="1400" kern="1200">
                <a:solidFill>
                  <a:schemeClr val="tx1"/>
                </a:solidFill>
                <a:latin typeface="Verdana"/>
              </a:rPr>
              <a:t>(</a:t>
            </a:r>
            <a:r>
              <a:rPr lang="de-DE" sz="1400" kern="1200">
                <a:solidFill>
                  <a:schemeClr val="tx1"/>
                </a:solidFill>
                <a:latin typeface="Verdan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400" kern="1200">
                <a:solidFill>
                  <a:schemeClr val="tx1"/>
                </a:solidFill>
                <a:latin typeface="Verdana"/>
              </a:rPr>
              <a:t>)</a:t>
            </a:r>
            <a:endParaRPr lang="de-DE" sz="1400" kern="1200">
              <a:solidFill>
                <a:schemeClr val="tx1"/>
              </a:solidFill>
            </a:endParaRPr>
          </a:p>
        </p:txBody>
      </p:sp>
      <p:sp>
        <p:nvSpPr>
          <p:cNvPr id="8" name="Abgerundetes Rechteck 7">
            <a:extLst>
              <a:ext uri="{FF2B5EF4-FFF2-40B4-BE49-F238E27FC236}">
                <a16:creationId xmlns:a16="http://schemas.microsoft.com/office/drawing/2014/main" id="{81FDCBBB-052D-11CF-9E50-D1D75F7F1FB7}"/>
              </a:ext>
            </a:extLst>
          </p:cNvPr>
          <p:cNvSpPr/>
          <p:nvPr/>
        </p:nvSpPr>
        <p:spPr>
          <a:xfrm>
            <a:off x="3383263" y="2761965"/>
            <a:ext cx="2591486" cy="216864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D1DBE7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7140" tIns="108000" rIns="117140" bIns="117140" numCol="1" spcCol="1270" anchor="ctr" anchorCtr="0">
            <a:noAutofit/>
          </a:bodyPr>
          <a:lstStyle/>
          <a:p>
            <a:pPr marL="0" lvl="0" indent="0" algn="ctr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400" kern="1200">
                <a:solidFill>
                  <a:schemeClr val="tx1"/>
                </a:solidFill>
                <a:latin typeface="Verdana"/>
              </a:rPr>
              <a:t>KIG nimmt </a:t>
            </a:r>
            <a:r>
              <a:rPr lang="de-DE" sz="1400">
                <a:solidFill>
                  <a:schemeClr val="tx1"/>
                </a:solidFill>
                <a:latin typeface="Verdana"/>
              </a:rPr>
              <a:t>Handlungs-empfehlungen</a:t>
            </a:r>
            <a:r>
              <a:rPr lang="de-DE" sz="1400" kern="1200">
                <a:solidFill>
                  <a:schemeClr val="tx1"/>
                </a:solidFill>
                <a:latin typeface="Verdana"/>
              </a:rPr>
              <a:t> auf </a:t>
            </a:r>
            <a:r>
              <a:rPr lang="de-DE" sz="1400" b="0" kern="1200">
                <a:solidFill>
                  <a:schemeClr val="tx1"/>
                </a:solidFill>
                <a:latin typeface="Verdana"/>
              </a:rPr>
              <a:t>und erstellt </a:t>
            </a:r>
            <a:r>
              <a:rPr lang="de-DE" sz="1400" b="1" kern="1200">
                <a:solidFill>
                  <a:schemeClr val="tx1"/>
                </a:solidFill>
                <a:latin typeface="Verdana"/>
              </a:rPr>
              <a:t>Whitepaper </a:t>
            </a:r>
            <a:r>
              <a:rPr lang="de-DE" sz="1400" kern="1200">
                <a:solidFill>
                  <a:schemeClr val="tx1"/>
                </a:solidFill>
                <a:latin typeface="Verdana"/>
              </a:rPr>
              <a:t>zur Konkretisierung der </a:t>
            </a:r>
            <a:r>
              <a:rPr lang="de-DE" sz="1400" kern="1200" err="1">
                <a:solidFill>
                  <a:schemeClr val="tx1"/>
                </a:solidFill>
                <a:latin typeface="Verdana"/>
              </a:rPr>
              <a:t>Governance</a:t>
            </a:r>
            <a:r>
              <a:rPr lang="de-DE" sz="1400" kern="1200">
                <a:solidFill>
                  <a:schemeClr val="tx1"/>
                </a:solidFill>
                <a:latin typeface="Verdana"/>
              </a:rPr>
              <a:t> inklusive Rollen, Pflichten, Rechte</a:t>
            </a:r>
            <a:endParaRPr lang="de-DE" sz="1400" b="1" kern="1200">
              <a:solidFill>
                <a:schemeClr val="tx1"/>
              </a:solidFill>
            </a:endParaRPr>
          </a:p>
        </p:txBody>
      </p:sp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8BA0D190-B61C-0649-B0E8-FAF29CB98DD8}"/>
              </a:ext>
            </a:extLst>
          </p:cNvPr>
          <p:cNvSpPr/>
          <p:nvPr/>
        </p:nvSpPr>
        <p:spPr>
          <a:xfrm>
            <a:off x="6217251" y="2761965"/>
            <a:ext cx="2591486" cy="216864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D1DBE7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7140" tIns="108000" rIns="117140" bIns="117140" numCol="1" spcCol="1270" anchor="ctr" anchorCtr="0">
            <a:noAutofit/>
          </a:bodyPr>
          <a:lstStyle/>
          <a:p>
            <a:pPr marL="0" lvl="0" indent="0" algn="ctr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400" kern="1200" err="1">
                <a:solidFill>
                  <a:schemeClr val="tx1"/>
                </a:solidFill>
                <a:latin typeface="Verdana"/>
              </a:rPr>
              <a:t>Governance</a:t>
            </a:r>
            <a:r>
              <a:rPr lang="de-DE" sz="1400" kern="1200">
                <a:solidFill>
                  <a:schemeClr val="tx1"/>
                </a:solidFill>
                <a:latin typeface="Verdana"/>
              </a:rPr>
              <a:t> (Schaubild &amp; Whitepaper) wird zur </a:t>
            </a:r>
            <a:r>
              <a:rPr lang="de-DE" sz="1400" b="1" kern="1200">
                <a:solidFill>
                  <a:schemeClr val="tx1"/>
                </a:solidFill>
                <a:latin typeface="Verdana"/>
              </a:rPr>
              <a:t>Kommentierung</a:t>
            </a:r>
            <a:r>
              <a:rPr lang="de-DE" sz="1400" kern="1200">
                <a:solidFill>
                  <a:schemeClr val="tx1"/>
                </a:solidFill>
                <a:latin typeface="Verdana"/>
              </a:rPr>
              <a:t> veröffentlicht (Q2 2026) und ggf. angepasst</a:t>
            </a:r>
            <a:br>
              <a:rPr lang="de-DE" sz="1400" kern="1200">
                <a:solidFill>
                  <a:schemeClr val="tx1"/>
                </a:solidFill>
                <a:latin typeface="Verdana"/>
              </a:rPr>
            </a:br>
            <a:br>
              <a:rPr lang="de-DE" sz="1400" kern="1200">
                <a:solidFill>
                  <a:schemeClr val="tx1"/>
                </a:solidFill>
                <a:latin typeface="Verdana"/>
              </a:rPr>
            </a:br>
            <a:r>
              <a:rPr lang="de-DE" sz="1400" b="1" kern="1200">
                <a:solidFill>
                  <a:schemeClr val="tx1"/>
                </a:solidFill>
                <a:latin typeface="Verdana"/>
              </a:rPr>
              <a:t>Ausschreibung </a:t>
            </a:r>
            <a:br>
              <a:rPr lang="de-DE" sz="1400" b="1" kern="1200">
                <a:solidFill>
                  <a:schemeClr val="tx1"/>
                </a:solidFill>
                <a:latin typeface="Verdana"/>
              </a:rPr>
            </a:br>
            <a:r>
              <a:rPr lang="de-DE" sz="1400" kern="1200">
                <a:solidFill>
                  <a:schemeClr val="tx1"/>
                </a:solidFill>
                <a:latin typeface="Verdana"/>
              </a:rPr>
              <a:t>zu ersten operativen Analysen</a:t>
            </a:r>
          </a:p>
        </p:txBody>
      </p:sp>
      <p:sp>
        <p:nvSpPr>
          <p:cNvPr id="10" name="Abgerundetes Rechteck 9">
            <a:extLst>
              <a:ext uri="{FF2B5EF4-FFF2-40B4-BE49-F238E27FC236}">
                <a16:creationId xmlns:a16="http://schemas.microsoft.com/office/drawing/2014/main" id="{58EF6AE9-305C-079E-6258-3109FB7F4D1E}"/>
              </a:ext>
            </a:extLst>
          </p:cNvPr>
          <p:cNvSpPr/>
          <p:nvPr/>
        </p:nvSpPr>
        <p:spPr>
          <a:xfrm>
            <a:off x="9051239" y="2761965"/>
            <a:ext cx="2591486" cy="216864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D1DBE7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7140" tIns="108000" rIns="117140" bIns="117140" numCol="1" spcCol="1270" anchor="ctr" anchorCtr="0">
            <a:noAutofit/>
          </a:bodyPr>
          <a:lstStyle/>
          <a:p>
            <a:pPr marL="0" lvl="0" indent="0" algn="ctr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400" kern="1200" err="1">
                <a:solidFill>
                  <a:schemeClr val="tx1"/>
                </a:solidFill>
                <a:latin typeface="Verdana"/>
              </a:rPr>
              <a:t>Governance</a:t>
            </a:r>
            <a:r>
              <a:rPr lang="de-DE" sz="1400" kern="1200">
                <a:solidFill>
                  <a:schemeClr val="tx1"/>
                </a:solidFill>
                <a:latin typeface="Verdana"/>
              </a:rPr>
              <a:t> wird </a:t>
            </a:r>
            <a:r>
              <a:rPr lang="de-DE" sz="1400" b="1" kern="1200">
                <a:solidFill>
                  <a:schemeClr val="tx1"/>
                </a:solidFill>
                <a:latin typeface="Verdana"/>
              </a:rPr>
              <a:t>operationalisiert </a:t>
            </a:r>
            <a:r>
              <a:rPr lang="de-DE" sz="1400" b="0" kern="1200">
                <a:solidFill>
                  <a:schemeClr val="tx1"/>
                </a:solidFill>
                <a:latin typeface="Verdana"/>
              </a:rPr>
              <a:t>(Einsetzen notwendiger Akteure)</a:t>
            </a:r>
            <a:br>
              <a:rPr lang="de-DE" sz="1400" b="0" kern="1200">
                <a:solidFill>
                  <a:schemeClr val="tx1"/>
                </a:solidFill>
                <a:latin typeface="Verdana"/>
              </a:rPr>
            </a:br>
            <a:br>
              <a:rPr lang="de-DE" sz="1400" b="0" kern="1200">
                <a:solidFill>
                  <a:schemeClr val="tx1"/>
                </a:solidFill>
                <a:latin typeface="Verdana"/>
              </a:rPr>
            </a:br>
            <a:r>
              <a:rPr lang="de-DE" sz="1400" b="1" kern="1200">
                <a:solidFill>
                  <a:schemeClr val="tx1"/>
                </a:solidFill>
                <a:latin typeface="Verdana"/>
              </a:rPr>
              <a:t>Roadmap</a:t>
            </a:r>
            <a:r>
              <a:rPr lang="de-DE" sz="1400" b="0" kern="1200">
                <a:solidFill>
                  <a:schemeClr val="tx1"/>
                </a:solidFill>
                <a:latin typeface="Verdana"/>
              </a:rPr>
              <a:t> </a:t>
            </a:r>
            <a:br>
              <a:rPr lang="de-DE" sz="1400" b="0" kern="1200">
                <a:solidFill>
                  <a:schemeClr val="tx1"/>
                </a:solidFill>
                <a:latin typeface="Verdana"/>
              </a:rPr>
            </a:br>
            <a:r>
              <a:rPr lang="de-DE" sz="1400" b="0" kern="1200">
                <a:solidFill>
                  <a:schemeClr val="tx1"/>
                </a:solidFill>
                <a:latin typeface="Verdana"/>
              </a:rPr>
              <a:t>auf Basis Ergebnisse erster Ausschreibung wird erstellt</a:t>
            </a:r>
          </a:p>
        </p:txBody>
      </p:sp>
      <p:sp>
        <p:nvSpPr>
          <p:cNvPr id="12" name="Abgerundetes Rechteck 12">
            <a:extLst>
              <a:ext uri="{FF2B5EF4-FFF2-40B4-BE49-F238E27FC236}">
                <a16:creationId xmlns:a16="http://schemas.microsoft.com/office/drawing/2014/main" id="{DA8141D7-506C-8F73-7AD7-3D506DD01B98}"/>
              </a:ext>
            </a:extLst>
          </p:cNvPr>
          <p:cNvSpPr/>
          <p:nvPr/>
        </p:nvSpPr>
        <p:spPr>
          <a:xfrm>
            <a:off x="549274" y="5227370"/>
            <a:ext cx="5353685" cy="380941"/>
          </a:xfrm>
          <a:prstGeom prst="roundRect">
            <a:avLst>
              <a:gd name="adj" fmla="val 50000"/>
            </a:avLst>
          </a:prstGeom>
          <a:solidFill>
            <a:srgbClr val="000E52"/>
          </a:solidFill>
          <a:ln w="3810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lvl="1" indent="0" algn="ctr">
              <a:lnSpc>
                <a:spcPct val="100000"/>
              </a:lnSpc>
              <a:buNone/>
            </a:pPr>
            <a:r>
              <a:rPr lang="de-DE" sz="1600" b="1">
                <a:solidFill>
                  <a:srgbClr val="00FF64"/>
                </a:solidFill>
              </a:rPr>
              <a:t>2025</a:t>
            </a:r>
            <a:endParaRPr lang="de-DE" sz="1600" b="1">
              <a:solidFill>
                <a:srgbClr val="00FF64"/>
              </a:solidFill>
              <a:ea typeface="Verdana"/>
            </a:endParaRPr>
          </a:p>
        </p:txBody>
      </p:sp>
      <p:sp>
        <p:nvSpPr>
          <p:cNvPr id="13" name="Abgerundetes Rechteck 12">
            <a:extLst>
              <a:ext uri="{FF2B5EF4-FFF2-40B4-BE49-F238E27FC236}">
                <a16:creationId xmlns:a16="http://schemas.microsoft.com/office/drawing/2014/main" id="{E991D25D-4B8F-41F7-70A2-F79F2850896D}"/>
              </a:ext>
            </a:extLst>
          </p:cNvPr>
          <p:cNvSpPr/>
          <p:nvPr/>
        </p:nvSpPr>
        <p:spPr>
          <a:xfrm>
            <a:off x="6217251" y="5227370"/>
            <a:ext cx="5425474" cy="380942"/>
          </a:xfrm>
          <a:prstGeom prst="roundRect">
            <a:avLst>
              <a:gd name="adj" fmla="val 50000"/>
            </a:avLst>
          </a:prstGeom>
          <a:solidFill>
            <a:srgbClr val="000E52"/>
          </a:solidFill>
          <a:ln w="3810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lvl="1" indent="0" algn="ctr">
              <a:lnSpc>
                <a:spcPct val="100000"/>
              </a:lnSpc>
              <a:buNone/>
            </a:pPr>
            <a:r>
              <a:rPr lang="de-DE" sz="1600" b="1">
                <a:solidFill>
                  <a:srgbClr val="00FF64"/>
                </a:solidFill>
              </a:rPr>
              <a:t>2026</a:t>
            </a:r>
            <a:endParaRPr lang="de-DE" sz="1600" b="1">
              <a:solidFill>
                <a:srgbClr val="00FF64"/>
              </a:solidFill>
              <a:ea typeface="Verdana"/>
            </a:endParaRPr>
          </a:p>
        </p:txBody>
      </p:sp>
      <p:sp>
        <p:nvSpPr>
          <p:cNvPr id="17" name="Abgerundetes Rechteck 16">
            <a:extLst>
              <a:ext uri="{FF2B5EF4-FFF2-40B4-BE49-F238E27FC236}">
                <a16:creationId xmlns:a16="http://schemas.microsoft.com/office/drawing/2014/main" id="{7C32F80B-3AFD-0050-2732-855C332C35F1}"/>
              </a:ext>
            </a:extLst>
          </p:cNvPr>
          <p:cNvSpPr/>
          <p:nvPr/>
        </p:nvSpPr>
        <p:spPr>
          <a:xfrm>
            <a:off x="549276" y="1850264"/>
            <a:ext cx="11093450" cy="66388"/>
          </a:xfrm>
          <a:prstGeom prst="roundRect">
            <a:avLst>
              <a:gd name="adj" fmla="val 16930"/>
            </a:avLst>
          </a:prstGeom>
          <a:solidFill>
            <a:srgbClr val="000E52"/>
          </a:solidFill>
          <a:ln w="3810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lvl="1" indent="0" algn="ctr">
              <a:lnSpc>
                <a:spcPct val="100000"/>
              </a:lnSpc>
              <a:buNone/>
            </a:pPr>
            <a:endParaRPr lang="de-DE" sz="1600" b="1">
              <a:solidFill>
                <a:schemeClr val="bg1"/>
              </a:solidFill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9823207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BA7AE-5E1E-C934-7C16-F1C951465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98F49811-5760-BEFE-F69D-3CDD57A455B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F634D4B-DA0E-5DAB-9F69-2ED2E552E75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29</a:t>
            </a:fld>
            <a:endParaRPr lang="de-DE" b="1"/>
          </a:p>
        </p:txBody>
      </p:sp>
      <p:cxnSp>
        <p:nvCxnSpPr>
          <p:cNvPr id="42" name="Gerade Verbindung 41">
            <a:extLst>
              <a:ext uri="{FF2B5EF4-FFF2-40B4-BE49-F238E27FC236}">
                <a16:creationId xmlns:a16="http://schemas.microsoft.com/office/drawing/2014/main" id="{85F91CA3-15C5-D076-85BA-DFAC05A0A22D}"/>
              </a:ext>
            </a:extLst>
          </p:cNvPr>
          <p:cNvCxnSpPr/>
          <p:nvPr/>
        </p:nvCxnSpPr>
        <p:spPr>
          <a:xfrm>
            <a:off x="2754471" y="3793435"/>
            <a:ext cx="7222435" cy="0"/>
          </a:xfrm>
          <a:prstGeom prst="line">
            <a:avLst/>
          </a:prstGeom>
          <a:ln w="38100">
            <a:solidFill>
              <a:srgbClr val="D1DB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el 2">
            <a:extLst>
              <a:ext uri="{FF2B5EF4-FFF2-40B4-BE49-F238E27FC236}">
                <a16:creationId xmlns:a16="http://schemas.microsoft.com/office/drawing/2014/main" id="{0BAA55B7-83E4-8E8B-DB51-4D5BF089E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7" y="511175"/>
            <a:ext cx="8113164" cy="817563"/>
          </a:xfrm>
        </p:spPr>
        <p:txBody>
          <a:bodyPr vert="horz">
            <a:normAutofit fontScale="90000"/>
          </a:bodyPr>
          <a:lstStyle/>
          <a:p>
            <a:r>
              <a:rPr lang="de-DE" sz="2900"/>
              <a:t>Arbeitskreis ab Januar 2026: </a:t>
            </a:r>
            <a:br>
              <a:rPr lang="de-DE" sz="2900"/>
            </a:br>
            <a:r>
              <a:rPr lang="de-DE" sz="2900"/>
              <a:t>Rolle von Patientenportalen </a:t>
            </a:r>
            <a:br>
              <a:rPr lang="de-DE" sz="2200" b="0"/>
            </a:br>
            <a:r>
              <a:rPr lang="de-DE" sz="2200" b="0"/>
              <a:t>(im Zusammenspiel mit Primärsystemen und </a:t>
            </a:r>
            <a:r>
              <a:rPr lang="de-DE" sz="2200" b="0" err="1"/>
              <a:t>ePA</a:t>
            </a:r>
            <a:r>
              <a:rPr lang="de-DE" sz="2200" b="0"/>
              <a:t>)</a:t>
            </a:r>
            <a:endParaRPr lang="de-DE" sz="2200" b="0" i="1"/>
          </a:p>
        </p:txBody>
      </p:sp>
      <p:pic>
        <p:nvPicPr>
          <p:cNvPr id="45" name="Grafik 44">
            <a:extLst>
              <a:ext uri="{FF2B5EF4-FFF2-40B4-BE49-F238E27FC236}">
                <a16:creationId xmlns:a16="http://schemas.microsoft.com/office/drawing/2014/main" id="{E6136E0F-F806-2983-8377-192F5F4418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6767" y="2061725"/>
            <a:ext cx="553769" cy="553769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BF2DEA02-72EE-5BBE-A59B-8BF345E527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5218" y="2046788"/>
            <a:ext cx="553769" cy="553769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6A1F47E9-8CE3-D6AF-6D7A-4042499738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244" y="2087889"/>
            <a:ext cx="553769" cy="553769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3D2DD463-9A30-00AA-BCE8-69DE11B266D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0315" t="68370" r="8622" b="12789"/>
          <a:stretch/>
        </p:blipFill>
        <p:spPr>
          <a:xfrm>
            <a:off x="10504719" y="3020942"/>
            <a:ext cx="1006337" cy="964013"/>
          </a:xfrm>
          <a:prstGeom prst="ellipse">
            <a:avLst/>
          </a:prstGeom>
        </p:spPr>
      </p:pic>
      <p:sp>
        <p:nvSpPr>
          <p:cNvPr id="49" name="Abgerundetes Rechteck 48">
            <a:extLst>
              <a:ext uri="{FF2B5EF4-FFF2-40B4-BE49-F238E27FC236}">
                <a16:creationId xmlns:a16="http://schemas.microsoft.com/office/drawing/2014/main" id="{D23C1B13-1607-7C09-5141-C2D5D396BE24}"/>
              </a:ext>
            </a:extLst>
          </p:cNvPr>
          <p:cNvSpPr/>
          <p:nvPr/>
        </p:nvSpPr>
        <p:spPr>
          <a:xfrm>
            <a:off x="553319" y="2281877"/>
            <a:ext cx="3584539" cy="3390054"/>
          </a:xfrm>
          <a:prstGeom prst="roundRect">
            <a:avLst>
              <a:gd name="adj" fmla="val 7401"/>
            </a:avLst>
          </a:prstGeom>
          <a:solidFill>
            <a:schemeClr val="bg1"/>
          </a:solidFill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37133853-CFE1-6CF2-7AE5-ECAB315CA094}"/>
              </a:ext>
            </a:extLst>
          </p:cNvPr>
          <p:cNvSpPr txBox="1"/>
          <p:nvPr/>
        </p:nvSpPr>
        <p:spPr>
          <a:xfrm>
            <a:off x="568933" y="2890463"/>
            <a:ext cx="3568925" cy="286856"/>
          </a:xfrm>
          <a:prstGeom prst="rect">
            <a:avLst/>
          </a:prstGeom>
          <a:noFill/>
        </p:spPr>
        <p:txBody>
          <a:bodyPr wrap="none" lIns="91440" tIns="36000" rIns="91440" bIns="0" anchor="t" anchorCtr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de-DE" sz="1600" b="1">
                <a:solidFill>
                  <a:schemeClr val="accent1"/>
                </a:solidFill>
                <a:ea typeface="+mn-lt"/>
                <a:cs typeface="+mn-lt"/>
                <a:sym typeface="+mn-lt"/>
              </a:rPr>
              <a:t>Problem</a:t>
            </a:r>
            <a:endParaRPr lang="de-DE">
              <a:solidFill>
                <a:schemeClr val="accent1"/>
              </a:solidFill>
            </a:endParaRP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6BBFCF88-A363-7110-9961-F0ED7E0AE347}"/>
              </a:ext>
            </a:extLst>
          </p:cNvPr>
          <p:cNvSpPr txBox="1"/>
          <p:nvPr/>
        </p:nvSpPr>
        <p:spPr>
          <a:xfrm>
            <a:off x="777769" y="3311641"/>
            <a:ext cx="3117505" cy="2108269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 marL="177750" indent="-177750">
              <a:lnSpc>
                <a:spcPct val="100000"/>
              </a:lnSpc>
              <a:spcAft>
                <a:spcPts val="600"/>
              </a:spcAft>
              <a:buFont typeface="Arial"/>
              <a:buChar char="•"/>
            </a:pPr>
            <a:r>
              <a:rPr lang="de-DE" sz="1400">
                <a:solidFill>
                  <a:srgbClr val="1C2749"/>
                </a:solidFill>
              </a:rPr>
              <a:t>Nahezu alle Krankenhäuser führen individuelle Patientenportale ein, deren Funktionen und Inhalte sich mit </a:t>
            </a:r>
            <a:r>
              <a:rPr lang="de-DE" sz="1400" err="1">
                <a:solidFill>
                  <a:srgbClr val="1C2749"/>
                </a:solidFill>
              </a:rPr>
              <a:t>ePA</a:t>
            </a:r>
            <a:r>
              <a:rPr lang="de-DE" sz="1400">
                <a:solidFill>
                  <a:srgbClr val="1C2749"/>
                </a:solidFill>
              </a:rPr>
              <a:t> überschneiden</a:t>
            </a:r>
          </a:p>
          <a:p>
            <a:pPr marL="177750" indent="-177750">
              <a:lnSpc>
                <a:spcPct val="100000"/>
              </a:lnSpc>
              <a:spcAft>
                <a:spcPts val="600"/>
              </a:spcAft>
              <a:buFont typeface="Arial"/>
              <a:buChar char="•"/>
            </a:pPr>
            <a:r>
              <a:rPr lang="de-DE" sz="1400">
                <a:solidFill>
                  <a:srgbClr val="1C2749"/>
                </a:solidFill>
                <a:cs typeface="Calibri"/>
              </a:rPr>
              <a:t>Es gibt keine Definition zum Datenaustausch zwischen Patientenportalen, Primärsystemen und </a:t>
            </a:r>
            <a:r>
              <a:rPr lang="de-DE" sz="1400" err="1">
                <a:solidFill>
                  <a:srgbClr val="1C2749"/>
                </a:solidFill>
                <a:cs typeface="Calibri"/>
              </a:rPr>
              <a:t>ePA</a:t>
            </a:r>
            <a:endParaRPr lang="de-DE" sz="1400">
              <a:solidFill>
                <a:srgbClr val="1C2749"/>
              </a:solidFill>
              <a:cs typeface="Calibri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4F3EF4B1-7737-BA8D-A6A9-608F51C3D704}"/>
              </a:ext>
            </a:extLst>
          </p:cNvPr>
          <p:cNvSpPr/>
          <p:nvPr/>
        </p:nvSpPr>
        <p:spPr>
          <a:xfrm>
            <a:off x="1955607" y="1891994"/>
            <a:ext cx="856386" cy="85638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3" name="Grafik 52">
            <a:extLst>
              <a:ext uri="{FF2B5EF4-FFF2-40B4-BE49-F238E27FC236}">
                <a16:creationId xmlns:a16="http://schemas.microsoft.com/office/drawing/2014/main" id="{CF4D92CC-DDBA-8FD3-ED44-012A92B655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34"/>
          <a:stretch>
            <a:fillRect/>
          </a:stretch>
        </p:blipFill>
        <p:spPr>
          <a:xfrm>
            <a:off x="7422078" y="356041"/>
            <a:ext cx="1911942" cy="775163"/>
          </a:xfrm>
          <a:prstGeom prst="rect">
            <a:avLst/>
          </a:prstGeom>
        </p:spPr>
      </p:pic>
      <p:sp>
        <p:nvSpPr>
          <p:cNvPr id="54" name="Abgerundetes Rechteck 53">
            <a:extLst>
              <a:ext uri="{FF2B5EF4-FFF2-40B4-BE49-F238E27FC236}">
                <a16:creationId xmlns:a16="http://schemas.microsoft.com/office/drawing/2014/main" id="{EF94D127-EF39-EDE4-6F4D-A51D60A62F8B}"/>
              </a:ext>
            </a:extLst>
          </p:cNvPr>
          <p:cNvSpPr/>
          <p:nvPr/>
        </p:nvSpPr>
        <p:spPr>
          <a:xfrm>
            <a:off x="4302099" y="2281876"/>
            <a:ext cx="3584539" cy="2899724"/>
          </a:xfrm>
          <a:prstGeom prst="roundRect">
            <a:avLst>
              <a:gd name="adj" fmla="val 7401"/>
            </a:avLst>
          </a:prstGeom>
          <a:solidFill>
            <a:schemeClr val="bg1"/>
          </a:solidFill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F70393B2-9C74-CFF2-A83E-72760EC9BB56}"/>
              </a:ext>
            </a:extLst>
          </p:cNvPr>
          <p:cNvSpPr txBox="1"/>
          <p:nvPr/>
        </p:nvSpPr>
        <p:spPr>
          <a:xfrm>
            <a:off x="4317713" y="2890463"/>
            <a:ext cx="3568925" cy="286856"/>
          </a:xfrm>
          <a:prstGeom prst="rect">
            <a:avLst/>
          </a:prstGeom>
          <a:noFill/>
        </p:spPr>
        <p:txBody>
          <a:bodyPr wrap="none" lIns="91440" tIns="36000" rIns="91440" bIns="0" anchor="t" anchorCtr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de-DE" sz="1600" b="1">
                <a:ea typeface="+mn-lt"/>
                <a:cs typeface="+mn-lt"/>
                <a:sym typeface="+mn-lt"/>
              </a:rPr>
              <a:t>Lösung</a:t>
            </a:r>
            <a:endParaRPr lang="de-DE"/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E5AA9276-D9E2-7FB5-5684-B6073013E9B9}"/>
              </a:ext>
            </a:extLst>
          </p:cNvPr>
          <p:cNvSpPr txBox="1"/>
          <p:nvPr/>
        </p:nvSpPr>
        <p:spPr>
          <a:xfrm>
            <a:off x="4526549" y="3311641"/>
            <a:ext cx="3117505" cy="1600438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400"/>
              <a:t>Entwicklung eines Zielbildes, </a:t>
            </a:r>
            <a:br>
              <a:rPr lang="de-DE" sz="1400"/>
            </a:br>
            <a:r>
              <a:rPr lang="de-DE" sz="1400"/>
              <a:t>wie der Datenaustausch zwischen einrichtungs-spezifischen Patientenportalen, einrichtungs-spezifischen Primärsystemen und der bundesweiten </a:t>
            </a:r>
            <a:r>
              <a:rPr lang="de-DE" sz="1400" err="1"/>
              <a:t>ePA</a:t>
            </a:r>
            <a:r>
              <a:rPr lang="de-DE" sz="1400"/>
              <a:t> künftig standardisiert stattfinden sollte.</a:t>
            </a:r>
            <a:endParaRPr lang="de-DE" sz="1400">
              <a:cs typeface="Calibri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3AC1AF97-800B-99CF-FF46-BFF516C72CC3}"/>
              </a:ext>
            </a:extLst>
          </p:cNvPr>
          <p:cNvSpPr/>
          <p:nvPr/>
        </p:nvSpPr>
        <p:spPr>
          <a:xfrm>
            <a:off x="5704387" y="1891994"/>
            <a:ext cx="856386" cy="85638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Abgerundetes Rechteck 57">
            <a:extLst>
              <a:ext uri="{FF2B5EF4-FFF2-40B4-BE49-F238E27FC236}">
                <a16:creationId xmlns:a16="http://schemas.microsoft.com/office/drawing/2014/main" id="{3EC9BA52-7FDC-E72F-63FE-1BFAE2EBAF3E}"/>
              </a:ext>
            </a:extLst>
          </p:cNvPr>
          <p:cNvSpPr/>
          <p:nvPr/>
        </p:nvSpPr>
        <p:spPr>
          <a:xfrm>
            <a:off x="8054050" y="2281877"/>
            <a:ext cx="3584539" cy="3390054"/>
          </a:xfrm>
          <a:prstGeom prst="roundRect">
            <a:avLst>
              <a:gd name="adj" fmla="val 7401"/>
            </a:avLst>
          </a:prstGeom>
          <a:solidFill>
            <a:schemeClr val="bg1"/>
          </a:solidFill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E6F8622F-3B8F-C361-2592-850B94117383}"/>
              </a:ext>
            </a:extLst>
          </p:cNvPr>
          <p:cNvSpPr txBox="1"/>
          <p:nvPr/>
        </p:nvSpPr>
        <p:spPr>
          <a:xfrm>
            <a:off x="8069664" y="2890463"/>
            <a:ext cx="3568925" cy="286856"/>
          </a:xfrm>
          <a:prstGeom prst="rect">
            <a:avLst/>
          </a:prstGeom>
          <a:noFill/>
        </p:spPr>
        <p:txBody>
          <a:bodyPr wrap="none" lIns="91440" tIns="36000" rIns="91440" bIns="0" anchor="t" anchorCtr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de-DE" sz="1600" b="1">
                <a:ea typeface="+mn-lt"/>
                <a:cs typeface="+mn-lt"/>
                <a:sym typeface="+mn-lt"/>
              </a:rPr>
              <a:t>Methodik</a:t>
            </a:r>
            <a:endParaRPr lang="de-DE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6AC75E84-83B6-8DEA-34C7-2A39ABBD8346}"/>
              </a:ext>
            </a:extLst>
          </p:cNvPr>
          <p:cNvSpPr txBox="1"/>
          <p:nvPr/>
        </p:nvSpPr>
        <p:spPr>
          <a:xfrm>
            <a:off x="8278500" y="3311641"/>
            <a:ext cx="3117505" cy="1461939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 marL="177750" indent="-177750">
              <a:lnSpc>
                <a:spcPct val="100000"/>
              </a:lnSpc>
              <a:spcAft>
                <a:spcPts val="600"/>
              </a:spcAft>
              <a:buFont typeface="Arial"/>
              <a:buChar char="•"/>
            </a:pPr>
            <a:r>
              <a:rPr lang="de-DE" sz="1400"/>
              <a:t>Übersicht zu Prozessen, Inhalten und Standards erstellen</a:t>
            </a:r>
          </a:p>
          <a:p>
            <a:pPr marL="177750" indent="-177750">
              <a:lnSpc>
                <a:spcPct val="100000"/>
              </a:lnSpc>
              <a:spcAft>
                <a:spcPts val="600"/>
              </a:spcAft>
              <a:buFont typeface="Arial"/>
              <a:buChar char="•"/>
            </a:pPr>
            <a:r>
              <a:rPr lang="de-DE" sz="1400"/>
              <a:t>Roadmap mit Vorschlägen zu KPIs, Verantwortlichkeiten und Umsetzungsräumen entwickeln</a:t>
            </a:r>
            <a:endParaRPr lang="de-DE" sz="1400">
              <a:cs typeface="Calibri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D673DF1-FAF7-C958-98AE-825C6226AC44}"/>
              </a:ext>
            </a:extLst>
          </p:cNvPr>
          <p:cNvSpPr/>
          <p:nvPr/>
        </p:nvSpPr>
        <p:spPr>
          <a:xfrm>
            <a:off x="9456338" y="1891994"/>
            <a:ext cx="856386" cy="85638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6D0F6232-51A9-3CB9-1D9D-5ED52597B6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37029" y="2142410"/>
            <a:ext cx="487632" cy="333643"/>
          </a:xfrm>
          <a:prstGeom prst="rect">
            <a:avLst/>
          </a:prstGeom>
        </p:spPr>
      </p:pic>
      <p:sp>
        <p:nvSpPr>
          <p:cNvPr id="63" name="Abgerundetes Rechteck 49">
            <a:extLst>
              <a:ext uri="{FF2B5EF4-FFF2-40B4-BE49-F238E27FC236}">
                <a16:creationId xmlns:a16="http://schemas.microsoft.com/office/drawing/2014/main" id="{2DA26967-33EB-9065-DAAA-7ABA64B18645}"/>
              </a:ext>
            </a:extLst>
          </p:cNvPr>
          <p:cNvSpPr/>
          <p:nvPr/>
        </p:nvSpPr>
        <p:spPr>
          <a:xfrm>
            <a:off x="8405240" y="4940750"/>
            <a:ext cx="2885612" cy="1117148"/>
          </a:xfrm>
          <a:prstGeom prst="roundRect">
            <a:avLst>
              <a:gd name="adj" fmla="val 50000"/>
            </a:avLst>
          </a:prstGeom>
          <a:solidFill>
            <a:srgbClr val="D8E1E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4" name="Grafik 63">
            <a:extLst>
              <a:ext uri="{FF2B5EF4-FFF2-40B4-BE49-F238E27FC236}">
                <a16:creationId xmlns:a16="http://schemas.microsoft.com/office/drawing/2014/main" id="{29B1D7D9-DEFE-86DE-5802-C89707008C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0315" t="68370" r="8622" b="12789"/>
          <a:stretch/>
        </p:blipFill>
        <p:spPr>
          <a:xfrm>
            <a:off x="8450001" y="5015976"/>
            <a:ext cx="1006337" cy="964013"/>
          </a:xfrm>
          <a:prstGeom prst="ellipse">
            <a:avLst/>
          </a:prstGeom>
        </p:spPr>
      </p:pic>
      <p:pic>
        <p:nvPicPr>
          <p:cNvPr id="65" name="Grafik 64">
            <a:extLst>
              <a:ext uri="{FF2B5EF4-FFF2-40B4-BE49-F238E27FC236}">
                <a16:creationId xmlns:a16="http://schemas.microsoft.com/office/drawing/2014/main" id="{64151AE0-C73D-A6CD-C291-FCA8A63D56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20344" y="2025503"/>
            <a:ext cx="346778" cy="567455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F77E23BF-DB1D-19F7-5181-99815849EF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05808" y="2005628"/>
            <a:ext cx="653543" cy="594929"/>
          </a:xfrm>
          <a:prstGeom prst="rect">
            <a:avLst/>
          </a:prstGeom>
        </p:spPr>
      </p:pic>
      <p:sp>
        <p:nvSpPr>
          <p:cNvPr id="67" name="Textplatzhalter 20">
            <a:extLst>
              <a:ext uri="{FF2B5EF4-FFF2-40B4-BE49-F238E27FC236}">
                <a16:creationId xmlns:a16="http://schemas.microsoft.com/office/drawing/2014/main" id="{F771F6AE-8E9D-8674-BBAE-F76C4039EBBF}"/>
              </a:ext>
            </a:extLst>
          </p:cNvPr>
          <p:cNvSpPr txBox="1">
            <a:spLocks/>
          </p:cNvSpPr>
          <p:nvPr/>
        </p:nvSpPr>
        <p:spPr>
          <a:xfrm>
            <a:off x="9553254" y="5289229"/>
            <a:ext cx="2654855" cy="7654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400" b="1">
                <a:solidFill>
                  <a:srgbClr val="000E52"/>
                </a:solidFill>
              </a:rPr>
              <a:t>Vorsitz</a:t>
            </a:r>
            <a:br>
              <a:rPr lang="de-DE" sz="1400" b="0">
                <a:solidFill>
                  <a:srgbClr val="000E52"/>
                </a:solidFill>
              </a:rPr>
            </a:br>
            <a:r>
              <a:rPr lang="de-DE" sz="1400" b="0">
                <a:solidFill>
                  <a:srgbClr val="000E52"/>
                </a:solidFill>
              </a:rPr>
              <a:t>Dr. Anke Diehl</a:t>
            </a:r>
          </a:p>
        </p:txBody>
      </p:sp>
    </p:spTree>
    <p:extLst>
      <p:ext uri="{BB962C8B-B14F-4D97-AF65-F5344CB8AC3E}">
        <p14:creationId xmlns:p14="http://schemas.microsoft.com/office/powerpoint/2010/main" val="877530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30381FE-3EAB-4B67-975E-D3F0417B1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7" y="511175"/>
            <a:ext cx="8169898" cy="505609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de-DE"/>
              <a:t>Inhalte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E9E5AD3F-6A8B-4921-BCF2-892CE87A21B6}"/>
              </a:ext>
            </a:extLst>
          </p:cNvPr>
          <p:cNvSpPr txBox="1">
            <a:spLocks/>
          </p:cNvSpPr>
          <p:nvPr/>
        </p:nvSpPr>
        <p:spPr>
          <a:xfrm>
            <a:off x="1170131" y="1556357"/>
            <a:ext cx="7553083" cy="39038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de-DE" b="1" dirty="0">
              <a:solidFill>
                <a:srgbClr val="000E52"/>
              </a:solidFill>
            </a:endParaRPr>
          </a:p>
          <a:p>
            <a:pPr>
              <a:lnSpc>
                <a:spcPct val="100000"/>
              </a:lnSpc>
            </a:pPr>
            <a:r>
              <a:rPr lang="de-DE" b="1" dirty="0">
                <a:solidFill>
                  <a:srgbClr val="000E52"/>
                </a:solidFill>
              </a:rPr>
              <a:t>IOP-Community</a:t>
            </a:r>
          </a:p>
          <a:p>
            <a:pPr>
              <a:lnSpc>
                <a:spcPct val="100000"/>
              </a:lnSpc>
            </a:pPr>
            <a:endParaRPr lang="de-DE" dirty="0"/>
          </a:p>
          <a:p>
            <a:pPr>
              <a:lnSpc>
                <a:spcPct val="100000"/>
              </a:lnSpc>
            </a:pPr>
            <a:endParaRPr lang="de-DE" sz="18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707AB52-0F61-4BC5-BCB0-D93E09104E80}"/>
              </a:ext>
            </a:extLst>
          </p:cNvPr>
          <p:cNvSpPr txBox="1"/>
          <p:nvPr/>
        </p:nvSpPr>
        <p:spPr>
          <a:xfrm>
            <a:off x="633568" y="1739022"/>
            <a:ext cx="308953" cy="434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b="1">
                <a:solidFill>
                  <a:srgbClr val="000E52"/>
                </a:solidFill>
              </a:rPr>
              <a:t>1</a:t>
            </a:r>
            <a:endParaRPr lang="de-DE"/>
          </a:p>
        </p:txBody>
      </p:sp>
      <p:sp>
        <p:nvSpPr>
          <p:cNvPr id="10" name="Oval 11">
            <a:extLst>
              <a:ext uri="{FF2B5EF4-FFF2-40B4-BE49-F238E27FC236}">
                <a16:creationId xmlns:a16="http://schemas.microsoft.com/office/drawing/2014/main" id="{FC7352AD-F525-4DA5-9761-47031CC456C6}"/>
              </a:ext>
            </a:extLst>
          </p:cNvPr>
          <p:cNvSpPr/>
          <p:nvPr/>
        </p:nvSpPr>
        <p:spPr>
          <a:xfrm>
            <a:off x="590044" y="1777052"/>
            <a:ext cx="396000" cy="396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974A21AE-70D8-40F1-A0FD-04FCD8E4DBFD}"/>
              </a:ext>
            </a:extLst>
          </p:cNvPr>
          <p:cNvSpPr txBox="1">
            <a:spLocks/>
          </p:cNvSpPr>
          <p:nvPr/>
        </p:nvSpPr>
        <p:spPr>
          <a:xfrm>
            <a:off x="1805736" y="2444664"/>
            <a:ext cx="4041999" cy="171438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>
                <a:solidFill>
                  <a:srgbClr val="000E52"/>
                </a:solidFill>
              </a:rPr>
              <a:t>Bühnen und Events</a:t>
            </a:r>
            <a:br>
              <a:rPr lang="de-DE">
                <a:solidFill>
                  <a:srgbClr val="000E52"/>
                </a:solidFill>
              </a:rPr>
            </a:br>
            <a:endParaRPr lang="de-DE">
              <a:solidFill>
                <a:srgbClr val="000E52"/>
              </a:solidFill>
            </a:endParaRPr>
          </a:p>
          <a:p>
            <a:r>
              <a:rPr lang="de-DE">
                <a:solidFill>
                  <a:srgbClr val="000E52"/>
                </a:solidFill>
              </a:rPr>
              <a:t>IOP-Summit</a:t>
            </a:r>
            <a:endParaRPr lang="de-DE">
              <a:solidFill>
                <a:srgbClr val="000E52"/>
              </a:solidFill>
              <a:ea typeface="Verdana"/>
            </a:endParaRPr>
          </a:p>
          <a:p>
            <a:endParaRPr lang="de-DE">
              <a:solidFill>
                <a:srgbClr val="000E52"/>
              </a:solidFill>
            </a:endParaRPr>
          </a:p>
          <a:p>
            <a:r>
              <a:rPr lang="de-DE">
                <a:solidFill>
                  <a:srgbClr val="000E52"/>
                </a:solidFill>
              </a:rPr>
              <a:t>Thematische Schlaglichter</a:t>
            </a:r>
          </a:p>
          <a:p>
            <a:endParaRPr lang="de-DE">
              <a:solidFill>
                <a:srgbClr val="000E52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1140768-87CA-442F-BB60-1795A9B75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131" y="3587843"/>
            <a:ext cx="444500" cy="4445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9996D2F2-FE3E-4D09-9276-6EF4E8A8C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131" y="2970209"/>
            <a:ext cx="444500" cy="4445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C799F7C4-29B4-430E-8170-37883DE63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131" y="2359346"/>
            <a:ext cx="444500" cy="444500"/>
          </a:xfrm>
          <a:prstGeom prst="rect">
            <a:avLst/>
          </a:prstGeom>
        </p:spPr>
      </p:pic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FE8ADEC-142A-13A2-E92C-D365F50E921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3</a:t>
            </a:fld>
            <a:endParaRPr lang="de-DE" b="1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69FEB76-9DAA-09EE-8784-0072DAD1E98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ED8CF62A-1B04-EF9B-AE03-0ECA4F8B6091}"/>
              </a:ext>
            </a:extLst>
          </p:cNvPr>
          <p:cNvSpPr/>
          <p:nvPr/>
        </p:nvSpPr>
        <p:spPr>
          <a:xfrm>
            <a:off x="552451" y="1131671"/>
            <a:ext cx="1357032" cy="0"/>
          </a:xfrm>
          <a:prstGeom prst="line">
            <a:avLst/>
          </a:prstGeom>
          <a:ln w="9525" cap="rnd">
            <a:solidFill>
              <a:schemeClr val="accent6">
                <a:lumMod val="20000"/>
                <a:lumOff val="80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342456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5F2FBF9C-8731-4D54-9627-BAC61CCED40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think-cell Folie" r:id="rId4" imgW="411" imgH="411" progId="TCLayout.ActiveDocument.1">
                  <p:embed/>
                </p:oleObj>
              </mc:Choice>
              <mc:Fallback>
                <p:oleObj name="think-cell Folie" r:id="rId4" imgW="411" imgH="411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F2FBF9C-8731-4D54-9627-BAC61CCED4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Abgerundetes Rechteck 16">
            <a:extLst>
              <a:ext uri="{FF2B5EF4-FFF2-40B4-BE49-F238E27FC236}">
                <a16:creationId xmlns:a16="http://schemas.microsoft.com/office/drawing/2014/main" id="{E6C50E9E-1734-49E7-BD25-0FFA1FEEC249}"/>
              </a:ext>
            </a:extLst>
          </p:cNvPr>
          <p:cNvSpPr/>
          <p:nvPr/>
        </p:nvSpPr>
        <p:spPr>
          <a:xfrm>
            <a:off x="5685183" y="2276475"/>
            <a:ext cx="5942731" cy="3055277"/>
          </a:xfrm>
          <a:prstGeom prst="roundRect">
            <a:avLst>
              <a:gd name="adj" fmla="val 6623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C812CD83-481E-49AD-A6A1-643591A847C4}"/>
              </a:ext>
            </a:extLst>
          </p:cNvPr>
          <p:cNvSpPr/>
          <p:nvPr/>
        </p:nvSpPr>
        <p:spPr>
          <a:xfrm>
            <a:off x="5916846" y="3605391"/>
            <a:ext cx="1038160" cy="1038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175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EEECFB89-B6B1-4786-B4BD-129485635502}"/>
              </a:ext>
            </a:extLst>
          </p:cNvPr>
          <p:cNvSpPr/>
          <p:nvPr/>
        </p:nvSpPr>
        <p:spPr>
          <a:xfrm>
            <a:off x="7466006" y="3602112"/>
            <a:ext cx="1038160" cy="104471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254</a:t>
            </a:r>
            <a:endParaRPr kumimoji="0" lang="de-DE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Gebogener Pfeil 47">
            <a:extLst>
              <a:ext uri="{FF2B5EF4-FFF2-40B4-BE49-F238E27FC236}">
                <a16:creationId xmlns:a16="http://schemas.microsoft.com/office/drawing/2014/main" id="{1B73D5F9-CF96-47D0-92DA-D85C281B56EB}"/>
              </a:ext>
            </a:extLst>
          </p:cNvPr>
          <p:cNvSpPr/>
          <p:nvPr/>
        </p:nvSpPr>
        <p:spPr>
          <a:xfrm>
            <a:off x="6304476" y="2853981"/>
            <a:ext cx="1719395" cy="978408"/>
          </a:xfrm>
          <a:prstGeom prst="circularArrow">
            <a:avLst>
              <a:gd name="adj1" fmla="val 5759"/>
              <a:gd name="adj2" fmla="val 595539"/>
              <a:gd name="adj3" fmla="val 20742729"/>
              <a:gd name="adj4" fmla="val 11307538"/>
              <a:gd name="adj5" fmla="val 11809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7CBB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5392F957-83AB-4895-982A-26D0B9A52F87}"/>
              </a:ext>
            </a:extLst>
          </p:cNvPr>
          <p:cNvSpPr txBox="1"/>
          <p:nvPr/>
        </p:nvSpPr>
        <p:spPr>
          <a:xfrm>
            <a:off x="6234467" y="3172736"/>
            <a:ext cx="18977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de-DE" sz="1600" b="1">
                <a:solidFill>
                  <a:srgbClr val="000E5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45</a:t>
            </a: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8F387DF5-85D8-4C04-92EB-50DC5E748BA9}"/>
              </a:ext>
            </a:extLst>
          </p:cNvPr>
          <p:cNvSpPr txBox="1"/>
          <p:nvPr/>
        </p:nvSpPr>
        <p:spPr>
          <a:xfrm>
            <a:off x="6135203" y="4740360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b="1">
                <a:solidFill>
                  <a:srgbClr val="1C2649"/>
                </a:solidFill>
                <a:latin typeface="Calibri" panose="020F0502020204030204"/>
              </a:rPr>
              <a:t>2022</a:t>
            </a:r>
            <a:endParaRPr kumimoji="0" lang="de-DE" sz="1600" b="1" i="0" u="none" strike="noStrike" kern="1200" cap="none" spc="0" normalizeH="0" baseline="0" noProof="0">
              <a:ln>
                <a:noFill/>
              </a:ln>
              <a:solidFill>
                <a:srgbClr val="1C264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2BC38779-237A-4CAD-9C9F-A74FA00D8219}"/>
              </a:ext>
            </a:extLst>
          </p:cNvPr>
          <p:cNvSpPr txBox="1"/>
          <p:nvPr/>
        </p:nvSpPr>
        <p:spPr>
          <a:xfrm>
            <a:off x="7677943" y="4724400"/>
            <a:ext cx="614286" cy="345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1C264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2023</a:t>
            </a:r>
          </a:p>
        </p:txBody>
      </p:sp>
      <p:sp>
        <p:nvSpPr>
          <p:cNvPr id="23" name="Titel 9">
            <a:extLst>
              <a:ext uri="{FF2B5EF4-FFF2-40B4-BE49-F238E27FC236}">
                <a16:creationId xmlns:a16="http://schemas.microsoft.com/office/drawing/2014/main" id="{0637A21B-7567-48FF-AFE2-27D6A50E2E2D}"/>
              </a:ext>
            </a:extLst>
          </p:cNvPr>
          <p:cNvSpPr txBox="1">
            <a:spLocks/>
          </p:cNvSpPr>
          <p:nvPr/>
        </p:nvSpPr>
        <p:spPr>
          <a:xfrm>
            <a:off x="553317" y="511175"/>
            <a:ext cx="7676283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de-DE"/>
              <a:t>Zahlen, Daten &amp; Fakten zu den Mitgliedern des Expertenkreises</a:t>
            </a: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5CBE0B69-F63D-4044-B6CC-AB1FBA3ACA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62059" y="1699682"/>
            <a:ext cx="937834" cy="954974"/>
          </a:xfrm>
          <a:prstGeom prst="rect">
            <a:avLst/>
          </a:prstGeom>
        </p:spPr>
      </p:pic>
      <p:sp>
        <p:nvSpPr>
          <p:cNvPr id="25" name="Gebogener Pfeil 47">
            <a:extLst>
              <a:ext uri="{FF2B5EF4-FFF2-40B4-BE49-F238E27FC236}">
                <a16:creationId xmlns:a16="http://schemas.microsoft.com/office/drawing/2014/main" id="{7A37B299-D772-4F35-B95F-19E13AD5E0AD}"/>
              </a:ext>
            </a:extLst>
          </p:cNvPr>
          <p:cNvSpPr/>
          <p:nvPr/>
        </p:nvSpPr>
        <p:spPr>
          <a:xfrm>
            <a:off x="8100673" y="2863855"/>
            <a:ext cx="1641568" cy="978408"/>
          </a:xfrm>
          <a:prstGeom prst="circularArrow">
            <a:avLst>
              <a:gd name="adj1" fmla="val 5759"/>
              <a:gd name="adj2" fmla="val 595539"/>
              <a:gd name="adj3" fmla="val 20742729"/>
              <a:gd name="adj4" fmla="val 11307538"/>
              <a:gd name="adj5" fmla="val 11809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7CBB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1A9C3CED-991F-4790-BF4C-BBD72F93DD5A}"/>
              </a:ext>
            </a:extLst>
          </p:cNvPr>
          <p:cNvSpPr txBox="1"/>
          <p:nvPr/>
        </p:nvSpPr>
        <p:spPr>
          <a:xfrm>
            <a:off x="7997426" y="3172736"/>
            <a:ext cx="18977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de-DE" sz="1600" b="1">
                <a:solidFill>
                  <a:srgbClr val="000E5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18</a:t>
            </a: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</a:t>
            </a: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D91B84DD-23D6-4877-86B3-135578734A2C}"/>
              </a:ext>
            </a:extLst>
          </p:cNvPr>
          <p:cNvSpPr/>
          <p:nvPr/>
        </p:nvSpPr>
        <p:spPr>
          <a:xfrm>
            <a:off x="8836485" y="3602112"/>
            <a:ext cx="1038160" cy="104471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300</a:t>
            </a:r>
            <a:endParaRPr kumimoji="0" lang="de-DE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21C3AF89-62D3-420D-9073-BA29E7DE4740}"/>
              </a:ext>
            </a:extLst>
          </p:cNvPr>
          <p:cNvSpPr txBox="1"/>
          <p:nvPr/>
        </p:nvSpPr>
        <p:spPr>
          <a:xfrm>
            <a:off x="9048422" y="4724400"/>
            <a:ext cx="614286" cy="345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1C264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2024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0F5DE064-4B73-4FCD-9107-BC51AB4B13AF}"/>
              </a:ext>
            </a:extLst>
          </p:cNvPr>
          <p:cNvSpPr txBox="1"/>
          <p:nvPr/>
        </p:nvSpPr>
        <p:spPr>
          <a:xfrm>
            <a:off x="8373010" y="2528084"/>
            <a:ext cx="1114021" cy="412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200"/>
              <a:t>Reife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FA9E296-CA79-48BE-B125-FD7390954412}"/>
              </a:ext>
            </a:extLst>
          </p:cNvPr>
          <p:cNvSpPr txBox="1"/>
          <p:nvPr/>
        </p:nvSpPr>
        <p:spPr>
          <a:xfrm>
            <a:off x="6692529" y="2514519"/>
            <a:ext cx="1114021" cy="412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/>
              <a:t>Einführung</a:t>
            </a:r>
          </a:p>
        </p:txBody>
      </p:sp>
      <p:sp>
        <p:nvSpPr>
          <p:cNvPr id="34" name="Gebogener Pfeil 47">
            <a:extLst>
              <a:ext uri="{FF2B5EF4-FFF2-40B4-BE49-F238E27FC236}">
                <a16:creationId xmlns:a16="http://schemas.microsoft.com/office/drawing/2014/main" id="{D605AE1B-4F9E-4446-BB43-C3929FA320B4}"/>
              </a:ext>
            </a:extLst>
          </p:cNvPr>
          <p:cNvSpPr/>
          <p:nvPr/>
        </p:nvSpPr>
        <p:spPr>
          <a:xfrm>
            <a:off x="9649468" y="2871435"/>
            <a:ext cx="1641568" cy="978408"/>
          </a:xfrm>
          <a:prstGeom prst="circularArrow">
            <a:avLst>
              <a:gd name="adj1" fmla="val 5759"/>
              <a:gd name="adj2" fmla="val 595539"/>
              <a:gd name="adj3" fmla="val 20742729"/>
              <a:gd name="adj4" fmla="val 11307538"/>
              <a:gd name="adj5" fmla="val 11809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7CBB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6BC2DF3C-D4E2-43EA-B541-F084CE5CE92A}"/>
              </a:ext>
            </a:extLst>
          </p:cNvPr>
          <p:cNvSpPr txBox="1"/>
          <p:nvPr/>
        </p:nvSpPr>
        <p:spPr>
          <a:xfrm>
            <a:off x="9546221" y="3180316"/>
            <a:ext cx="1897755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</a:rPr>
              <a:t>+</a:t>
            </a:r>
            <a:r>
              <a:rPr lang="de-DE" sz="1600" b="1">
                <a:solidFill>
                  <a:srgbClr val="000E52"/>
                </a:solidFill>
                <a:latin typeface="Verdana"/>
                <a:ea typeface="Verdana"/>
                <a:cs typeface="Verdana" panose="020B0604030504040204" pitchFamily="34" charset="0"/>
              </a:rPr>
              <a:t>11</a:t>
            </a: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</a:rPr>
              <a:t>%</a:t>
            </a: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E2F0527B-EAB4-4BD1-8D73-E67748A2EBCE}"/>
              </a:ext>
            </a:extLst>
          </p:cNvPr>
          <p:cNvSpPr/>
          <p:nvPr/>
        </p:nvSpPr>
        <p:spPr>
          <a:xfrm>
            <a:off x="10385280" y="3609692"/>
            <a:ext cx="1038160" cy="104471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 b="1">
                <a:solidFill>
                  <a:srgbClr val="FFFFFF"/>
                </a:solidFill>
                <a:latin typeface="Verdana"/>
                <a:ea typeface="Verdana"/>
                <a:cs typeface="Verdana" panose="020B0604030504040204" pitchFamily="34" charset="0"/>
              </a:rPr>
              <a:t>332</a:t>
            </a:r>
            <a:endParaRPr kumimoji="0" lang="de-DE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7C47D7E1-7BBE-4285-A1E9-CFE2A7D69F9C}"/>
              </a:ext>
            </a:extLst>
          </p:cNvPr>
          <p:cNvSpPr txBox="1"/>
          <p:nvPr/>
        </p:nvSpPr>
        <p:spPr>
          <a:xfrm>
            <a:off x="9948278" y="2535664"/>
            <a:ext cx="1114021" cy="412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200"/>
              <a:t>Etablierung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CA71597C-587D-4733-83E4-F5DD105EF913}"/>
              </a:ext>
            </a:extLst>
          </p:cNvPr>
          <p:cNvSpPr txBox="1"/>
          <p:nvPr/>
        </p:nvSpPr>
        <p:spPr>
          <a:xfrm>
            <a:off x="10637522" y="4740360"/>
            <a:ext cx="614286" cy="345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1C264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2025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99D9904-6646-713B-22FE-EC4A42DDB80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897221-38C4-0976-F8F3-04AC7BB57C5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30</a:t>
            </a:fld>
            <a:endParaRPr lang="de-DE" b="1"/>
          </a:p>
        </p:txBody>
      </p: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7E1F7E68-151D-4302-C229-3117FD3582FD}"/>
              </a:ext>
            </a:extLst>
          </p:cNvPr>
          <p:cNvGrpSpPr/>
          <p:nvPr/>
        </p:nvGrpSpPr>
        <p:grpSpPr>
          <a:xfrm>
            <a:off x="7214307" y="3665459"/>
            <a:ext cx="2928730" cy="1316261"/>
            <a:chOff x="7214307" y="3602112"/>
            <a:chExt cx="2928730" cy="1466307"/>
          </a:xfrm>
        </p:grpSpPr>
        <p:cxnSp>
          <p:nvCxnSpPr>
            <p:cNvPr id="3" name="Gerade Verbindung 2">
              <a:extLst>
                <a:ext uri="{FF2B5EF4-FFF2-40B4-BE49-F238E27FC236}">
                  <a16:creationId xmlns:a16="http://schemas.microsoft.com/office/drawing/2014/main" id="{F8EB30CE-128A-86BC-4D97-1C9CACA83F1C}"/>
                </a:ext>
              </a:extLst>
            </p:cNvPr>
            <p:cNvCxnSpPr>
              <a:cxnSpLocks/>
            </p:cNvCxnSpPr>
            <p:nvPr/>
          </p:nvCxnSpPr>
          <p:spPr>
            <a:xfrm>
              <a:off x="7214307" y="3602112"/>
              <a:ext cx="0" cy="1466307"/>
            </a:xfrm>
            <a:prstGeom prst="line">
              <a:avLst/>
            </a:prstGeom>
            <a:ln w="25400" cap="rnd">
              <a:solidFill>
                <a:srgbClr val="000E5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6">
              <a:extLst>
                <a:ext uri="{FF2B5EF4-FFF2-40B4-BE49-F238E27FC236}">
                  <a16:creationId xmlns:a16="http://schemas.microsoft.com/office/drawing/2014/main" id="{56CD38C6-CA7F-929B-3601-9131580CB6C4}"/>
                </a:ext>
              </a:extLst>
            </p:cNvPr>
            <p:cNvCxnSpPr>
              <a:cxnSpLocks/>
            </p:cNvCxnSpPr>
            <p:nvPr/>
          </p:nvCxnSpPr>
          <p:spPr>
            <a:xfrm>
              <a:off x="8685298" y="3602112"/>
              <a:ext cx="0" cy="1466307"/>
            </a:xfrm>
            <a:prstGeom prst="line">
              <a:avLst/>
            </a:prstGeom>
            <a:ln w="25400" cap="rnd">
              <a:solidFill>
                <a:srgbClr val="000E5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Gerade Verbindung 38">
              <a:extLst>
                <a:ext uri="{FF2B5EF4-FFF2-40B4-BE49-F238E27FC236}">
                  <a16:creationId xmlns:a16="http://schemas.microsoft.com/office/drawing/2014/main" id="{5D13E207-8DFF-0A83-D4B9-67FFFAE7EFC7}"/>
                </a:ext>
              </a:extLst>
            </p:cNvPr>
            <p:cNvCxnSpPr>
              <a:cxnSpLocks/>
            </p:cNvCxnSpPr>
            <p:nvPr/>
          </p:nvCxnSpPr>
          <p:spPr>
            <a:xfrm>
              <a:off x="10143037" y="3602112"/>
              <a:ext cx="0" cy="1466307"/>
            </a:xfrm>
            <a:prstGeom prst="line">
              <a:avLst/>
            </a:prstGeom>
            <a:ln w="25400" cap="rnd">
              <a:solidFill>
                <a:srgbClr val="000E5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CC8B1826-F7F4-46CB-BC16-8A4E06BC13A9}"/>
              </a:ext>
            </a:extLst>
          </p:cNvPr>
          <p:cNvGrpSpPr/>
          <p:nvPr/>
        </p:nvGrpSpPr>
        <p:grpSpPr>
          <a:xfrm>
            <a:off x="339619" y="1280815"/>
            <a:ext cx="7999574" cy="4848161"/>
            <a:chOff x="-132711" y="1209469"/>
            <a:chExt cx="11586491" cy="4848161"/>
          </a:xfrm>
        </p:grpSpPr>
        <p:graphicFrame>
          <p:nvGraphicFramePr>
            <p:cNvPr id="32" name="Diagramm 31">
              <a:extLst>
                <a:ext uri="{FF2B5EF4-FFF2-40B4-BE49-F238E27FC236}">
                  <a16:creationId xmlns:a16="http://schemas.microsoft.com/office/drawing/2014/main" id="{F026EBD4-E457-4672-BB39-D8BA75758E8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622118980"/>
                </p:ext>
              </p:extLst>
            </p:nvPr>
          </p:nvGraphicFramePr>
          <p:xfrm>
            <a:off x="-132711" y="1209469"/>
            <a:ext cx="11586491" cy="484816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E207773D-FF69-44AD-BFFE-04914FB47FE8}"/>
                </a:ext>
              </a:extLst>
            </p:cNvPr>
            <p:cNvSpPr txBox="1"/>
            <p:nvPr/>
          </p:nvSpPr>
          <p:spPr>
            <a:xfrm>
              <a:off x="2732102" y="3314924"/>
              <a:ext cx="2503332" cy="1169551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40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Verdana"/>
                  <a:ea typeface="Verdana"/>
                  <a:cs typeface="Verdana" panose="020B0604030504040204" pitchFamily="34" charset="0"/>
                </a:rPr>
                <a:t>332</a:t>
              </a:r>
              <a:br>
                <a:rPr lang="de-DE" sz="60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kumimoji="0" lang="de-DE" sz="1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Verdana"/>
                  <a:ea typeface="Verdana"/>
                  <a:cs typeface="Verdana" panose="020B0604030504040204" pitchFamily="34" charset="0"/>
                </a:rPr>
                <a:t>Mitglieder</a:t>
              </a:r>
              <a:br>
                <a:rPr lang="de-DE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kumimoji="0" lang="de-DE" sz="120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Verdana"/>
                  <a:ea typeface="Verdana"/>
                  <a:cs typeface="Verdana" panose="020B0604030504040204" pitchFamily="34" charset="0"/>
                </a:rPr>
                <a:t>(Stand </a:t>
              </a:r>
              <a:r>
                <a:rPr lang="de-DE" sz="1200">
                  <a:latin typeface="Verdana"/>
                  <a:ea typeface="Verdana"/>
                  <a:cs typeface="Verdana" panose="020B0604030504040204" pitchFamily="34" charset="0"/>
                </a:rPr>
                <a:t>17.02.</a:t>
              </a:r>
              <a:r>
                <a:rPr kumimoji="0" lang="de-DE" sz="120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Verdana"/>
                  <a:ea typeface="Verdana"/>
                  <a:cs typeface="Verdana" panose="020B0604030504040204" pitchFamily="34" charset="0"/>
                </a:rPr>
                <a:t>2026)</a:t>
              </a:r>
            </a:p>
          </p:txBody>
        </p:sp>
      </p:grpSp>
      <p:sp>
        <p:nvSpPr>
          <p:cNvPr id="41" name="Abgerundetes Rechteck 37">
            <a:extLst>
              <a:ext uri="{FF2B5EF4-FFF2-40B4-BE49-F238E27FC236}">
                <a16:creationId xmlns:a16="http://schemas.microsoft.com/office/drawing/2014/main" id="{A0CCC459-9C55-4904-B2EC-E0997B27F263}"/>
              </a:ext>
            </a:extLst>
          </p:cNvPr>
          <p:cNvSpPr/>
          <p:nvPr/>
        </p:nvSpPr>
        <p:spPr>
          <a:xfrm>
            <a:off x="339619" y="2282922"/>
            <a:ext cx="1829179" cy="49975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Fach-</a:t>
            </a:r>
            <a:b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de-DE" sz="1200" b="0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gesellschaften</a:t>
            </a: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Abgerundetes Rechteck 38">
            <a:extLst>
              <a:ext uri="{FF2B5EF4-FFF2-40B4-BE49-F238E27FC236}">
                <a16:creationId xmlns:a16="http://schemas.microsoft.com/office/drawing/2014/main" id="{EF0BD573-9110-4685-9064-ABBA8FAB12E7}"/>
              </a:ext>
            </a:extLst>
          </p:cNvPr>
          <p:cNvSpPr/>
          <p:nvPr/>
        </p:nvSpPr>
        <p:spPr>
          <a:xfrm>
            <a:off x="205395" y="3738141"/>
            <a:ext cx="1153513" cy="3955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Verbände</a:t>
            </a:r>
          </a:p>
        </p:txBody>
      </p:sp>
      <p:sp>
        <p:nvSpPr>
          <p:cNvPr id="43" name="Abgerundetes Rechteck 39">
            <a:extLst>
              <a:ext uri="{FF2B5EF4-FFF2-40B4-BE49-F238E27FC236}">
                <a16:creationId xmlns:a16="http://schemas.microsoft.com/office/drawing/2014/main" id="{A07D58C6-744D-4445-8B98-6E93CBFDFC70}"/>
              </a:ext>
            </a:extLst>
          </p:cNvPr>
          <p:cNvSpPr/>
          <p:nvPr/>
        </p:nvSpPr>
        <p:spPr>
          <a:xfrm>
            <a:off x="4156359" y="1682935"/>
            <a:ext cx="2104677" cy="6095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Anwender informations-</a:t>
            </a:r>
            <a:b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technischer Systeme</a:t>
            </a:r>
          </a:p>
        </p:txBody>
      </p:sp>
      <p:sp>
        <p:nvSpPr>
          <p:cNvPr id="44" name="Abgerundetes Rechteck 40">
            <a:extLst>
              <a:ext uri="{FF2B5EF4-FFF2-40B4-BE49-F238E27FC236}">
                <a16:creationId xmlns:a16="http://schemas.microsoft.com/office/drawing/2014/main" id="{A5894CE0-19BF-41DF-94A6-3FA8DF5B02C0}"/>
              </a:ext>
            </a:extLst>
          </p:cNvPr>
          <p:cNvSpPr/>
          <p:nvPr/>
        </p:nvSpPr>
        <p:spPr>
          <a:xfrm>
            <a:off x="480557" y="5083858"/>
            <a:ext cx="2064723" cy="6095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Industrie-</a:t>
            </a:r>
            <a:b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verbände</a:t>
            </a:r>
          </a:p>
        </p:txBody>
      </p:sp>
      <p:sp>
        <p:nvSpPr>
          <p:cNvPr id="45" name="Abgerundetes Rechteck 41">
            <a:extLst>
              <a:ext uri="{FF2B5EF4-FFF2-40B4-BE49-F238E27FC236}">
                <a16:creationId xmlns:a16="http://schemas.microsoft.com/office/drawing/2014/main" id="{57752398-6011-40D8-A1FA-6340C9CA96B2}"/>
              </a:ext>
            </a:extLst>
          </p:cNvPr>
          <p:cNvSpPr/>
          <p:nvPr/>
        </p:nvSpPr>
        <p:spPr>
          <a:xfrm>
            <a:off x="1106330" y="1566878"/>
            <a:ext cx="1768766" cy="6095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Standardisierungs- </a:t>
            </a:r>
            <a:b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 Normungs-</a:t>
            </a:r>
            <a:b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de-DE" sz="1200" b="0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organisationen</a:t>
            </a: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6" name="Abgerundetes Rechteck 42">
            <a:extLst>
              <a:ext uri="{FF2B5EF4-FFF2-40B4-BE49-F238E27FC236}">
                <a16:creationId xmlns:a16="http://schemas.microsoft.com/office/drawing/2014/main" id="{B8C1B441-B059-477D-B6E6-C065B98FFFFA}"/>
              </a:ext>
            </a:extLst>
          </p:cNvPr>
          <p:cNvSpPr/>
          <p:nvPr/>
        </p:nvSpPr>
        <p:spPr>
          <a:xfrm>
            <a:off x="2545280" y="1280815"/>
            <a:ext cx="1360955" cy="5188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Bundesländer</a:t>
            </a:r>
          </a:p>
        </p:txBody>
      </p:sp>
      <p:sp>
        <p:nvSpPr>
          <p:cNvPr id="49" name="Abgerundetes Rechteck 36">
            <a:extLst>
              <a:ext uri="{FF2B5EF4-FFF2-40B4-BE49-F238E27FC236}">
                <a16:creationId xmlns:a16="http://schemas.microsoft.com/office/drawing/2014/main" id="{BB2E87C3-50DA-4CBE-BC41-26FF48A3F32F}"/>
              </a:ext>
            </a:extLst>
          </p:cNvPr>
          <p:cNvSpPr/>
          <p:nvPr/>
        </p:nvSpPr>
        <p:spPr>
          <a:xfrm>
            <a:off x="4601832" y="5361825"/>
            <a:ext cx="2185333" cy="95489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Wissenschaftliche </a:t>
            </a:r>
            <a:b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Einrichtungen und</a:t>
            </a:r>
            <a:b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Patientenorganisationen</a:t>
            </a:r>
          </a:p>
        </p:txBody>
      </p:sp>
    </p:spTree>
    <p:extLst>
      <p:ext uri="{BB962C8B-B14F-4D97-AF65-F5344CB8AC3E}">
        <p14:creationId xmlns:p14="http://schemas.microsoft.com/office/powerpoint/2010/main" val="1700793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1315673-3F23-0F37-43F7-6C3E41130C3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27A8A68-9B8B-CDAC-58D5-9B76FDD8F17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31</a:t>
            </a:fld>
            <a:endParaRPr lang="de-DE" b="1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30381FE-3EAB-4B67-975E-D3F0417B1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Inhalte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E9E5AD3F-6A8B-4921-BCF2-892CE87A21B6}"/>
              </a:ext>
            </a:extLst>
          </p:cNvPr>
          <p:cNvSpPr txBox="1">
            <a:spLocks/>
          </p:cNvSpPr>
          <p:nvPr/>
        </p:nvSpPr>
        <p:spPr>
          <a:xfrm>
            <a:off x="1170131" y="1556357"/>
            <a:ext cx="7553083" cy="39038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de-DE" b="1">
              <a:solidFill>
                <a:srgbClr val="000E52"/>
              </a:solidFill>
            </a:endParaRPr>
          </a:p>
          <a:p>
            <a:pPr>
              <a:lnSpc>
                <a:spcPct val="100000"/>
              </a:lnSpc>
            </a:pPr>
            <a:r>
              <a:rPr lang="de-DE" b="1">
                <a:solidFill>
                  <a:srgbClr val="000E52"/>
                </a:solidFill>
              </a:rPr>
              <a:t>Wissensplattform INA &amp; Lernplattform L-INA</a:t>
            </a:r>
          </a:p>
          <a:p>
            <a:pPr>
              <a:lnSpc>
                <a:spcPct val="100000"/>
              </a:lnSpc>
            </a:pPr>
            <a:endParaRPr lang="de-DE"/>
          </a:p>
          <a:p>
            <a:pPr>
              <a:lnSpc>
                <a:spcPct val="100000"/>
              </a:lnSpc>
            </a:pPr>
            <a:endParaRPr lang="de-DE" sz="180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707AB52-0F61-4BC5-BCB0-D93E09104E80}"/>
              </a:ext>
            </a:extLst>
          </p:cNvPr>
          <p:cNvSpPr txBox="1"/>
          <p:nvPr/>
        </p:nvSpPr>
        <p:spPr>
          <a:xfrm>
            <a:off x="633568" y="1739022"/>
            <a:ext cx="308953" cy="434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b="1"/>
              <a:t>4</a:t>
            </a:r>
          </a:p>
        </p:txBody>
      </p:sp>
      <p:sp>
        <p:nvSpPr>
          <p:cNvPr id="10" name="Oval 11">
            <a:extLst>
              <a:ext uri="{FF2B5EF4-FFF2-40B4-BE49-F238E27FC236}">
                <a16:creationId xmlns:a16="http://schemas.microsoft.com/office/drawing/2014/main" id="{FC7352AD-F525-4DA5-9761-47031CC456C6}"/>
              </a:ext>
            </a:extLst>
          </p:cNvPr>
          <p:cNvSpPr/>
          <p:nvPr/>
        </p:nvSpPr>
        <p:spPr>
          <a:xfrm>
            <a:off x="590044" y="1777052"/>
            <a:ext cx="396000" cy="396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974A21AE-70D8-40F1-A0FD-04FCD8E4DBFD}"/>
              </a:ext>
            </a:extLst>
          </p:cNvPr>
          <p:cNvSpPr txBox="1">
            <a:spLocks/>
          </p:cNvSpPr>
          <p:nvPr/>
        </p:nvSpPr>
        <p:spPr>
          <a:xfrm>
            <a:off x="1805736" y="2444663"/>
            <a:ext cx="4041999" cy="3346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>
                <a:solidFill>
                  <a:schemeClr val="tx1"/>
                </a:solidFill>
              </a:rPr>
              <a:t>Weiterentwicklung INA</a:t>
            </a:r>
            <a:br>
              <a:rPr lang="de-DE">
                <a:solidFill>
                  <a:schemeClr val="tx1"/>
                </a:solidFill>
              </a:rPr>
            </a:br>
            <a:endParaRPr lang="de-DE">
              <a:solidFill>
                <a:schemeClr val="tx1"/>
              </a:solidFill>
            </a:endParaRPr>
          </a:p>
          <a:p>
            <a:r>
              <a:rPr lang="de-DE">
                <a:solidFill>
                  <a:schemeClr val="tx1"/>
                </a:solidFill>
              </a:rPr>
              <a:t>Zugriffszahlen INA</a:t>
            </a:r>
          </a:p>
          <a:p>
            <a:endParaRPr lang="de-DE">
              <a:solidFill>
                <a:schemeClr val="tx1"/>
              </a:solidFill>
            </a:endParaRPr>
          </a:p>
          <a:p>
            <a:r>
              <a:rPr lang="de-DE">
                <a:solidFill>
                  <a:schemeClr val="tx1"/>
                </a:solidFill>
              </a:rPr>
              <a:t>Weiterentwicklung L-INA</a:t>
            </a:r>
          </a:p>
          <a:p>
            <a:endParaRPr lang="de-DE">
              <a:solidFill>
                <a:schemeClr val="tx1"/>
              </a:solidFill>
            </a:endParaRPr>
          </a:p>
          <a:p>
            <a:r>
              <a:rPr lang="de-DE">
                <a:solidFill>
                  <a:schemeClr val="tx1"/>
                </a:solidFill>
              </a:rPr>
              <a:t>Zugriffszahlen L-INA</a:t>
            </a:r>
          </a:p>
          <a:p>
            <a:endParaRPr lang="de-DE">
              <a:solidFill>
                <a:schemeClr val="tx1"/>
              </a:solidFill>
            </a:endParaRPr>
          </a:p>
          <a:p>
            <a:endParaRPr lang="de-DE">
              <a:solidFill>
                <a:schemeClr val="tx1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1140768-87CA-442F-BB60-1795A9B75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557" y="3572620"/>
            <a:ext cx="444500" cy="4445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9996D2F2-FE3E-4D09-9276-6EF4E8A8C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557" y="2949654"/>
            <a:ext cx="444500" cy="4445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C799F7C4-29B4-430E-8170-37883DE63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557" y="2359346"/>
            <a:ext cx="444500" cy="44450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057C25FA-0E74-46A0-A287-E6C949BB50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867" y="2355441"/>
            <a:ext cx="7786905" cy="4062732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9292DC89-2544-4E6D-BEA7-DC593931F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557" y="4195586"/>
            <a:ext cx="444500" cy="444500"/>
          </a:xfrm>
          <a:prstGeom prst="rect">
            <a:avLst/>
          </a:prstGeom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id="{774E5BFA-76DE-3FBF-DC1A-83E4181CE671}"/>
              </a:ext>
            </a:extLst>
          </p:cNvPr>
          <p:cNvSpPr/>
          <p:nvPr/>
        </p:nvSpPr>
        <p:spPr>
          <a:xfrm>
            <a:off x="552450" y="1131671"/>
            <a:ext cx="1296559" cy="0"/>
          </a:xfrm>
          <a:prstGeom prst="line">
            <a:avLst/>
          </a:prstGeom>
          <a:ln w="9525" cap="rnd">
            <a:solidFill>
              <a:schemeClr val="accent6">
                <a:lumMod val="20000"/>
                <a:lumOff val="80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181661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12">
            <a:extLst>
              <a:ext uri="{FF2B5EF4-FFF2-40B4-BE49-F238E27FC236}">
                <a16:creationId xmlns:a16="http://schemas.microsoft.com/office/drawing/2014/main" id="{6F5AFC18-27BB-411E-9320-0D43D7E9817C}"/>
              </a:ext>
            </a:extLst>
          </p:cNvPr>
          <p:cNvSpPr/>
          <p:nvPr/>
        </p:nvSpPr>
        <p:spPr>
          <a:xfrm>
            <a:off x="1054091" y="1545109"/>
            <a:ext cx="3166534" cy="3166534"/>
          </a:xfrm>
          <a:prstGeom prst="ellipse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69CAD8A-4751-42D5-B57D-8E4CD1F211F8}"/>
              </a:ext>
            </a:extLst>
          </p:cNvPr>
          <p:cNvSpPr txBox="1"/>
          <p:nvPr/>
        </p:nvSpPr>
        <p:spPr>
          <a:xfrm>
            <a:off x="1054091" y="2906039"/>
            <a:ext cx="3166534" cy="4446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400" b="1">
                <a:solidFill>
                  <a:srgbClr val="00FF64"/>
                </a:solidFill>
              </a:rPr>
              <a:t>INA &amp; L-INA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5063A8E4-001C-4E97-9F4A-F9AF31E2C2D6}"/>
              </a:ext>
            </a:extLst>
          </p:cNvPr>
          <p:cNvSpPr/>
          <p:nvPr/>
        </p:nvSpPr>
        <p:spPr>
          <a:xfrm>
            <a:off x="4796962" y="1748094"/>
            <a:ext cx="6043316" cy="27605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2120"/>
              </a:lnSpc>
              <a:defRPr/>
            </a:pPr>
            <a:r>
              <a:rPr lang="de-DE" sz="1600">
                <a:latin typeface="+mj-lt"/>
                <a:ea typeface="Verdana"/>
                <a:cs typeface="Segoe UI"/>
              </a:rPr>
              <a:t>INA ist die </a:t>
            </a:r>
            <a:r>
              <a:rPr lang="de-DE" sz="1600" b="1">
                <a:latin typeface="+mj-lt"/>
                <a:ea typeface="Verdana"/>
                <a:cs typeface="Segoe UI"/>
              </a:rPr>
              <a:t>nationale Wissensplattform, die </a:t>
            </a:r>
            <a:r>
              <a:rPr lang="de-DE" sz="1600">
                <a:latin typeface="+mj-lt"/>
                <a:ea typeface="Verdana"/>
                <a:cs typeface="Segoe UI"/>
              </a:rPr>
              <a:t>unterschiedliche Stakeholder durch das vielfältige und komplexe Thema der Interoperabilität im Gesundheitswesen navigiert. 2025 stand im </a:t>
            </a:r>
            <a:r>
              <a:rPr lang="de-DE" sz="1600" b="1">
                <a:latin typeface="+mj-lt"/>
                <a:ea typeface="Verdana"/>
                <a:cs typeface="Segoe UI"/>
              </a:rPr>
              <a:t>Fokus</a:t>
            </a:r>
            <a:r>
              <a:rPr lang="de-DE" sz="1600">
                <a:latin typeface="+mj-lt"/>
                <a:ea typeface="Verdana"/>
                <a:cs typeface="Segoe UI"/>
              </a:rPr>
              <a:t> eines neuen Designs und der Digitalisierung von Prozessen. INA </a:t>
            </a:r>
            <a:r>
              <a:rPr lang="de-DE" sz="1600" b="1">
                <a:latin typeface="+mj-lt"/>
                <a:ea typeface="Verdana"/>
                <a:cs typeface="Segoe UI"/>
              </a:rPr>
              <a:t>gibt Markt und Nutzern Orientierung </a:t>
            </a:r>
            <a:r>
              <a:rPr lang="de-DE" sz="1600">
                <a:latin typeface="+mj-lt"/>
                <a:ea typeface="Verdana"/>
                <a:cs typeface="Segoe UI"/>
              </a:rPr>
              <a:t>und schließt </a:t>
            </a:r>
            <a:r>
              <a:rPr lang="de-DE" sz="1600" b="1">
                <a:latin typeface="+mj-lt"/>
                <a:ea typeface="Verdana"/>
                <a:cs typeface="Segoe UI"/>
              </a:rPr>
              <a:t>Informationslücken.</a:t>
            </a:r>
            <a:r>
              <a:rPr lang="de-DE" sz="1600">
                <a:latin typeface="+mj-lt"/>
                <a:ea typeface="Verdana"/>
                <a:cs typeface="Segoe UI"/>
              </a:rPr>
              <a:t> Im Jahr 2025 wurde die Lernplattform L-INA </a:t>
            </a:r>
            <a:r>
              <a:rPr lang="de-DE" sz="1600" b="1">
                <a:latin typeface="+mj-lt"/>
                <a:ea typeface="Verdana"/>
                <a:cs typeface="Segoe UI"/>
              </a:rPr>
              <a:t>(</a:t>
            </a:r>
            <a:r>
              <a:rPr lang="de-DE" sz="1600" b="1">
                <a:effectLst/>
                <a:latin typeface="+mj-lt"/>
              </a:rPr>
              <a:t>Learning INA) </a:t>
            </a:r>
            <a:r>
              <a:rPr lang="de-DE" sz="1600">
                <a:effectLst/>
                <a:latin typeface="+mj-lt"/>
              </a:rPr>
              <a:t>kontinuierlich weiter aufgebaut und hat somit den </a:t>
            </a:r>
            <a:r>
              <a:rPr lang="de-DE" sz="1600" b="1">
                <a:effectLst/>
                <a:latin typeface="+mj-lt"/>
              </a:rPr>
              <a:t>Wissenstransfer</a:t>
            </a:r>
            <a:r>
              <a:rPr lang="de-DE" sz="1600">
                <a:effectLst/>
                <a:latin typeface="+mj-lt"/>
              </a:rPr>
              <a:t> rund um das Thema Interoperabilität weiter gefördert.</a:t>
            </a:r>
            <a:endParaRPr kumimoji="0" lang="de-DE" sz="1800" b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/>
              <a:ea typeface="Verdana"/>
              <a:cs typeface="Segoe UI"/>
            </a:endParaRP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E33CCE2C-AD7D-9CB1-9D6B-A9C8C18B99F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F3D701E-C45D-FFDD-AC1E-87D3FF5A6B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89121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kkord 16">
            <a:extLst>
              <a:ext uri="{FF2B5EF4-FFF2-40B4-BE49-F238E27FC236}">
                <a16:creationId xmlns:a16="http://schemas.microsoft.com/office/drawing/2014/main" id="{2C6E22E2-3F10-4A76-ACA8-7D4B3BE8C1FB}"/>
              </a:ext>
            </a:extLst>
          </p:cNvPr>
          <p:cNvSpPr/>
          <p:nvPr/>
        </p:nvSpPr>
        <p:spPr>
          <a:xfrm rot="6748927">
            <a:off x="6176615" y="1627605"/>
            <a:ext cx="6661440" cy="6661440"/>
          </a:xfrm>
          <a:prstGeom prst="chor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Abgerundetes Rechteck 1">
            <a:extLst>
              <a:ext uri="{FF2B5EF4-FFF2-40B4-BE49-F238E27FC236}">
                <a16:creationId xmlns:a16="http://schemas.microsoft.com/office/drawing/2014/main" id="{0D8FFB7D-198D-DABE-EA22-87A03481B701}"/>
              </a:ext>
            </a:extLst>
          </p:cNvPr>
          <p:cNvSpPr/>
          <p:nvPr/>
        </p:nvSpPr>
        <p:spPr>
          <a:xfrm>
            <a:off x="6997148" y="1631859"/>
            <a:ext cx="1789043" cy="1800915"/>
          </a:xfrm>
          <a:prstGeom prst="roundRect">
            <a:avLst>
              <a:gd name="adj" fmla="val 85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1C9BE288-FF10-4AD4-BC77-E6AD2653716B}"/>
              </a:ext>
            </a:extLst>
          </p:cNvPr>
          <p:cNvGrpSpPr/>
          <p:nvPr/>
        </p:nvGrpSpPr>
        <p:grpSpPr>
          <a:xfrm>
            <a:off x="5324276" y="2273795"/>
            <a:ext cx="5826891" cy="4122846"/>
            <a:chOff x="4559879" y="-718457"/>
            <a:chExt cx="5833730" cy="4426898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3EA1995B-EFDB-4E5B-B629-4CF2D0847C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83249" y="719372"/>
              <a:ext cx="4063523" cy="2515693"/>
            </a:xfrm>
            <a:prstGeom prst="rect">
              <a:avLst/>
            </a:prstGeom>
          </p:spPr>
        </p:pic>
        <p:sp>
          <p:nvSpPr>
            <p:cNvPr id="6" name="TextBox 12">
              <a:extLst>
                <a:ext uri="{FF2B5EF4-FFF2-40B4-BE49-F238E27FC236}">
                  <a16:creationId xmlns:a16="http://schemas.microsoft.com/office/drawing/2014/main" id="{02E9D03A-ACD5-462B-B4F3-D3C94C100915}"/>
                </a:ext>
              </a:extLst>
            </p:cNvPr>
            <p:cNvSpPr txBox="1"/>
            <p:nvPr/>
          </p:nvSpPr>
          <p:spPr>
            <a:xfrm>
              <a:off x="9602788" y="-718457"/>
              <a:ext cx="184731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pic>
          <p:nvPicPr>
            <p:cNvPr id="7" name="Picture 2" descr="Macbook Vector, Macbook Pro, Transparent, Apfel">
              <a:extLst>
                <a:ext uri="{FF2B5EF4-FFF2-40B4-BE49-F238E27FC236}">
                  <a16:creationId xmlns:a16="http://schemas.microsoft.com/office/drawing/2014/main" id="{12D3C381-2D5F-4174-905A-34FE79EA38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9879" y="378353"/>
              <a:ext cx="5833730" cy="333008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platzhalter 20">
            <a:extLst>
              <a:ext uri="{FF2B5EF4-FFF2-40B4-BE49-F238E27FC236}">
                <a16:creationId xmlns:a16="http://schemas.microsoft.com/office/drawing/2014/main" id="{45E57334-1C8C-4FF8-B6D1-B88A067B8AEC}"/>
              </a:ext>
            </a:extLst>
          </p:cNvPr>
          <p:cNvSpPr txBox="1">
            <a:spLocks/>
          </p:cNvSpPr>
          <p:nvPr/>
        </p:nvSpPr>
        <p:spPr>
          <a:xfrm>
            <a:off x="1081921" y="2302724"/>
            <a:ext cx="4271032" cy="39481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de-DE" sz="1400">
                <a:solidFill>
                  <a:schemeClr val="tx1"/>
                </a:solidFill>
              </a:rPr>
              <a:t>Grundlagen, Informationen und Beteiligungsoptionen (Anträge, etc.)</a:t>
            </a:r>
          </a:p>
          <a:p>
            <a:pPr>
              <a:lnSpc>
                <a:spcPct val="100000"/>
              </a:lnSpc>
            </a:pPr>
            <a:endParaRPr lang="de-DE" sz="140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1400">
                <a:solidFill>
                  <a:schemeClr val="tx1"/>
                </a:solidFill>
              </a:rPr>
              <a:t>Informationen zur Konformitätsbewertung (Positivliste, Beschwerdestelle etc.) </a:t>
            </a:r>
          </a:p>
          <a:p>
            <a:pPr>
              <a:lnSpc>
                <a:spcPct val="100000"/>
              </a:lnSpc>
            </a:pPr>
            <a:endParaRPr lang="de-DE" sz="140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1400">
                <a:solidFill>
                  <a:schemeClr val="tx1"/>
                </a:solidFill>
              </a:rPr>
              <a:t>Informationen zu Veranstaltungen des KIGs sowie deren Nachbereitung (IOP-Summit, gematik Lunchbreak zur KOB) </a:t>
            </a:r>
          </a:p>
          <a:p>
            <a:endParaRPr lang="de-DE" sz="140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1400">
                <a:solidFill>
                  <a:schemeClr val="tx1"/>
                </a:solidFill>
              </a:rPr>
              <a:t>Dynamische Wissensplattform für Kontextinformationen sowie der Veranstaltungskalender</a:t>
            </a:r>
          </a:p>
          <a:p>
            <a:endParaRPr lang="de-DE" sz="1400">
              <a:solidFill>
                <a:schemeClr val="tx1"/>
              </a:solidFill>
            </a:endParaRPr>
          </a:p>
          <a:p>
            <a:r>
              <a:rPr lang="de-DE" sz="1400">
                <a:solidFill>
                  <a:schemeClr val="tx1"/>
                </a:solidFill>
              </a:rPr>
              <a:t>Profile aller Expertinnen und Experten 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78DE63D2-BB7B-4908-9844-F1C8F59909F6}"/>
              </a:ext>
            </a:extLst>
          </p:cNvPr>
          <p:cNvGrpSpPr/>
          <p:nvPr/>
        </p:nvGrpSpPr>
        <p:grpSpPr>
          <a:xfrm>
            <a:off x="553317" y="1501618"/>
            <a:ext cx="4735838" cy="597480"/>
            <a:chOff x="973873" y="1994458"/>
            <a:chExt cx="3688507" cy="597480"/>
          </a:xfrm>
        </p:grpSpPr>
        <p:sp>
          <p:nvSpPr>
            <p:cNvPr id="10" name="Abgerundetes Rechteck 2">
              <a:extLst>
                <a:ext uri="{FF2B5EF4-FFF2-40B4-BE49-F238E27FC236}">
                  <a16:creationId xmlns:a16="http://schemas.microsoft.com/office/drawing/2014/main" id="{C0E5BC7D-A652-4275-9CEF-C42BBFACF266}"/>
                </a:ext>
              </a:extLst>
            </p:cNvPr>
            <p:cNvSpPr/>
            <p:nvPr/>
          </p:nvSpPr>
          <p:spPr>
            <a:xfrm>
              <a:off x="973873" y="1994458"/>
              <a:ext cx="3326493" cy="597480"/>
            </a:xfrm>
            <a:prstGeom prst="roundRect">
              <a:avLst>
                <a:gd name="adj" fmla="val 50000"/>
              </a:avLst>
            </a:prstGeom>
            <a:solidFill>
              <a:srgbClr val="000E52"/>
            </a:solidFill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0" bIns="72000" rtlCol="0" anchor="ctr"/>
            <a:lstStyle/>
            <a:p>
              <a:pPr algn="ctr"/>
              <a:endParaRPr lang="de-DE" sz="1800" b="1">
                <a:solidFill>
                  <a:schemeClr val="accent2"/>
                </a:solidFill>
              </a:endParaRPr>
            </a:p>
          </p:txBody>
        </p:sp>
        <p:sp>
          <p:nvSpPr>
            <p:cNvPr id="11" name="CuadroTexto 350">
              <a:extLst>
                <a:ext uri="{FF2B5EF4-FFF2-40B4-BE49-F238E27FC236}">
                  <a16:creationId xmlns:a16="http://schemas.microsoft.com/office/drawing/2014/main" id="{A34E7DAF-FB2E-422A-8FAB-17ADC17B7FE8}"/>
                </a:ext>
              </a:extLst>
            </p:cNvPr>
            <p:cNvSpPr txBox="1"/>
            <p:nvPr/>
          </p:nvSpPr>
          <p:spPr>
            <a:xfrm>
              <a:off x="1335887" y="2142271"/>
              <a:ext cx="3326493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FF64"/>
                  </a:solidFill>
                  <a:effectLst/>
                  <a:uLnTx/>
                  <a:uFillTx/>
                  <a:latin typeface="Verdana"/>
                  <a:ea typeface="Lato Heavy" charset="0"/>
                  <a:cs typeface="Poppins" pitchFamily="2" charset="77"/>
                </a:rPr>
                <a:t>I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Verdana"/>
                  <a:ea typeface="Lato Heavy" charset="0"/>
                  <a:cs typeface="Poppins" pitchFamily="2" charset="77"/>
                </a:rPr>
                <a:t>nteroperability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FF64"/>
                  </a:solidFill>
                  <a:effectLst/>
                  <a:uLnTx/>
                  <a:uFillTx/>
                  <a:latin typeface="Verdana"/>
                  <a:ea typeface="Lato Heavy" charset="0"/>
                  <a:cs typeface="Poppins" pitchFamily="2" charset="77"/>
                </a:rPr>
                <a:t>na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Verdana"/>
                  <a:ea typeface="Lato Heavy" charset="0"/>
                  <a:cs typeface="Poppins" pitchFamily="2" charset="77"/>
                </a:rPr>
                <a:t>vigator</a:t>
              </a:r>
            </a:p>
          </p:txBody>
        </p:sp>
      </p:grpSp>
      <p:sp>
        <p:nvSpPr>
          <p:cNvPr id="12" name="Textfeld 11">
            <a:extLst>
              <a:ext uri="{FF2B5EF4-FFF2-40B4-BE49-F238E27FC236}">
                <a16:creationId xmlns:a16="http://schemas.microsoft.com/office/drawing/2014/main" id="{7E591AEF-F0FA-4557-8D7F-3B3F92C163A5}"/>
              </a:ext>
            </a:extLst>
          </p:cNvPr>
          <p:cNvSpPr txBox="1"/>
          <p:nvPr/>
        </p:nvSpPr>
        <p:spPr>
          <a:xfrm>
            <a:off x="576458" y="2315654"/>
            <a:ext cx="418523" cy="3847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de-DE" sz="2600" b="1">
                <a:solidFill>
                  <a:srgbClr val="000E52"/>
                </a:solidFill>
                <a:sym typeface="Wingdings" panose="05000000000000000000" pitchFamily="2" charset="2"/>
              </a:rPr>
              <a:t></a:t>
            </a:r>
            <a:r>
              <a:rPr lang="de-DE" sz="1800">
                <a:solidFill>
                  <a:srgbClr val="000E52"/>
                </a:solidFill>
                <a:sym typeface="Wingdings" panose="05000000000000000000" pitchFamily="2" charset="2"/>
              </a:rPr>
              <a:t> </a:t>
            </a:r>
            <a:endParaRPr lang="de-DE" sz="1800">
              <a:solidFill>
                <a:srgbClr val="000E52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63F1F08-A8CB-41EE-94BC-DCF1E56CFEDF}"/>
              </a:ext>
            </a:extLst>
          </p:cNvPr>
          <p:cNvSpPr txBox="1"/>
          <p:nvPr/>
        </p:nvSpPr>
        <p:spPr>
          <a:xfrm>
            <a:off x="553317" y="2870868"/>
            <a:ext cx="418523" cy="3847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de-DE" sz="2600" b="1">
                <a:solidFill>
                  <a:srgbClr val="000E52"/>
                </a:solidFill>
                <a:sym typeface="Wingdings" panose="05000000000000000000" pitchFamily="2" charset="2"/>
              </a:rPr>
              <a:t></a:t>
            </a:r>
            <a:r>
              <a:rPr lang="de-DE" sz="1800">
                <a:solidFill>
                  <a:srgbClr val="000E52"/>
                </a:solidFill>
                <a:sym typeface="Wingdings" panose="05000000000000000000" pitchFamily="2" charset="2"/>
              </a:rPr>
              <a:t> </a:t>
            </a:r>
            <a:endParaRPr lang="de-DE" sz="1800">
              <a:solidFill>
                <a:srgbClr val="000E52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8A099D6-6C1A-4260-96AC-9713E9312EC5}"/>
              </a:ext>
            </a:extLst>
          </p:cNvPr>
          <p:cNvSpPr txBox="1"/>
          <p:nvPr/>
        </p:nvSpPr>
        <p:spPr>
          <a:xfrm>
            <a:off x="568870" y="3497575"/>
            <a:ext cx="418523" cy="3847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de-DE" sz="2600" b="1">
                <a:solidFill>
                  <a:srgbClr val="000E52"/>
                </a:solidFill>
                <a:sym typeface="Wingdings" panose="05000000000000000000" pitchFamily="2" charset="2"/>
              </a:rPr>
              <a:t></a:t>
            </a:r>
            <a:r>
              <a:rPr lang="de-DE" sz="1800">
                <a:solidFill>
                  <a:srgbClr val="000E52"/>
                </a:solidFill>
                <a:sym typeface="Wingdings" panose="05000000000000000000" pitchFamily="2" charset="2"/>
              </a:rPr>
              <a:t> </a:t>
            </a:r>
            <a:endParaRPr lang="de-DE" sz="1800">
              <a:solidFill>
                <a:srgbClr val="000E52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37489B0-50BB-4148-BF11-B951B426114E}"/>
              </a:ext>
            </a:extLst>
          </p:cNvPr>
          <p:cNvSpPr txBox="1"/>
          <p:nvPr/>
        </p:nvSpPr>
        <p:spPr>
          <a:xfrm>
            <a:off x="553317" y="4461236"/>
            <a:ext cx="418523" cy="3847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de-DE" sz="2600" b="1">
                <a:solidFill>
                  <a:srgbClr val="000E52"/>
                </a:solidFill>
                <a:sym typeface="Wingdings" panose="05000000000000000000" pitchFamily="2" charset="2"/>
              </a:rPr>
              <a:t></a:t>
            </a:r>
            <a:r>
              <a:rPr lang="de-DE" sz="1800">
                <a:solidFill>
                  <a:srgbClr val="000E52"/>
                </a:solidFill>
                <a:sym typeface="Wingdings" panose="05000000000000000000" pitchFamily="2" charset="2"/>
              </a:rPr>
              <a:t> </a:t>
            </a:r>
            <a:endParaRPr lang="de-DE" sz="1800">
              <a:solidFill>
                <a:srgbClr val="000E52"/>
              </a:solidFill>
            </a:endParaRPr>
          </a:p>
        </p:txBody>
      </p:sp>
      <p:sp>
        <p:nvSpPr>
          <p:cNvPr id="16" name="Titel 9">
            <a:extLst>
              <a:ext uri="{FF2B5EF4-FFF2-40B4-BE49-F238E27FC236}">
                <a16:creationId xmlns:a16="http://schemas.microsoft.com/office/drawing/2014/main" id="{FD7B83F6-BE3D-409D-ADF2-E35BF16B1089}"/>
              </a:ext>
            </a:extLst>
          </p:cNvPr>
          <p:cNvSpPr txBox="1">
            <a:spLocks/>
          </p:cNvSpPr>
          <p:nvPr/>
        </p:nvSpPr>
        <p:spPr>
          <a:xfrm>
            <a:off x="553317" y="511175"/>
            <a:ext cx="9617009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de-DE"/>
              <a:t>INA – Ihre erste Anlaufstelle für </a:t>
            </a:r>
            <a:br>
              <a:rPr lang="de-DE"/>
            </a:br>
            <a:r>
              <a:rPr lang="de-DE"/>
              <a:t>Interoperabilität im Gesundheitswesen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D534F470-C578-495E-9B41-92090655A8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3307" y="1850160"/>
            <a:ext cx="1365745" cy="1365745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29FB945F-8ECB-46A3-A6DB-D8B1D61E2026}"/>
              </a:ext>
            </a:extLst>
          </p:cNvPr>
          <p:cNvSpPr txBox="1"/>
          <p:nvPr/>
        </p:nvSpPr>
        <p:spPr>
          <a:xfrm>
            <a:off x="8640445" y="2826882"/>
            <a:ext cx="2280491" cy="428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err="1">
                <a:solidFill>
                  <a:srgbClr val="000E52"/>
                </a:solidFill>
              </a:rPr>
              <a:t>ina.gematik.de</a:t>
            </a:r>
            <a:endParaRPr lang="de-DE" sz="1600" b="1">
              <a:solidFill>
                <a:srgbClr val="000E52"/>
              </a:solidFill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962095FC-2DB5-42B8-BEEF-6A96D64FEF27}"/>
              </a:ext>
            </a:extLst>
          </p:cNvPr>
          <p:cNvSpPr txBox="1"/>
          <p:nvPr/>
        </p:nvSpPr>
        <p:spPr>
          <a:xfrm>
            <a:off x="553317" y="5448939"/>
            <a:ext cx="418523" cy="3847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de-DE" sz="2600" b="1">
                <a:solidFill>
                  <a:srgbClr val="000E52"/>
                </a:solidFill>
                <a:sym typeface="Wingdings" panose="05000000000000000000" pitchFamily="2" charset="2"/>
              </a:rPr>
              <a:t></a:t>
            </a:r>
            <a:r>
              <a:rPr lang="de-DE" sz="1800">
                <a:solidFill>
                  <a:srgbClr val="000E52"/>
                </a:solidFill>
                <a:sym typeface="Wingdings" panose="05000000000000000000" pitchFamily="2" charset="2"/>
              </a:rPr>
              <a:t> </a:t>
            </a:r>
            <a:endParaRPr lang="de-DE" sz="1800">
              <a:solidFill>
                <a:srgbClr val="000E52"/>
              </a:solidFill>
            </a:endParaRPr>
          </a:p>
        </p:txBody>
      </p:sp>
      <p:sp>
        <p:nvSpPr>
          <p:cNvPr id="21" name="Fußzeilenplatzhalter 20">
            <a:extLst>
              <a:ext uri="{FF2B5EF4-FFF2-40B4-BE49-F238E27FC236}">
                <a16:creationId xmlns:a16="http://schemas.microsoft.com/office/drawing/2014/main" id="{6EB26A52-FE30-245D-3C34-07794C8EB05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20" name="Foliennummernplatzhalter 19">
            <a:extLst>
              <a:ext uri="{FF2B5EF4-FFF2-40B4-BE49-F238E27FC236}">
                <a16:creationId xmlns:a16="http://schemas.microsoft.com/office/drawing/2014/main" id="{195611BF-5EBC-CCE3-4464-56632487356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87314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ußzeilenplatzhalter 20">
            <a:extLst>
              <a:ext uri="{FF2B5EF4-FFF2-40B4-BE49-F238E27FC236}">
                <a16:creationId xmlns:a16="http://schemas.microsoft.com/office/drawing/2014/main" id="{5580700A-AFA8-4A12-60F9-BC2161F11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F87BA8D-413C-4236-73B8-69798757A39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34</a:t>
            </a:fld>
            <a:endParaRPr lang="de-DE" b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B8713E-0550-46E4-ABFE-FDE447B17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Weiterentwicklung INA</a:t>
            </a:r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5E5500DD-233B-4380-B564-B9386877CA02}"/>
              </a:ext>
            </a:extLst>
          </p:cNvPr>
          <p:cNvSpPr/>
          <p:nvPr/>
        </p:nvSpPr>
        <p:spPr>
          <a:xfrm>
            <a:off x="6254263" y="1716774"/>
            <a:ext cx="5376771" cy="4180443"/>
          </a:xfrm>
          <a:prstGeom prst="roundRect">
            <a:avLst/>
          </a:prstGeom>
          <a:solidFill>
            <a:srgbClr val="E8ED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§"/>
            </a:pPr>
            <a:endParaRPr lang="de-DE"/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4CACAC92-CDFF-4B97-87EA-0417939848E0}"/>
              </a:ext>
            </a:extLst>
          </p:cNvPr>
          <p:cNvSpPr/>
          <p:nvPr/>
        </p:nvSpPr>
        <p:spPr>
          <a:xfrm>
            <a:off x="553316" y="1749170"/>
            <a:ext cx="5376771" cy="4148047"/>
          </a:xfrm>
          <a:prstGeom prst="roundRect">
            <a:avLst>
              <a:gd name="adj" fmla="val 8270"/>
            </a:avLst>
          </a:prstGeom>
          <a:solidFill>
            <a:srgbClr val="E8ED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§"/>
            </a:pPr>
            <a:endParaRPr lang="de-DE"/>
          </a:p>
        </p:txBody>
      </p:sp>
      <p:sp>
        <p:nvSpPr>
          <p:cNvPr id="8" name="Abgerundetes Rechteck 20">
            <a:extLst>
              <a:ext uri="{FF2B5EF4-FFF2-40B4-BE49-F238E27FC236}">
                <a16:creationId xmlns:a16="http://schemas.microsoft.com/office/drawing/2014/main" id="{ED57E777-8941-42FF-8CED-F7C7A433FD7C}"/>
              </a:ext>
            </a:extLst>
          </p:cNvPr>
          <p:cNvSpPr/>
          <p:nvPr/>
        </p:nvSpPr>
        <p:spPr>
          <a:xfrm>
            <a:off x="534604" y="1524385"/>
            <a:ext cx="3974974" cy="1904616"/>
          </a:xfrm>
          <a:prstGeom prst="roundRect">
            <a:avLst>
              <a:gd name="adj" fmla="val 671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Abgerundetes Rechteck 12">
            <a:extLst>
              <a:ext uri="{FF2B5EF4-FFF2-40B4-BE49-F238E27FC236}">
                <a16:creationId xmlns:a16="http://schemas.microsoft.com/office/drawing/2014/main" id="{438A3FB2-2DAA-49E2-BA8F-F12000D6069F}"/>
              </a:ext>
            </a:extLst>
          </p:cNvPr>
          <p:cNvSpPr/>
          <p:nvPr/>
        </p:nvSpPr>
        <p:spPr>
          <a:xfrm>
            <a:off x="2005858" y="1589003"/>
            <a:ext cx="2273402" cy="3985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01FF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de-DE" sz="1400" b="1">
                <a:solidFill>
                  <a:schemeClr val="tx1"/>
                </a:solidFill>
              </a:rPr>
              <a:t>Inhalte 2024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301ACDB-DDA3-414D-A648-A255F5923BF2}"/>
              </a:ext>
            </a:extLst>
          </p:cNvPr>
          <p:cNvSpPr txBox="1"/>
          <p:nvPr/>
        </p:nvSpPr>
        <p:spPr>
          <a:xfrm>
            <a:off x="784104" y="2162753"/>
            <a:ext cx="5008626" cy="126188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144000" indent="-14400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/>
              <a:t>Neue gesetzliche Grundlagen </a:t>
            </a:r>
            <a:r>
              <a:rPr lang="de-DE" sz="1100" err="1"/>
              <a:t>DigiG</a:t>
            </a:r>
            <a:r>
              <a:rPr lang="de-DE" sz="1100"/>
              <a:t>, GIGV, GVO</a:t>
            </a:r>
          </a:p>
          <a:p>
            <a:pPr marL="144000" indent="-14400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/>
              <a:t>C5 Testate: Listung der Cloud System Anbieter &amp; Einreichung</a:t>
            </a:r>
          </a:p>
          <a:p>
            <a:pPr marL="144000" indent="-14400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/>
              <a:t>Veranstaltungskalender</a:t>
            </a:r>
          </a:p>
          <a:p>
            <a:pPr marL="144000" indent="-14400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/>
              <a:t>Englische Seiten</a:t>
            </a:r>
          </a:p>
          <a:p>
            <a:pPr marL="144000" indent="-14400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/>
              <a:t>Aktualisierungen zu </a:t>
            </a:r>
            <a:r>
              <a:rPr lang="de-DE" sz="1100" err="1"/>
              <a:t>Interop</a:t>
            </a:r>
            <a:r>
              <a:rPr lang="de-DE" sz="1100"/>
              <a:t> Council, Expertenkreis und Arbeitskreise</a:t>
            </a:r>
          </a:p>
        </p:txBody>
      </p:sp>
      <p:sp>
        <p:nvSpPr>
          <p:cNvPr id="11" name="Abgerundetes Rechteck 18">
            <a:extLst>
              <a:ext uri="{FF2B5EF4-FFF2-40B4-BE49-F238E27FC236}">
                <a16:creationId xmlns:a16="http://schemas.microsoft.com/office/drawing/2014/main" id="{CFF9F9FD-4052-496A-A12D-3FAF3B5E4FD5}"/>
              </a:ext>
            </a:extLst>
          </p:cNvPr>
          <p:cNvSpPr/>
          <p:nvPr/>
        </p:nvSpPr>
        <p:spPr>
          <a:xfrm>
            <a:off x="5802086" y="1477851"/>
            <a:ext cx="5855310" cy="1745416"/>
          </a:xfrm>
          <a:prstGeom prst="roundRect">
            <a:avLst>
              <a:gd name="adj" fmla="val 3958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DAA41F4-4868-4E7D-A959-E842CE562F4A}"/>
              </a:ext>
            </a:extLst>
          </p:cNvPr>
          <p:cNvSpPr txBox="1"/>
          <p:nvPr/>
        </p:nvSpPr>
        <p:spPr>
          <a:xfrm>
            <a:off x="6520552" y="2062202"/>
            <a:ext cx="4889762" cy="1638910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144000" indent="-14400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 b="1"/>
              <a:t>Persönlicher Bereich </a:t>
            </a:r>
            <a:r>
              <a:rPr lang="de-DE" sz="1100"/>
              <a:t>mit zusätzlichen Funktionalitäten</a:t>
            </a:r>
          </a:p>
          <a:p>
            <a:pPr marL="410400" lvl="2" indent="-144000">
              <a:lnSpc>
                <a:spcPct val="100000"/>
              </a:lnSpc>
              <a:spcAft>
                <a:spcPts val="300"/>
              </a:spcAft>
            </a:pPr>
            <a:r>
              <a:rPr lang="de-DE" sz="1100"/>
              <a:t>Seiten als Favoriten abonnieren</a:t>
            </a:r>
          </a:p>
          <a:p>
            <a:pPr marL="410400" lvl="2" indent="-144000">
              <a:lnSpc>
                <a:spcPct val="100000"/>
              </a:lnSpc>
              <a:spcAft>
                <a:spcPts val="300"/>
              </a:spcAft>
            </a:pPr>
            <a:r>
              <a:rPr lang="de-DE" sz="1100"/>
              <a:t>Seiten und einzelne Content Elemente kommentieren</a:t>
            </a:r>
          </a:p>
          <a:p>
            <a:pPr marL="410400" lvl="2" indent="-144000">
              <a:lnSpc>
                <a:spcPct val="100000"/>
              </a:lnSpc>
              <a:spcAft>
                <a:spcPts val="300"/>
              </a:spcAft>
            </a:pPr>
            <a:r>
              <a:rPr lang="de-DE" sz="1100"/>
              <a:t>Selbstständiges Anlegen und Pflegen von Expertenprofilen (falls Mitglied im Expertenkreis)</a:t>
            </a:r>
          </a:p>
          <a:p>
            <a:pPr marL="144000" indent="-14400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 b="1"/>
              <a:t>Kontaktformular</a:t>
            </a:r>
            <a:r>
              <a:rPr lang="de-DE" sz="1100"/>
              <a:t> mit Dateiupload</a:t>
            </a:r>
          </a:p>
          <a:p>
            <a:pPr marL="144000" indent="-14400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 b="1"/>
              <a:t>Frontend </a:t>
            </a:r>
            <a:r>
              <a:rPr lang="de-DE" sz="1100" b="1" err="1"/>
              <a:t>Editing</a:t>
            </a:r>
            <a:r>
              <a:rPr lang="de-DE" sz="1100"/>
              <a:t>: ausgewählte </a:t>
            </a:r>
            <a:r>
              <a:rPr lang="de-DE" sz="1100" err="1"/>
              <a:t>Expert:innen</a:t>
            </a:r>
            <a:r>
              <a:rPr lang="de-DE" sz="1100"/>
              <a:t> können selbstständig Content einbringen oder überarbeiten</a:t>
            </a:r>
          </a:p>
        </p:txBody>
      </p:sp>
      <p:sp>
        <p:nvSpPr>
          <p:cNvPr id="13" name="Abgerundetes Rechteck 5">
            <a:extLst>
              <a:ext uri="{FF2B5EF4-FFF2-40B4-BE49-F238E27FC236}">
                <a16:creationId xmlns:a16="http://schemas.microsoft.com/office/drawing/2014/main" id="{D1545965-9C88-4474-B53A-600352E2520A}"/>
              </a:ext>
            </a:extLst>
          </p:cNvPr>
          <p:cNvSpPr/>
          <p:nvPr/>
        </p:nvSpPr>
        <p:spPr>
          <a:xfrm>
            <a:off x="7502142" y="1588534"/>
            <a:ext cx="2785970" cy="3989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01FF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de-DE" sz="1400" b="1">
                <a:solidFill>
                  <a:schemeClr val="tx1"/>
                </a:solidFill>
              </a:rPr>
              <a:t>Funktionen 2024</a:t>
            </a:r>
          </a:p>
        </p:txBody>
      </p:sp>
      <p:sp>
        <p:nvSpPr>
          <p:cNvPr id="14" name="Abgerundetes Rechteck 20">
            <a:extLst>
              <a:ext uri="{FF2B5EF4-FFF2-40B4-BE49-F238E27FC236}">
                <a16:creationId xmlns:a16="http://schemas.microsoft.com/office/drawing/2014/main" id="{0362E86A-A424-48D4-B044-7AF4D413C868}"/>
              </a:ext>
            </a:extLst>
          </p:cNvPr>
          <p:cNvSpPr/>
          <p:nvPr/>
        </p:nvSpPr>
        <p:spPr>
          <a:xfrm>
            <a:off x="784105" y="4125567"/>
            <a:ext cx="4974188" cy="1876043"/>
          </a:xfrm>
          <a:prstGeom prst="roundRect">
            <a:avLst>
              <a:gd name="adj" fmla="val 671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t"/>
          <a:lstStyle/>
          <a:p>
            <a:pPr marL="144000" indent="-14400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tx1"/>
                </a:solidFill>
              </a:rPr>
              <a:t>Informationen zur Konformitätsbewertung </a:t>
            </a:r>
            <a:r>
              <a:rPr lang="de-DE" sz="1100" dirty="0" err="1">
                <a:solidFill>
                  <a:schemeClr val="tx1"/>
                </a:solidFill>
              </a:rPr>
              <a:t>eML</a:t>
            </a:r>
            <a:r>
              <a:rPr lang="de-DE" sz="1100" dirty="0">
                <a:solidFill>
                  <a:schemeClr val="tx1"/>
                </a:solidFill>
              </a:rPr>
              <a:t> sowie die Positivliste</a:t>
            </a:r>
          </a:p>
          <a:p>
            <a:pPr marL="144000" indent="-14400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tx1"/>
                </a:solidFill>
              </a:rPr>
              <a:t>TOP 20 IGs im Gesundheitswesen in Zusammenarbeit mit HL7</a:t>
            </a:r>
          </a:p>
          <a:p>
            <a:pPr marL="144000" indent="-14400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tx1"/>
                </a:solidFill>
              </a:rPr>
              <a:t>Informationen zur Digitalisierungsstrategie und deren Umsetzung</a:t>
            </a:r>
          </a:p>
          <a:p>
            <a:pPr marL="144000" indent="-14400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tx1"/>
                </a:solidFill>
              </a:rPr>
              <a:t>Informationsseite zum Öffentlichen Gesundheitsdienst</a:t>
            </a:r>
          </a:p>
          <a:p>
            <a:pPr marL="144000" indent="-14400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tx1"/>
                </a:solidFill>
              </a:rPr>
              <a:t>Einvernehmen zur 116117 der Terminserviceschnittstelle</a:t>
            </a:r>
          </a:p>
          <a:p>
            <a:pPr marL="144000" indent="-14400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tx1"/>
                </a:solidFill>
              </a:rPr>
              <a:t>Einschätzung zur </a:t>
            </a:r>
            <a:r>
              <a:rPr lang="de-DE" sz="1100" dirty="0" err="1">
                <a:solidFill>
                  <a:schemeClr val="tx1"/>
                </a:solidFill>
              </a:rPr>
              <a:t>eMP</a:t>
            </a:r>
            <a:r>
              <a:rPr lang="de-DE" sz="1100" dirty="0">
                <a:solidFill>
                  <a:schemeClr val="tx1"/>
                </a:solidFill>
              </a:rPr>
              <a:t> Spezifikation</a:t>
            </a:r>
          </a:p>
        </p:txBody>
      </p:sp>
      <p:sp>
        <p:nvSpPr>
          <p:cNvPr id="15" name="Abgerundetes Rechteck 12">
            <a:extLst>
              <a:ext uri="{FF2B5EF4-FFF2-40B4-BE49-F238E27FC236}">
                <a16:creationId xmlns:a16="http://schemas.microsoft.com/office/drawing/2014/main" id="{5A824628-ACBE-4021-A73A-315DDF9A01FE}"/>
              </a:ext>
            </a:extLst>
          </p:cNvPr>
          <p:cNvSpPr/>
          <p:nvPr/>
        </p:nvSpPr>
        <p:spPr>
          <a:xfrm>
            <a:off x="1877356" y="3671031"/>
            <a:ext cx="2368463" cy="3985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01FF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de-DE" sz="1400" b="1">
                <a:solidFill>
                  <a:schemeClr val="tx1"/>
                </a:solidFill>
              </a:rPr>
              <a:t>Erweiterungen 2025</a:t>
            </a:r>
          </a:p>
        </p:txBody>
      </p:sp>
      <p:sp>
        <p:nvSpPr>
          <p:cNvPr id="16" name="Abgerundetes Rechteck 18">
            <a:extLst>
              <a:ext uri="{FF2B5EF4-FFF2-40B4-BE49-F238E27FC236}">
                <a16:creationId xmlns:a16="http://schemas.microsoft.com/office/drawing/2014/main" id="{E40E6F48-5E58-472F-B8E7-C6FB82087742}"/>
              </a:ext>
            </a:extLst>
          </p:cNvPr>
          <p:cNvSpPr/>
          <p:nvPr/>
        </p:nvSpPr>
        <p:spPr>
          <a:xfrm>
            <a:off x="5938591" y="3611303"/>
            <a:ext cx="5855310" cy="2539239"/>
          </a:xfrm>
          <a:prstGeom prst="roundRect">
            <a:avLst>
              <a:gd name="adj" fmla="val 3958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BED0DBD4-4C1D-4427-B85B-4D236876834F}"/>
              </a:ext>
            </a:extLst>
          </p:cNvPr>
          <p:cNvSpPr txBox="1"/>
          <p:nvPr/>
        </p:nvSpPr>
        <p:spPr>
          <a:xfrm>
            <a:off x="6520552" y="4333757"/>
            <a:ext cx="5032664" cy="1431161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 marL="143510" indent="-14351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/>
              <a:t>Sich aus externen Portal Titus generierende Positivliste</a:t>
            </a:r>
            <a:endParaRPr lang="en-US"/>
          </a:p>
          <a:p>
            <a:pPr marL="143510" indent="-14351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100" b="1" err="1"/>
              <a:t>Rebrush</a:t>
            </a:r>
            <a:endParaRPr lang="de-DE" sz="1100" b="1">
              <a:ea typeface="Verdana"/>
            </a:endParaRPr>
          </a:p>
          <a:p>
            <a:pPr marL="410210" lvl="2" indent="-143510">
              <a:lnSpc>
                <a:spcPct val="100000"/>
              </a:lnSpc>
              <a:spcAft>
                <a:spcPts val="300"/>
              </a:spcAft>
            </a:pPr>
            <a:r>
              <a:rPr lang="de-DE" sz="1100"/>
              <a:t>Neue Navigationsstruktur um Inhalte besser auffindbar zu machen</a:t>
            </a:r>
            <a:endParaRPr lang="de-DE" sz="1100">
              <a:ea typeface="Verdana"/>
            </a:endParaRPr>
          </a:p>
          <a:p>
            <a:pPr marL="411480" lvl="2" indent="-146050">
              <a:lnSpc>
                <a:spcPct val="100000"/>
              </a:lnSpc>
              <a:spcAft>
                <a:spcPts val="300"/>
              </a:spcAft>
            </a:pPr>
            <a:r>
              <a:rPr lang="de-DE" sz="1100"/>
              <a:t>Weiterentwicklung der Liste von Empfohlenen und verbindlichen Standards</a:t>
            </a:r>
            <a:endParaRPr lang="de-DE" sz="1100">
              <a:ea typeface="Verdana"/>
            </a:endParaRPr>
          </a:p>
          <a:p>
            <a:pPr marL="411480" lvl="2" indent="-146050">
              <a:lnSpc>
                <a:spcPct val="100000"/>
              </a:lnSpc>
              <a:spcAft>
                <a:spcPts val="300"/>
              </a:spcAft>
            </a:pPr>
            <a:r>
              <a:rPr lang="de-DE" sz="1100"/>
              <a:t>Weiterentwicklung des UX durch neue Content-Elemente</a:t>
            </a:r>
            <a:endParaRPr lang="de-DE" sz="1100">
              <a:ea typeface="Verdana"/>
            </a:endParaRPr>
          </a:p>
        </p:txBody>
      </p:sp>
      <p:sp>
        <p:nvSpPr>
          <p:cNvPr id="18" name="Abgerundetes Rechteck 5">
            <a:extLst>
              <a:ext uri="{FF2B5EF4-FFF2-40B4-BE49-F238E27FC236}">
                <a16:creationId xmlns:a16="http://schemas.microsoft.com/office/drawing/2014/main" id="{B646B64F-AB8D-484B-AB0E-9709FD478AAF}"/>
              </a:ext>
            </a:extLst>
          </p:cNvPr>
          <p:cNvSpPr/>
          <p:nvPr/>
        </p:nvSpPr>
        <p:spPr>
          <a:xfrm>
            <a:off x="7596554" y="3886429"/>
            <a:ext cx="2785970" cy="3683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01FF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de-DE" sz="1400" b="1">
                <a:solidFill>
                  <a:schemeClr val="tx1"/>
                </a:solidFill>
              </a:rPr>
              <a:t>Erweiterungen 2025</a:t>
            </a:r>
          </a:p>
        </p:txBody>
      </p:sp>
      <p:pic>
        <p:nvPicPr>
          <p:cNvPr id="19" name="Grafik 18" descr="Ein Bild, das Screenshot, Kreis, Grafiken, Design enthält.&#10;&#10;Automatisch generierte Beschreibung">
            <a:extLst>
              <a:ext uri="{FF2B5EF4-FFF2-40B4-BE49-F238E27FC236}">
                <a16:creationId xmlns:a16="http://schemas.microsoft.com/office/drawing/2014/main" id="{C6080260-8CC4-4A63-8B2D-78B8C41BA4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763" y="1204098"/>
            <a:ext cx="938147" cy="1025352"/>
          </a:xfrm>
          <a:prstGeom prst="rect">
            <a:avLst/>
          </a:prstGeom>
        </p:spPr>
      </p:pic>
      <p:pic>
        <p:nvPicPr>
          <p:cNvPr id="20" name="Grafik 19" descr="Ein Bild, das Zahnrad, Kreis, Metallwaren, Transport enthält.&#10;&#10;Automatisch generierte Beschreibung">
            <a:extLst>
              <a:ext uri="{FF2B5EF4-FFF2-40B4-BE49-F238E27FC236}">
                <a16:creationId xmlns:a16="http://schemas.microsoft.com/office/drawing/2014/main" id="{5AF17535-6CBC-44BE-A555-77C5272CD3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3680" y="990885"/>
            <a:ext cx="1495366" cy="126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2309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512DEE4-E24A-151C-88E0-04834933254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934D45A-BB7D-81DE-6EB9-4CC119952B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35</a:t>
            </a:fld>
            <a:endParaRPr lang="de-DE" b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B8713E-0550-46E4-ABFE-FDE447B17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solidFill>
                  <a:srgbClr val="000E52"/>
                </a:solidFill>
              </a:rPr>
              <a:t>Zugriffzahlen INA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725ACE1-8E60-47F7-B2B5-985BF33D75A5}"/>
              </a:ext>
            </a:extLst>
          </p:cNvPr>
          <p:cNvSpPr txBox="1"/>
          <p:nvPr/>
        </p:nvSpPr>
        <p:spPr>
          <a:xfrm>
            <a:off x="553317" y="4511427"/>
            <a:ext cx="5464175" cy="153888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lnSpc>
                <a:spcPct val="100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de-DE" sz="1200" err="1">
                <a:solidFill>
                  <a:srgbClr val="000E52"/>
                </a:solidFill>
              </a:rPr>
              <a:t>Ø</a:t>
            </a:r>
            <a:r>
              <a:rPr lang="de-DE" sz="1200">
                <a:solidFill>
                  <a:srgbClr val="000E52"/>
                </a:solidFill>
              </a:rPr>
              <a:t> ca. 5200 Seitenaufrufe pro Monat (+2% </a:t>
            </a:r>
            <a:r>
              <a:rPr lang="de-DE" sz="1200" err="1">
                <a:solidFill>
                  <a:srgbClr val="000E52"/>
                </a:solidFill>
              </a:rPr>
              <a:t>vs</a:t>
            </a:r>
            <a:r>
              <a:rPr lang="de-DE" sz="1200">
                <a:solidFill>
                  <a:srgbClr val="000E52"/>
                </a:solidFill>
              </a:rPr>
              <a:t> 2024)</a:t>
            </a:r>
          </a:p>
          <a:p>
            <a:pPr marL="285750" indent="-285750">
              <a:lnSpc>
                <a:spcPct val="100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de-DE" sz="1200" err="1">
                <a:solidFill>
                  <a:srgbClr val="000E52"/>
                </a:solidFill>
              </a:rPr>
              <a:t>Ø</a:t>
            </a:r>
            <a:r>
              <a:rPr lang="de-DE" sz="1200">
                <a:solidFill>
                  <a:srgbClr val="000E52"/>
                </a:solidFill>
              </a:rPr>
              <a:t> ca. 1.280 </a:t>
            </a:r>
            <a:r>
              <a:rPr lang="de-DE" sz="1200" err="1">
                <a:solidFill>
                  <a:srgbClr val="000E52"/>
                </a:solidFill>
              </a:rPr>
              <a:t>Nutzer:innen</a:t>
            </a:r>
            <a:r>
              <a:rPr lang="de-DE" sz="1200">
                <a:solidFill>
                  <a:srgbClr val="000E52"/>
                </a:solidFill>
              </a:rPr>
              <a:t> pro Monat, keine relevante Veränderung zu 2024</a:t>
            </a:r>
            <a:endParaRPr lang="de-DE" sz="1200">
              <a:solidFill>
                <a:srgbClr val="000E52"/>
              </a:solidFill>
              <a:ea typeface="Verdana"/>
            </a:endParaRPr>
          </a:p>
          <a:p>
            <a:pPr marL="285750" indent="-285750">
              <a:lnSpc>
                <a:spcPct val="100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de-DE" sz="1200">
                <a:solidFill>
                  <a:srgbClr val="000E52"/>
                </a:solidFill>
              </a:rPr>
              <a:t>Ca. 4,5 Seitenaufrufe pro </a:t>
            </a:r>
            <a:r>
              <a:rPr lang="de-DE" sz="1200" err="1">
                <a:solidFill>
                  <a:srgbClr val="000E52"/>
                </a:solidFill>
              </a:rPr>
              <a:t>Nutzer:in</a:t>
            </a:r>
            <a:endParaRPr lang="de-DE" sz="1200">
              <a:solidFill>
                <a:srgbClr val="000E52"/>
              </a:solidFill>
            </a:endParaRPr>
          </a:p>
          <a:p>
            <a:pPr marL="285750" indent="-285750">
              <a:lnSpc>
                <a:spcPct val="100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de-DE" sz="1200">
                <a:solidFill>
                  <a:srgbClr val="000E52"/>
                </a:solidFill>
              </a:rPr>
              <a:t>Ca. 10.000 Aufrufe der KOB-Positivliste </a:t>
            </a:r>
            <a:r>
              <a:rPr lang="de-DE" sz="1200" err="1">
                <a:solidFill>
                  <a:srgbClr val="000E52"/>
                </a:solidFill>
              </a:rPr>
              <a:t>eML</a:t>
            </a:r>
            <a:endParaRPr lang="de-DE" sz="1200">
              <a:solidFill>
                <a:srgbClr val="000E52"/>
              </a:solidFill>
            </a:endParaRPr>
          </a:p>
          <a:p>
            <a:pPr marL="285750" indent="-285750">
              <a:lnSpc>
                <a:spcPct val="100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de-DE" sz="1200">
                <a:solidFill>
                  <a:srgbClr val="000E52"/>
                </a:solidFill>
              </a:rPr>
              <a:t>Die Positivliste, die KOB Informationsseite als auch die Inhalte des IOP-Summits wurde am häufigsten aufgerufen</a:t>
            </a:r>
            <a:endParaRPr lang="de-DE" sz="1200">
              <a:solidFill>
                <a:srgbClr val="000E52"/>
              </a:solidFill>
              <a:ea typeface="Verdana"/>
            </a:endParaRPr>
          </a:p>
        </p:txBody>
      </p:sp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8BF80D3E-3572-48F2-A6D1-2E462179E8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1489929"/>
              </p:ext>
            </p:extLst>
          </p:nvPr>
        </p:nvGraphicFramePr>
        <p:xfrm>
          <a:off x="478411" y="1248455"/>
          <a:ext cx="6297143" cy="3161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8" name="Diagramm 17">
                <a:extLst>
                  <a:ext uri="{FF2B5EF4-FFF2-40B4-BE49-F238E27FC236}">
                    <a16:creationId xmlns:a16="http://schemas.microsoft.com/office/drawing/2014/main" id="{1BA870CC-34E0-4E95-AB40-A1293F5E4026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863940260"/>
                  </p:ext>
                </p:extLst>
              </p:nvPr>
            </p:nvGraphicFramePr>
            <p:xfrm>
              <a:off x="7261673" y="1248455"/>
              <a:ext cx="4473575" cy="487356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18" name="Diagramm 17">
                <a:extLst>
                  <a:ext uri="{FF2B5EF4-FFF2-40B4-BE49-F238E27FC236}">
                    <a16:creationId xmlns:a16="http://schemas.microsoft.com/office/drawing/2014/main" id="{1BA870CC-34E0-4E95-AB40-A1293F5E402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61673" y="1248455"/>
                <a:ext cx="4473575" cy="487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871276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E114C-DCED-8D15-3A84-1549EAEA1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Gerade Verbindung 19">
            <a:extLst>
              <a:ext uri="{FF2B5EF4-FFF2-40B4-BE49-F238E27FC236}">
                <a16:creationId xmlns:a16="http://schemas.microsoft.com/office/drawing/2014/main" id="{11BD2D15-6C48-C4AC-0FE7-7CB668536B56}"/>
              </a:ext>
            </a:extLst>
          </p:cNvPr>
          <p:cNvCxnSpPr/>
          <p:nvPr/>
        </p:nvCxnSpPr>
        <p:spPr>
          <a:xfrm>
            <a:off x="2772120" y="3727174"/>
            <a:ext cx="7222435" cy="0"/>
          </a:xfrm>
          <a:prstGeom prst="line">
            <a:avLst/>
          </a:prstGeom>
          <a:ln w="38100">
            <a:solidFill>
              <a:srgbClr val="D1DB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22">
            <a:extLst>
              <a:ext uri="{FF2B5EF4-FFF2-40B4-BE49-F238E27FC236}">
                <a16:creationId xmlns:a16="http://schemas.microsoft.com/office/drawing/2014/main" id="{87D2EB25-DE66-61B0-4F22-3B106447078F}"/>
              </a:ext>
            </a:extLst>
          </p:cNvPr>
          <p:cNvCxnSpPr/>
          <p:nvPr/>
        </p:nvCxnSpPr>
        <p:spPr>
          <a:xfrm>
            <a:off x="2772120" y="5264426"/>
            <a:ext cx="7222435" cy="0"/>
          </a:xfrm>
          <a:prstGeom prst="line">
            <a:avLst/>
          </a:prstGeom>
          <a:ln w="38100">
            <a:solidFill>
              <a:srgbClr val="D1DB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0E078A8E-1580-8C9A-20D6-0C02203090F6}"/>
              </a:ext>
            </a:extLst>
          </p:cNvPr>
          <p:cNvCxnSpPr/>
          <p:nvPr/>
        </p:nvCxnSpPr>
        <p:spPr>
          <a:xfrm>
            <a:off x="2772120" y="2136913"/>
            <a:ext cx="7222435" cy="0"/>
          </a:xfrm>
          <a:prstGeom prst="line">
            <a:avLst/>
          </a:prstGeom>
          <a:ln w="38100">
            <a:solidFill>
              <a:srgbClr val="D1DB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Abgerundetes Rechteck 14">
            <a:extLst>
              <a:ext uri="{FF2B5EF4-FFF2-40B4-BE49-F238E27FC236}">
                <a16:creationId xmlns:a16="http://schemas.microsoft.com/office/drawing/2014/main" id="{2D34EC9C-9562-AB95-8B88-97A3F8B18D75}"/>
              </a:ext>
            </a:extLst>
          </p:cNvPr>
          <p:cNvSpPr/>
          <p:nvPr/>
        </p:nvSpPr>
        <p:spPr>
          <a:xfrm>
            <a:off x="7303468" y="1312166"/>
            <a:ext cx="4339257" cy="4381064"/>
          </a:xfrm>
          <a:prstGeom prst="roundRect">
            <a:avLst>
              <a:gd name="adj" fmla="val 7401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Abgerundetes Rechteck 13">
            <a:extLst>
              <a:ext uri="{FF2B5EF4-FFF2-40B4-BE49-F238E27FC236}">
                <a16:creationId xmlns:a16="http://schemas.microsoft.com/office/drawing/2014/main" id="{84897627-422D-C5CF-626E-8D8A0CA1933D}"/>
              </a:ext>
            </a:extLst>
          </p:cNvPr>
          <p:cNvSpPr/>
          <p:nvPr/>
        </p:nvSpPr>
        <p:spPr>
          <a:xfrm>
            <a:off x="787372" y="4497732"/>
            <a:ext cx="6040971" cy="1560167"/>
          </a:xfrm>
          <a:prstGeom prst="roundRect">
            <a:avLst>
              <a:gd name="adj" fmla="val 7401"/>
            </a:avLst>
          </a:prstGeom>
          <a:solidFill>
            <a:schemeClr val="bg1"/>
          </a:solidFill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Abgerundetes Rechteck 12">
            <a:extLst>
              <a:ext uri="{FF2B5EF4-FFF2-40B4-BE49-F238E27FC236}">
                <a16:creationId xmlns:a16="http://schemas.microsoft.com/office/drawing/2014/main" id="{F8EA1C5A-4CA4-1C88-8D3C-DEF59546C827}"/>
              </a:ext>
            </a:extLst>
          </p:cNvPr>
          <p:cNvSpPr/>
          <p:nvPr/>
        </p:nvSpPr>
        <p:spPr>
          <a:xfrm>
            <a:off x="787372" y="3021697"/>
            <a:ext cx="6040971" cy="1337610"/>
          </a:xfrm>
          <a:prstGeom prst="roundRect">
            <a:avLst>
              <a:gd name="adj" fmla="val 7401"/>
            </a:avLst>
          </a:prstGeom>
          <a:solidFill>
            <a:schemeClr val="bg1"/>
          </a:solidFill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246973FF-B422-FE18-5EAA-EC4AD9232848}"/>
              </a:ext>
            </a:extLst>
          </p:cNvPr>
          <p:cNvSpPr/>
          <p:nvPr/>
        </p:nvSpPr>
        <p:spPr>
          <a:xfrm>
            <a:off x="787372" y="1333861"/>
            <a:ext cx="6040971" cy="1566414"/>
          </a:xfrm>
          <a:prstGeom prst="roundRect">
            <a:avLst>
              <a:gd name="adj" fmla="val 7401"/>
            </a:avLst>
          </a:prstGeom>
          <a:solidFill>
            <a:schemeClr val="bg1"/>
          </a:solidFill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itel 9">
            <a:extLst>
              <a:ext uri="{FF2B5EF4-FFF2-40B4-BE49-F238E27FC236}">
                <a16:creationId xmlns:a16="http://schemas.microsoft.com/office/drawing/2014/main" id="{9D8E54F7-3F05-69E0-389C-6AA28874F3F5}"/>
              </a:ext>
            </a:extLst>
          </p:cNvPr>
          <p:cNvSpPr txBox="1">
            <a:spLocks/>
          </p:cNvSpPr>
          <p:nvPr/>
        </p:nvSpPr>
        <p:spPr>
          <a:xfrm>
            <a:off x="553317" y="511176"/>
            <a:ext cx="10345142" cy="7005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de-DE"/>
              <a:t>Ausblick: 3 Säulen für die Weiterentwicklung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ADB6D632-91BF-7904-833F-1E648A6554EF}"/>
              </a:ext>
            </a:extLst>
          </p:cNvPr>
          <p:cNvSpPr txBox="1"/>
          <p:nvPr/>
        </p:nvSpPr>
        <p:spPr>
          <a:xfrm>
            <a:off x="1262497" y="3149429"/>
            <a:ext cx="5808359" cy="1081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indent="-180000">
              <a:lnSpc>
                <a:spcPct val="100000"/>
              </a:lnSpc>
            </a:pPr>
            <a:r>
              <a:rPr lang="de-DE" sz="1600" b="1">
                <a:solidFill>
                  <a:srgbClr val="000E52"/>
                </a:solidFill>
              </a:rPr>
              <a:t>Content-Erweiterung</a:t>
            </a:r>
          </a:p>
          <a:p>
            <a:pPr marL="180000" indent="-1800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de-DE" sz="1400">
                <a:solidFill>
                  <a:srgbClr val="000E52"/>
                </a:solidFill>
              </a:rPr>
              <a:t>Ausbau der </a:t>
            </a:r>
            <a:r>
              <a:rPr lang="de-DE" sz="1400" b="1">
                <a:solidFill>
                  <a:srgbClr val="000E52"/>
                </a:solidFill>
              </a:rPr>
              <a:t>redaktionellen</a:t>
            </a:r>
            <a:r>
              <a:rPr lang="de-DE" sz="1400">
                <a:solidFill>
                  <a:srgbClr val="000E52"/>
                </a:solidFill>
              </a:rPr>
              <a:t> sowie </a:t>
            </a:r>
            <a:r>
              <a:rPr lang="de-DE" sz="1400" b="1">
                <a:solidFill>
                  <a:srgbClr val="000E52"/>
                </a:solidFill>
              </a:rPr>
              <a:t>fachlichen Inhalte </a:t>
            </a:r>
          </a:p>
          <a:p>
            <a:pPr marL="180000" indent="-1800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de-DE" sz="1400" b="1">
                <a:solidFill>
                  <a:srgbClr val="000E52"/>
                </a:solidFill>
              </a:rPr>
              <a:t>Vernetzung der Daten </a:t>
            </a:r>
            <a:r>
              <a:rPr lang="de-DE" sz="1400">
                <a:solidFill>
                  <a:srgbClr val="000E52"/>
                </a:solidFill>
              </a:rPr>
              <a:t>zwischen Standards,</a:t>
            </a:r>
            <a:br>
              <a:rPr lang="de-DE" sz="1400">
                <a:solidFill>
                  <a:srgbClr val="000E52"/>
                </a:solidFill>
              </a:rPr>
            </a:br>
            <a:r>
              <a:rPr lang="de-DE" sz="1400">
                <a:solidFill>
                  <a:srgbClr val="000E52"/>
                </a:solidFill>
              </a:rPr>
              <a:t>Expertenkreis und Arbeitskreise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CF974F64-9DE4-4CAD-8D3E-A897B13B01C2}"/>
              </a:ext>
            </a:extLst>
          </p:cNvPr>
          <p:cNvSpPr txBox="1"/>
          <p:nvPr/>
        </p:nvSpPr>
        <p:spPr>
          <a:xfrm>
            <a:off x="1262497" y="4585334"/>
            <a:ext cx="5808359" cy="1337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indent="-180000">
              <a:lnSpc>
                <a:spcPct val="100000"/>
              </a:lnSpc>
            </a:pPr>
            <a:r>
              <a:rPr lang="de-DE" sz="1600" b="1">
                <a:solidFill>
                  <a:srgbClr val="000E52"/>
                </a:solidFill>
              </a:rPr>
              <a:t>Nutzerfreundlichkeit (UX)</a:t>
            </a:r>
          </a:p>
          <a:p>
            <a:pPr marL="180000" indent="-1800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de-DE" sz="1400" b="1">
                <a:solidFill>
                  <a:srgbClr val="000E52"/>
                </a:solidFill>
              </a:rPr>
              <a:t>Friendly User Tests</a:t>
            </a:r>
            <a:r>
              <a:rPr lang="de-DE" sz="1400">
                <a:solidFill>
                  <a:srgbClr val="000E52"/>
                </a:solidFill>
              </a:rPr>
              <a:t> und Weiterentwicklung </a:t>
            </a:r>
            <a:br>
              <a:rPr lang="de-DE" sz="1400">
                <a:solidFill>
                  <a:srgbClr val="000E52"/>
                </a:solidFill>
              </a:rPr>
            </a:br>
            <a:r>
              <a:rPr lang="de-DE" sz="1400">
                <a:solidFill>
                  <a:srgbClr val="000E52"/>
                </a:solidFill>
              </a:rPr>
              <a:t>auf Basis des </a:t>
            </a:r>
            <a:r>
              <a:rPr lang="de-DE" sz="1400" b="1">
                <a:solidFill>
                  <a:srgbClr val="000E52"/>
                </a:solidFill>
              </a:rPr>
              <a:t>Nutzerfeedbacks</a:t>
            </a:r>
          </a:p>
          <a:p>
            <a:pPr marL="180000" indent="-1800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de-DE" sz="1400" b="1">
                <a:solidFill>
                  <a:srgbClr val="000E52"/>
                </a:solidFill>
              </a:rPr>
              <a:t>Verknüpfung </a:t>
            </a:r>
            <a:r>
              <a:rPr lang="de-DE" sz="1400">
                <a:solidFill>
                  <a:srgbClr val="000E52"/>
                </a:solidFill>
              </a:rPr>
              <a:t>mit dem Wissenstransfer auf L-INA</a:t>
            </a:r>
          </a:p>
          <a:p>
            <a:pPr marL="180000" indent="-1800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de-DE" sz="1400" b="1" err="1">
                <a:solidFill>
                  <a:srgbClr val="000E52"/>
                </a:solidFill>
              </a:rPr>
              <a:t>Rebrush</a:t>
            </a:r>
            <a:r>
              <a:rPr lang="de-DE" sz="1400" b="1">
                <a:solidFill>
                  <a:srgbClr val="000E52"/>
                </a:solidFill>
              </a:rPr>
              <a:t> </a:t>
            </a:r>
            <a:r>
              <a:rPr lang="de-DE" sz="1400">
                <a:solidFill>
                  <a:srgbClr val="000E52"/>
                </a:solidFill>
              </a:rPr>
              <a:t>von INA in Bezug auf Design und Struktur</a:t>
            </a:r>
            <a:endParaRPr lang="de-DE" sz="1400" b="1">
              <a:solidFill>
                <a:srgbClr val="000E52"/>
              </a:solidFill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6C1887F8-4AF9-9054-06A6-ABC77558AE0E}"/>
              </a:ext>
            </a:extLst>
          </p:cNvPr>
          <p:cNvSpPr txBox="1"/>
          <p:nvPr/>
        </p:nvSpPr>
        <p:spPr>
          <a:xfrm>
            <a:off x="1262497" y="1452472"/>
            <a:ext cx="5808359" cy="13375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indent="-180000">
              <a:lnSpc>
                <a:spcPts val="1920"/>
              </a:lnSpc>
            </a:pPr>
            <a:r>
              <a:rPr lang="de-DE" sz="1600" b="1">
                <a:solidFill>
                  <a:srgbClr val="000E52"/>
                </a:solidFill>
              </a:rPr>
              <a:t>Funktionalität</a:t>
            </a:r>
          </a:p>
          <a:p>
            <a:pPr marL="180000" indent="-180000">
              <a:lnSpc>
                <a:spcPts val="1920"/>
              </a:lnSpc>
              <a:buFont typeface="Arial" panose="020B0604020202020204" pitchFamily="34" charset="0"/>
              <a:buChar char="•"/>
            </a:pPr>
            <a:r>
              <a:rPr lang="de-DE" sz="1400" b="1">
                <a:solidFill>
                  <a:srgbClr val="000E52"/>
                </a:solidFill>
              </a:rPr>
              <a:t>Digitalisierung und Automatisierung </a:t>
            </a:r>
            <a:r>
              <a:rPr lang="de-DE" sz="1400">
                <a:solidFill>
                  <a:srgbClr val="000E52"/>
                </a:solidFill>
              </a:rPr>
              <a:t>von </a:t>
            </a:r>
            <a:br>
              <a:rPr lang="de-DE" sz="1400">
                <a:solidFill>
                  <a:srgbClr val="000E52"/>
                </a:solidFill>
              </a:rPr>
            </a:br>
            <a:r>
              <a:rPr lang="de-DE" sz="1400">
                <a:solidFill>
                  <a:srgbClr val="000E52"/>
                </a:solidFill>
              </a:rPr>
              <a:t>bestehenden Prozessen </a:t>
            </a:r>
          </a:p>
          <a:p>
            <a:pPr marL="180000" indent="-180000">
              <a:lnSpc>
                <a:spcPts val="1920"/>
              </a:lnSpc>
              <a:buFont typeface="Arial" panose="020B0604020202020204" pitchFamily="34" charset="0"/>
              <a:buChar char="•"/>
            </a:pPr>
            <a:r>
              <a:rPr lang="de-DE" sz="1400">
                <a:solidFill>
                  <a:srgbClr val="000E52"/>
                </a:solidFill>
              </a:rPr>
              <a:t>Überarbeitung der </a:t>
            </a:r>
            <a:r>
              <a:rPr lang="de-DE" sz="1400" b="1">
                <a:solidFill>
                  <a:srgbClr val="000E52"/>
                </a:solidFill>
              </a:rPr>
              <a:t>Beantragungsprozesse</a:t>
            </a:r>
            <a:r>
              <a:rPr lang="de-DE" sz="1400">
                <a:solidFill>
                  <a:srgbClr val="000E52"/>
                </a:solidFill>
              </a:rPr>
              <a:t> für </a:t>
            </a:r>
            <a:br>
              <a:rPr lang="de-DE" sz="1400">
                <a:solidFill>
                  <a:srgbClr val="000E52"/>
                </a:solidFill>
              </a:rPr>
            </a:br>
            <a:r>
              <a:rPr lang="de-DE" sz="1400">
                <a:solidFill>
                  <a:srgbClr val="000E52"/>
                </a:solidFill>
              </a:rPr>
              <a:t>Standards und Projekte/Anwendungen</a:t>
            </a:r>
          </a:p>
        </p:txBody>
      </p:sp>
      <p:sp>
        <p:nvSpPr>
          <p:cNvPr id="11" name="Textplatzhalter 39">
            <a:extLst>
              <a:ext uri="{FF2B5EF4-FFF2-40B4-BE49-F238E27FC236}">
                <a16:creationId xmlns:a16="http://schemas.microsoft.com/office/drawing/2014/main" id="{2FA05CCF-DD0F-BE7C-228A-890E4E687175}"/>
              </a:ext>
            </a:extLst>
          </p:cNvPr>
          <p:cNvSpPr txBox="1">
            <a:spLocks/>
          </p:cNvSpPr>
          <p:nvPr/>
        </p:nvSpPr>
        <p:spPr>
          <a:xfrm>
            <a:off x="7778594" y="1499972"/>
            <a:ext cx="4339256" cy="3995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de-DE" sz="1600" b="1">
                <a:solidFill>
                  <a:srgbClr val="000E52"/>
                </a:solidFill>
              </a:rPr>
              <a:t>Konkrete Ausbaustufen</a:t>
            </a:r>
            <a:br>
              <a:rPr lang="de-DE" sz="1600" b="1">
                <a:solidFill>
                  <a:srgbClr val="000E52"/>
                </a:solidFill>
              </a:rPr>
            </a:br>
            <a:r>
              <a:rPr lang="de-DE" sz="1600" b="1">
                <a:solidFill>
                  <a:srgbClr val="000E52"/>
                </a:solidFill>
              </a:rPr>
              <a:t>für Funktionalität und UX</a:t>
            </a:r>
          </a:p>
        </p:txBody>
      </p:sp>
      <p:sp>
        <p:nvSpPr>
          <p:cNvPr id="12" name="Textplatzhalter 21">
            <a:extLst>
              <a:ext uri="{FF2B5EF4-FFF2-40B4-BE49-F238E27FC236}">
                <a16:creationId xmlns:a16="http://schemas.microsoft.com/office/drawing/2014/main" id="{2CC1C006-4FA4-9AEA-783A-5C79F8048EAC}"/>
              </a:ext>
            </a:extLst>
          </p:cNvPr>
          <p:cNvSpPr txBox="1">
            <a:spLocks/>
          </p:cNvSpPr>
          <p:nvPr/>
        </p:nvSpPr>
        <p:spPr>
          <a:xfrm>
            <a:off x="7846748" y="2344319"/>
            <a:ext cx="3483730" cy="1401255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-180000"/>
            <a:r>
              <a:rPr lang="de-DE" sz="1400" b="1">
                <a:solidFill>
                  <a:srgbClr val="000E52"/>
                </a:solidFill>
              </a:rPr>
              <a:t>1. Halbjahr 2026</a:t>
            </a:r>
            <a:endParaRPr lang="de-DE" sz="1400">
              <a:solidFill>
                <a:srgbClr val="000E52"/>
              </a:solidFill>
            </a:endParaRPr>
          </a:p>
          <a:p>
            <a:pPr marL="180000" indent="-1800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sz="1400">
                <a:solidFill>
                  <a:srgbClr val="000E52"/>
                </a:solidFill>
              </a:rPr>
              <a:t>Digitalisierung und Automatisierung der Prozesse für den IOP-Expertenkreis und die Arbeitskreise</a:t>
            </a:r>
          </a:p>
          <a:p>
            <a:pPr marL="180000" indent="-180000">
              <a:buFont typeface="Arial" panose="020B0604020202020204" pitchFamily="34" charset="0"/>
              <a:buChar char="•"/>
            </a:pPr>
            <a:r>
              <a:rPr lang="de-DE" sz="1400">
                <a:solidFill>
                  <a:srgbClr val="000E52"/>
                </a:solidFill>
              </a:rPr>
              <a:t>Neue Suche und </a:t>
            </a:r>
            <a:r>
              <a:rPr lang="de-DE" sz="1400" err="1">
                <a:solidFill>
                  <a:srgbClr val="000E52"/>
                </a:solidFill>
              </a:rPr>
              <a:t>Contentelemente</a:t>
            </a:r>
            <a:r>
              <a:rPr lang="de-DE" sz="1400">
                <a:solidFill>
                  <a:srgbClr val="000E52"/>
                </a:solidFill>
              </a:rPr>
              <a:t> auf INA</a:t>
            </a:r>
          </a:p>
        </p:txBody>
      </p:sp>
      <p:sp>
        <p:nvSpPr>
          <p:cNvPr id="16" name="Textplatzhalter 21">
            <a:extLst>
              <a:ext uri="{FF2B5EF4-FFF2-40B4-BE49-F238E27FC236}">
                <a16:creationId xmlns:a16="http://schemas.microsoft.com/office/drawing/2014/main" id="{AEDAD55D-566F-3FC3-FFDF-0AE34A5C0A64}"/>
              </a:ext>
            </a:extLst>
          </p:cNvPr>
          <p:cNvSpPr txBox="1">
            <a:spLocks/>
          </p:cNvSpPr>
          <p:nvPr/>
        </p:nvSpPr>
        <p:spPr>
          <a:xfrm>
            <a:off x="7843149" y="3989140"/>
            <a:ext cx="3483730" cy="956699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-180000"/>
            <a:r>
              <a:rPr lang="de-DE" sz="1400" b="1">
                <a:solidFill>
                  <a:srgbClr val="000E52"/>
                </a:solidFill>
              </a:rPr>
              <a:t>2. Halbjahr 2026</a:t>
            </a:r>
          </a:p>
          <a:p>
            <a:pPr marL="180000" indent="-1800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sz="1400">
                <a:solidFill>
                  <a:srgbClr val="000E52"/>
                </a:solidFill>
              </a:rPr>
              <a:t>Überarbeitung der Beantragungs-prozesse für Standards und Projekte/Anwendungen</a:t>
            </a:r>
          </a:p>
        </p:txBody>
      </p:sp>
      <p:sp>
        <p:nvSpPr>
          <p:cNvPr id="32" name="Freeform 9">
            <a:extLst>
              <a:ext uri="{FF2B5EF4-FFF2-40B4-BE49-F238E27FC236}">
                <a16:creationId xmlns:a16="http://schemas.microsoft.com/office/drawing/2014/main" id="{24FF9379-186D-4529-8987-0265A45897B8}"/>
              </a:ext>
            </a:extLst>
          </p:cNvPr>
          <p:cNvSpPr/>
          <p:nvPr/>
        </p:nvSpPr>
        <p:spPr>
          <a:xfrm>
            <a:off x="499158" y="1857428"/>
            <a:ext cx="540000" cy="5400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lnTo>
                  <a:pt x="406400" y="0"/>
                </a:lnTo>
                <a:close/>
              </a:path>
            </a:pathLst>
          </a:custGeom>
          <a:solidFill>
            <a:srgbClr val="000E52"/>
          </a:solidFill>
          <a:ln w="57150" cap="sq">
            <a:solidFill>
              <a:schemeClr val="bg1"/>
            </a:solidFill>
            <a:prstDash val="solid"/>
            <a:miter/>
          </a:ln>
        </p:spPr>
        <p:txBody>
          <a:bodyPr anchor="t"/>
          <a:lstStyle/>
          <a:p>
            <a:pPr algn="ctr"/>
            <a:r>
              <a:rPr lang="de-DE" sz="14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35" name="Freeform 9">
            <a:extLst>
              <a:ext uri="{FF2B5EF4-FFF2-40B4-BE49-F238E27FC236}">
                <a16:creationId xmlns:a16="http://schemas.microsoft.com/office/drawing/2014/main" id="{D8B2B864-B329-4E3D-89F6-3BEF3B1F074B}"/>
              </a:ext>
            </a:extLst>
          </p:cNvPr>
          <p:cNvSpPr/>
          <p:nvPr/>
        </p:nvSpPr>
        <p:spPr>
          <a:xfrm>
            <a:off x="500650" y="3407531"/>
            <a:ext cx="540000" cy="5400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lnTo>
                  <a:pt x="406400" y="0"/>
                </a:lnTo>
                <a:close/>
              </a:path>
            </a:pathLst>
          </a:custGeom>
          <a:solidFill>
            <a:srgbClr val="000E52"/>
          </a:solidFill>
          <a:ln w="57150" cap="sq">
            <a:solidFill>
              <a:schemeClr val="bg1"/>
            </a:solidFill>
            <a:prstDash val="solid"/>
            <a:miter/>
          </a:ln>
        </p:spPr>
        <p:txBody>
          <a:bodyPr anchor="t"/>
          <a:lstStyle/>
          <a:p>
            <a:pPr algn="ctr"/>
            <a:r>
              <a:rPr lang="de-DE" sz="14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7" name="Freeform 9">
            <a:extLst>
              <a:ext uri="{FF2B5EF4-FFF2-40B4-BE49-F238E27FC236}">
                <a16:creationId xmlns:a16="http://schemas.microsoft.com/office/drawing/2014/main" id="{A6E59470-1FDA-406C-806A-382E0BC497D1}"/>
              </a:ext>
            </a:extLst>
          </p:cNvPr>
          <p:cNvSpPr/>
          <p:nvPr/>
        </p:nvSpPr>
        <p:spPr>
          <a:xfrm>
            <a:off x="517371" y="4984139"/>
            <a:ext cx="540000" cy="5400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lnTo>
                  <a:pt x="406400" y="0"/>
                </a:lnTo>
                <a:close/>
              </a:path>
            </a:pathLst>
          </a:custGeom>
          <a:solidFill>
            <a:srgbClr val="000E52"/>
          </a:solidFill>
          <a:ln w="57150" cap="sq">
            <a:solidFill>
              <a:schemeClr val="bg1"/>
            </a:solidFill>
            <a:prstDash val="solid"/>
            <a:miter/>
          </a:ln>
        </p:spPr>
        <p:txBody>
          <a:bodyPr anchor="t"/>
          <a:lstStyle/>
          <a:p>
            <a:pPr algn="ctr"/>
            <a:r>
              <a:rPr lang="de-DE" sz="14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3E57201-2185-7D9F-3BFB-3193A1AED1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810A2B3-BB20-E64F-C682-35B30464967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36</a:t>
            </a:fld>
            <a:endParaRPr lang="de-DE" b="1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7CD308B-68F7-C439-1A3D-9C2BBD3B6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7966" y="5135615"/>
            <a:ext cx="1850251" cy="95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6082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kkord 16">
            <a:extLst>
              <a:ext uri="{FF2B5EF4-FFF2-40B4-BE49-F238E27FC236}">
                <a16:creationId xmlns:a16="http://schemas.microsoft.com/office/drawing/2014/main" id="{04FEEE35-7BA3-6C60-11B5-CF286CBD7A8C}"/>
              </a:ext>
            </a:extLst>
          </p:cNvPr>
          <p:cNvSpPr/>
          <p:nvPr/>
        </p:nvSpPr>
        <p:spPr>
          <a:xfrm rot="6748927">
            <a:off x="6176615" y="1627605"/>
            <a:ext cx="6661440" cy="6661440"/>
          </a:xfrm>
          <a:prstGeom prst="chor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D7AB4CA-8C16-F93E-2200-E0C47B57EAD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E4DC718-1391-A7A2-72FF-475B643FB4E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37</a:t>
            </a:fld>
            <a:endParaRPr lang="de-DE" b="1"/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D4B1F652-B86C-5F36-9EAA-75D0013DBA5A}"/>
              </a:ext>
            </a:extLst>
          </p:cNvPr>
          <p:cNvSpPr txBox="1"/>
          <p:nvPr/>
        </p:nvSpPr>
        <p:spPr>
          <a:xfrm>
            <a:off x="10661952" y="2273795"/>
            <a:ext cx="183258" cy="441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Textplatzhalter 20">
            <a:extLst>
              <a:ext uri="{FF2B5EF4-FFF2-40B4-BE49-F238E27FC236}">
                <a16:creationId xmlns:a16="http://schemas.microsoft.com/office/drawing/2014/main" id="{F5962B94-0982-D4EB-2D52-3A1C5CFF3252}"/>
              </a:ext>
            </a:extLst>
          </p:cNvPr>
          <p:cNvSpPr txBox="1">
            <a:spLocks/>
          </p:cNvSpPr>
          <p:nvPr/>
        </p:nvSpPr>
        <p:spPr>
          <a:xfrm>
            <a:off x="1041606" y="2238892"/>
            <a:ext cx="4566352" cy="29051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de-DE" sz="1400" b="1" dirty="0">
                <a:solidFill>
                  <a:srgbClr val="000E52"/>
                </a:solidFill>
                <a:latin typeface="+mj-lt"/>
              </a:rPr>
              <a:t>Unterstützung: </a:t>
            </a:r>
            <a:r>
              <a:rPr lang="de-DE" sz="1400" dirty="0" err="1">
                <a:solidFill>
                  <a:srgbClr val="000E52"/>
                </a:solidFill>
                <a:latin typeface="+mj-lt"/>
              </a:rPr>
              <a:t>Nutzer:innen</a:t>
            </a:r>
            <a:r>
              <a:rPr lang="de-DE" sz="1400" dirty="0">
                <a:solidFill>
                  <a:srgbClr val="000E52"/>
                </a:solidFill>
                <a:latin typeface="+mj-lt"/>
              </a:rPr>
              <a:t> wie Hersteller und Klinik-</a:t>
            </a:r>
            <a:r>
              <a:rPr lang="de-DE" sz="1400" dirty="0" err="1">
                <a:solidFill>
                  <a:srgbClr val="000E52"/>
                </a:solidFill>
                <a:latin typeface="+mj-lt"/>
              </a:rPr>
              <a:t>ITler</a:t>
            </a:r>
            <a:r>
              <a:rPr lang="de-DE" sz="1400" dirty="0">
                <a:solidFill>
                  <a:srgbClr val="000E52"/>
                </a:solidFill>
                <a:latin typeface="+mj-lt"/>
              </a:rPr>
              <a:t> ermöglichen, noch bessere Entscheidungen im IOP-Kontext zu treffen</a:t>
            </a:r>
            <a:endParaRPr lang="de-DE" sz="1400" dirty="0">
              <a:solidFill>
                <a:srgbClr val="000E52"/>
              </a:solidFill>
              <a:latin typeface="+mj-lt"/>
              <a:ea typeface="Verdana"/>
            </a:endParaRPr>
          </a:p>
          <a:p>
            <a:pPr>
              <a:lnSpc>
                <a:spcPct val="100000"/>
              </a:lnSpc>
            </a:pPr>
            <a:endParaRPr lang="de-DE" sz="1400" dirty="0">
              <a:solidFill>
                <a:srgbClr val="000E52"/>
              </a:solidFill>
              <a:latin typeface="+mj-lt"/>
            </a:endParaRPr>
          </a:p>
          <a:p>
            <a:pPr>
              <a:lnSpc>
                <a:spcPct val="100000"/>
              </a:lnSpc>
            </a:pPr>
            <a:r>
              <a:rPr lang="de-DE" sz="1400" b="1" dirty="0">
                <a:solidFill>
                  <a:srgbClr val="000E52"/>
                </a:solidFill>
                <a:latin typeface="+mj-lt"/>
              </a:rPr>
              <a:t>Informationskurse</a:t>
            </a:r>
            <a:r>
              <a:rPr lang="de-DE" sz="1400" dirty="0">
                <a:solidFill>
                  <a:srgbClr val="000E52"/>
                </a:solidFill>
                <a:latin typeface="+mj-lt"/>
              </a:rPr>
              <a:t> zu diversen IOP-Themen mit Lektionen, die aus verschiedenen Wissensformaten bestehen wie Videoformate, Factsheets und interaktiven Inhalten</a:t>
            </a:r>
            <a:endParaRPr lang="de-DE" sz="1400" dirty="0">
              <a:solidFill>
                <a:srgbClr val="000E52"/>
              </a:solidFill>
              <a:latin typeface="+mj-lt"/>
              <a:ea typeface="Verdana"/>
            </a:endParaRPr>
          </a:p>
          <a:p>
            <a:pPr>
              <a:lnSpc>
                <a:spcPct val="100000"/>
              </a:lnSpc>
            </a:pPr>
            <a:endParaRPr lang="de-DE" sz="1400" dirty="0">
              <a:solidFill>
                <a:srgbClr val="000E52"/>
              </a:solidFill>
              <a:latin typeface="+mj-lt"/>
            </a:endParaRPr>
          </a:p>
          <a:p>
            <a:pPr>
              <a:lnSpc>
                <a:spcPct val="100000"/>
              </a:lnSpc>
            </a:pPr>
            <a:r>
              <a:rPr lang="de-DE" sz="1400" b="1" dirty="0">
                <a:solidFill>
                  <a:srgbClr val="000E52"/>
                </a:solidFill>
                <a:latin typeface="+mj-lt"/>
              </a:rPr>
              <a:t>Von </a:t>
            </a:r>
            <a:r>
              <a:rPr lang="de-DE" sz="1400" b="1" dirty="0" err="1">
                <a:solidFill>
                  <a:srgbClr val="000E52"/>
                </a:solidFill>
                <a:latin typeface="+mj-lt"/>
              </a:rPr>
              <a:t>Expert:innen</a:t>
            </a:r>
            <a:r>
              <a:rPr lang="de-DE" sz="1400" b="1" dirty="0">
                <a:solidFill>
                  <a:srgbClr val="000E52"/>
                </a:solidFill>
                <a:latin typeface="+mj-lt"/>
              </a:rPr>
              <a:t> für </a:t>
            </a:r>
            <a:r>
              <a:rPr lang="de-DE" sz="1400" b="1" dirty="0" err="1">
                <a:solidFill>
                  <a:srgbClr val="000E52"/>
                </a:solidFill>
                <a:latin typeface="+mj-lt"/>
              </a:rPr>
              <a:t>Expert:innen</a:t>
            </a:r>
            <a:endParaRPr lang="de-DE" sz="1400" b="1" dirty="0">
              <a:solidFill>
                <a:srgbClr val="000E52"/>
              </a:solidFill>
              <a:latin typeface="+mj-lt"/>
            </a:endParaRPr>
          </a:p>
          <a:p>
            <a:pPr>
              <a:lnSpc>
                <a:spcPct val="100000"/>
              </a:lnSpc>
            </a:pPr>
            <a:r>
              <a:rPr lang="de-DE" sz="1400" dirty="0">
                <a:solidFill>
                  <a:srgbClr val="000E52"/>
                </a:solidFill>
                <a:latin typeface="+mj-lt"/>
              </a:rPr>
              <a:t>niedrigschwellig, zu jeder Zeit und eine wachsende Vielfalt an Kursthemen wie "IOP in a </a:t>
            </a:r>
            <a:r>
              <a:rPr lang="de-DE" sz="1400" dirty="0" err="1">
                <a:solidFill>
                  <a:srgbClr val="000E52"/>
                </a:solidFill>
                <a:latin typeface="+mj-lt"/>
              </a:rPr>
              <a:t>nutshell</a:t>
            </a:r>
            <a:r>
              <a:rPr lang="de-DE" sz="1400" dirty="0">
                <a:solidFill>
                  <a:srgbClr val="000E52"/>
                </a:solidFill>
                <a:latin typeface="+mj-lt"/>
              </a:rPr>
              <a:t>", "How </a:t>
            </a:r>
            <a:r>
              <a:rPr lang="de-DE" sz="1400" dirty="0" err="1">
                <a:solidFill>
                  <a:srgbClr val="000E52"/>
                </a:solidFill>
                <a:latin typeface="+mj-lt"/>
              </a:rPr>
              <a:t>to</a:t>
            </a:r>
            <a:r>
              <a:rPr lang="de-DE" sz="1400" dirty="0">
                <a:solidFill>
                  <a:srgbClr val="000E52"/>
                </a:solidFill>
                <a:latin typeface="+mj-lt"/>
              </a:rPr>
              <a:t> KOB" und "IOP in der </a:t>
            </a:r>
            <a:r>
              <a:rPr lang="de-DE" sz="1400" dirty="0" err="1">
                <a:solidFill>
                  <a:srgbClr val="000E52"/>
                </a:solidFill>
                <a:latin typeface="+mj-lt"/>
              </a:rPr>
              <a:t>ePA</a:t>
            </a:r>
            <a:r>
              <a:rPr lang="de-DE" sz="1400" dirty="0">
                <a:solidFill>
                  <a:srgbClr val="000E52"/>
                </a:solidFill>
                <a:latin typeface="+mj-lt"/>
              </a:rPr>
              <a:t>"</a:t>
            </a:r>
            <a:endParaRPr lang="de-DE" sz="1400" dirty="0">
              <a:solidFill>
                <a:srgbClr val="000E52"/>
              </a:solidFill>
              <a:latin typeface="+mj-lt"/>
              <a:ea typeface="Verdana"/>
            </a:endParaRPr>
          </a:p>
          <a:p>
            <a:pPr>
              <a:lnSpc>
                <a:spcPct val="100000"/>
              </a:lnSpc>
            </a:pPr>
            <a:endParaRPr lang="de-DE" sz="1400" dirty="0">
              <a:solidFill>
                <a:srgbClr val="000E52"/>
              </a:solidFill>
              <a:latin typeface="+mj-lt"/>
            </a:endParaRPr>
          </a:p>
          <a:p>
            <a:r>
              <a:rPr lang="de-DE" sz="1400" b="1" dirty="0">
                <a:solidFill>
                  <a:srgbClr val="000E52"/>
                </a:solidFill>
                <a:latin typeface="+mj-lt"/>
              </a:rPr>
              <a:t>Mitgestalten: Gemeinsam wirksamer</a:t>
            </a:r>
            <a:endParaRPr lang="de-DE" sz="1400" b="1">
              <a:solidFill>
                <a:srgbClr val="000E52"/>
              </a:solidFill>
              <a:latin typeface="Verdana" panose="020B0604030504040204" pitchFamily="34" charset="0"/>
            </a:endParaRPr>
          </a:p>
          <a:p>
            <a:pPr>
              <a:lnSpc>
                <a:spcPct val="100000"/>
              </a:lnSpc>
            </a:pPr>
            <a:r>
              <a:rPr lang="de-DE" sz="1400" dirty="0">
                <a:solidFill>
                  <a:srgbClr val="000E52"/>
                </a:solidFill>
                <a:latin typeface="+mj-lt"/>
              </a:rPr>
              <a:t>Möglichkeit zum Einbringen von Themen,</a:t>
            </a:r>
            <a:endParaRPr lang="de-DE" sz="1400" dirty="0">
              <a:solidFill>
                <a:srgbClr val="000E52"/>
              </a:solidFill>
              <a:latin typeface="+mj-lt"/>
              <a:ea typeface="Verdana"/>
            </a:endParaRPr>
          </a:p>
          <a:p>
            <a:pPr>
              <a:lnSpc>
                <a:spcPct val="100000"/>
              </a:lnSpc>
            </a:pPr>
            <a:r>
              <a:rPr lang="de-DE" sz="1400" dirty="0">
                <a:solidFill>
                  <a:srgbClr val="000E52"/>
                </a:solidFill>
                <a:latin typeface="+mj-lt"/>
              </a:rPr>
              <a:t>um Wissenslücken zu identifizieren und Lerninhalte bedarfsgerecht aufzubereiten</a:t>
            </a:r>
            <a:endParaRPr lang="de-DE" sz="1400" dirty="0">
              <a:solidFill>
                <a:srgbClr val="000E52"/>
              </a:solidFill>
              <a:latin typeface="+mj-lt"/>
              <a:ea typeface="Verdana"/>
            </a:endParaRPr>
          </a:p>
          <a:p>
            <a:pPr>
              <a:lnSpc>
                <a:spcPct val="100000"/>
              </a:lnSpc>
            </a:pPr>
            <a:endParaRPr lang="de-DE" sz="1400">
              <a:solidFill>
                <a:srgbClr val="000E52"/>
              </a:solidFill>
              <a:latin typeface="+mj-lt"/>
            </a:endParaRP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B901AEAA-4F31-F547-9B24-422CF98DCFF1}"/>
              </a:ext>
            </a:extLst>
          </p:cNvPr>
          <p:cNvGrpSpPr/>
          <p:nvPr/>
        </p:nvGrpSpPr>
        <p:grpSpPr>
          <a:xfrm>
            <a:off x="553317" y="1517785"/>
            <a:ext cx="2938023" cy="507994"/>
            <a:chOff x="800014" y="1795455"/>
            <a:chExt cx="4429447" cy="696012"/>
          </a:xfrm>
        </p:grpSpPr>
        <p:sp>
          <p:nvSpPr>
            <p:cNvPr id="7" name="Abgerundetes Rechteck 6">
              <a:extLst>
                <a:ext uri="{FF2B5EF4-FFF2-40B4-BE49-F238E27FC236}">
                  <a16:creationId xmlns:a16="http://schemas.microsoft.com/office/drawing/2014/main" id="{D00B990D-683E-ACF2-5CCF-C56E1582BA2A}"/>
                </a:ext>
              </a:extLst>
            </p:cNvPr>
            <p:cNvSpPr/>
            <p:nvPr/>
          </p:nvSpPr>
          <p:spPr>
            <a:xfrm>
              <a:off x="800014" y="1795455"/>
              <a:ext cx="4138960" cy="696012"/>
            </a:xfrm>
            <a:prstGeom prst="roundRect">
              <a:avLst>
                <a:gd name="adj" fmla="val 50000"/>
              </a:avLst>
            </a:prstGeom>
            <a:solidFill>
              <a:srgbClr val="000E52"/>
            </a:solidFill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0" bIns="72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00FF64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8" name="CuadroTexto 350">
              <a:extLst>
                <a:ext uri="{FF2B5EF4-FFF2-40B4-BE49-F238E27FC236}">
                  <a16:creationId xmlns:a16="http://schemas.microsoft.com/office/drawing/2014/main" id="{1A6776E1-B9EC-366A-85AB-A92B9C5F44AF}"/>
                </a:ext>
              </a:extLst>
            </p:cNvPr>
            <p:cNvSpPr txBox="1"/>
            <p:nvPr/>
          </p:nvSpPr>
          <p:spPr>
            <a:xfrm>
              <a:off x="1608578" y="1956417"/>
              <a:ext cx="3620883" cy="3795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FF64"/>
                  </a:solidFill>
                  <a:effectLst/>
                  <a:uLnTx/>
                  <a:uFillTx/>
                  <a:latin typeface="Verdana"/>
                  <a:ea typeface="Lato Heavy" charset="0"/>
                  <a:cs typeface="Poppins" pitchFamily="2" charset="77"/>
                </a:rPr>
                <a:t>L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Poppins" pitchFamily="2" charset="77"/>
                </a:rPr>
                <a:t>earning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FF64"/>
                  </a:solidFill>
                  <a:effectLst/>
                  <a:uLnTx/>
                  <a:uFillTx/>
                  <a:latin typeface="Verdana"/>
                  <a:ea typeface="Lato Heavy" charset="0"/>
                  <a:cs typeface="Poppins" pitchFamily="2" charset="77"/>
                </a:rPr>
                <a:t> I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Lato Heavy" charset="0"/>
                  <a:cs typeface="Poppins" pitchFamily="2" charset="77"/>
                </a:rPr>
                <a:t>NA</a:t>
              </a:r>
            </a:p>
          </p:txBody>
        </p:sp>
      </p:grpSp>
      <p:sp>
        <p:nvSpPr>
          <p:cNvPr id="9" name="Textfeld 8">
            <a:extLst>
              <a:ext uri="{FF2B5EF4-FFF2-40B4-BE49-F238E27FC236}">
                <a16:creationId xmlns:a16="http://schemas.microsoft.com/office/drawing/2014/main" id="{A4C89434-9A83-4BAF-D317-31F14A400BD4}"/>
              </a:ext>
            </a:extLst>
          </p:cNvPr>
          <p:cNvSpPr txBox="1"/>
          <p:nvPr/>
        </p:nvSpPr>
        <p:spPr>
          <a:xfrm>
            <a:off x="542925" y="2166170"/>
            <a:ext cx="418523" cy="3847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600" b="1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  <a:sym typeface="Wingdings" panose="05000000000000000000" pitchFamily="2" charset="2"/>
              </a:rPr>
              <a:t> </a:t>
            </a: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E52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5D2B53D-A4D8-0642-181D-E26AFA079197}"/>
              </a:ext>
            </a:extLst>
          </p:cNvPr>
          <p:cNvSpPr txBox="1"/>
          <p:nvPr/>
        </p:nvSpPr>
        <p:spPr>
          <a:xfrm>
            <a:off x="554383" y="2994207"/>
            <a:ext cx="418523" cy="3847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600" b="1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  <a:sym typeface="Wingdings" panose="05000000000000000000" pitchFamily="2" charset="2"/>
              </a:rPr>
              <a:t> </a:t>
            </a: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E52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CFE1619-C266-A350-69AB-0575F19A3A05}"/>
              </a:ext>
            </a:extLst>
          </p:cNvPr>
          <p:cNvSpPr txBox="1"/>
          <p:nvPr/>
        </p:nvSpPr>
        <p:spPr>
          <a:xfrm>
            <a:off x="564900" y="4064136"/>
            <a:ext cx="418523" cy="3847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600" b="1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  <a:sym typeface="Wingdings" panose="05000000000000000000" pitchFamily="2" charset="2"/>
              </a:rPr>
              <a:t> </a:t>
            </a: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E52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" name="Titel 9">
            <a:extLst>
              <a:ext uri="{FF2B5EF4-FFF2-40B4-BE49-F238E27FC236}">
                <a16:creationId xmlns:a16="http://schemas.microsoft.com/office/drawing/2014/main" id="{C4F518E5-C2B2-E03B-D808-17E0C3DBB1DB}"/>
              </a:ext>
            </a:extLst>
          </p:cNvPr>
          <p:cNvSpPr txBox="1">
            <a:spLocks/>
          </p:cNvSpPr>
          <p:nvPr/>
        </p:nvSpPr>
        <p:spPr>
          <a:xfrm>
            <a:off x="553317" y="511175"/>
            <a:ext cx="9617009" cy="9348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b="1" i="0" u="none" strike="noStrike" kern="1200" cap="none" spc="0" normalizeH="0" baseline="0" noProof="0">
                <a:ln>
                  <a:noFill/>
                </a:ln>
                <a:solidFill>
                  <a:srgbClr val="000E51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L-INA – Ihre interaktive Lernplattform </a:t>
            </a:r>
            <a:br>
              <a:rPr kumimoji="0" lang="de-DE" b="1" i="0" u="none" strike="noStrike" kern="1200" cap="none" spc="0" normalizeH="0" baseline="0" noProof="0">
                <a:ln>
                  <a:noFill/>
                </a:ln>
                <a:solidFill>
                  <a:srgbClr val="000E51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</a:br>
            <a:r>
              <a:rPr kumimoji="0" lang="de-DE" b="1" i="0" u="none" strike="noStrike" kern="1200" cap="none" spc="0" normalizeH="0" baseline="0" noProof="0">
                <a:ln>
                  <a:noFill/>
                </a:ln>
                <a:solidFill>
                  <a:srgbClr val="000E51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für Interoperabilität im Gesundheitswesen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F9C7DE1-9BD2-BA9C-CCAC-533547844083}"/>
              </a:ext>
            </a:extLst>
          </p:cNvPr>
          <p:cNvSpPr txBox="1"/>
          <p:nvPr/>
        </p:nvSpPr>
        <p:spPr>
          <a:xfrm>
            <a:off x="8858404" y="2935081"/>
            <a:ext cx="2280491" cy="423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l-ina.gematik.de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5511F765-C44B-9B0F-E87F-07B1E0C67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8727" y="3626681"/>
            <a:ext cx="4040592" cy="2345557"/>
          </a:xfrm>
          <a:prstGeom prst="rect">
            <a:avLst/>
          </a:prstGeom>
        </p:spPr>
      </p:pic>
      <p:pic>
        <p:nvPicPr>
          <p:cNvPr id="15" name="Picture 2" descr="Macbook Vector, Macbook Pro, Transparent, Apfel">
            <a:extLst>
              <a:ext uri="{FF2B5EF4-FFF2-40B4-BE49-F238E27FC236}">
                <a16:creationId xmlns:a16="http://schemas.microsoft.com/office/drawing/2014/main" id="{BE0585E0-147E-5C87-3E6B-BC3D78AC5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502" y="3302657"/>
            <a:ext cx="5787210" cy="30802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FE550394-94EB-9D46-D2C3-10432FC66F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8095" y="5082438"/>
            <a:ext cx="3500554" cy="866117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B9E0208C-A289-1B4F-5610-F22D3BB1DD5E}"/>
              </a:ext>
            </a:extLst>
          </p:cNvPr>
          <p:cNvSpPr txBox="1"/>
          <p:nvPr/>
        </p:nvSpPr>
        <p:spPr>
          <a:xfrm>
            <a:off x="555705" y="5168999"/>
            <a:ext cx="418523" cy="3847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600" b="1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  <a:sym typeface="Wingdings" panose="05000000000000000000" pitchFamily="2" charset="2"/>
              </a:rPr>
              <a:t> </a:t>
            </a: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E52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A6998F3-08DB-E73A-C501-F9E2F1D369F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385554" y="1820443"/>
            <a:ext cx="1536368" cy="153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506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27D1E52-C13C-D1CB-F88F-63DFD76CC54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89DB603-B3C0-1CF9-D048-8625070C701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38</a:t>
            </a:fld>
            <a:endParaRPr lang="de-DE" b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B8713E-0550-46E4-ABFE-FDE447B17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Zugriffzahlen L-INA</a:t>
            </a:r>
          </a:p>
        </p:txBody>
      </p:sp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6608E3A8-B3C1-4473-BF46-F18BA57DA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5109487"/>
              </p:ext>
            </p:extLst>
          </p:nvPr>
        </p:nvGraphicFramePr>
        <p:xfrm>
          <a:off x="536311" y="1260824"/>
          <a:ext cx="6110923" cy="2877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770E9CB6-F40A-4422-9191-32634DE89842}"/>
              </a:ext>
            </a:extLst>
          </p:cNvPr>
          <p:cNvSpPr txBox="1"/>
          <p:nvPr/>
        </p:nvSpPr>
        <p:spPr>
          <a:xfrm>
            <a:off x="1008347" y="4244724"/>
            <a:ext cx="4841669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200">
                <a:solidFill>
                  <a:srgbClr val="000E52"/>
                </a:solidFill>
              </a:rPr>
              <a:t>Unsere </a:t>
            </a:r>
            <a:r>
              <a:rPr lang="de-DE" sz="1200" b="1">
                <a:solidFill>
                  <a:srgbClr val="000E52"/>
                </a:solidFill>
              </a:rPr>
              <a:t>Lernplattform L-INA </a:t>
            </a:r>
            <a:r>
              <a:rPr lang="de-DE" sz="1200">
                <a:solidFill>
                  <a:srgbClr val="000E52"/>
                </a:solidFill>
              </a:rPr>
              <a:t>ist Ende 2024 als </a:t>
            </a:r>
            <a:r>
              <a:rPr lang="de-DE" sz="1200" b="1">
                <a:solidFill>
                  <a:srgbClr val="000E52"/>
                </a:solidFill>
              </a:rPr>
              <a:t>Pilot</a:t>
            </a:r>
            <a:r>
              <a:rPr lang="de-DE" sz="1200">
                <a:solidFill>
                  <a:srgbClr val="000E52"/>
                </a:solidFill>
              </a:rPr>
              <a:t> an den Start gegangen. Nach einjähriger Testphase können wir bestätigen, dass der Bedarf nach  niedrigschwellige Informationsangebote zu IOP-relevanten Themen da ist. Wir konnten insbesondere mit den Modulen „IOP in der </a:t>
            </a:r>
            <a:r>
              <a:rPr lang="de-DE" sz="1200" err="1">
                <a:solidFill>
                  <a:srgbClr val="000E52"/>
                </a:solidFill>
              </a:rPr>
              <a:t>ePA</a:t>
            </a:r>
            <a:r>
              <a:rPr lang="de-DE" sz="1200">
                <a:solidFill>
                  <a:srgbClr val="000E52"/>
                </a:solidFill>
              </a:rPr>
              <a:t>“ und „EHDS“ über den Sommer 2025 einen deutlichen</a:t>
            </a:r>
            <a:r>
              <a:rPr lang="de-DE" sz="1200" b="1">
                <a:solidFill>
                  <a:srgbClr val="000E52"/>
                </a:solidFill>
              </a:rPr>
              <a:t> Nutzerzuwachs </a:t>
            </a:r>
            <a:r>
              <a:rPr lang="de-DE" sz="1200">
                <a:solidFill>
                  <a:srgbClr val="000E52"/>
                </a:solidFill>
              </a:rPr>
              <a:t>generieren, der sich außerdem durch gezielte </a:t>
            </a:r>
            <a:r>
              <a:rPr lang="de-DE" sz="1200" b="1">
                <a:solidFill>
                  <a:srgbClr val="000E52"/>
                </a:solidFill>
              </a:rPr>
              <a:t>Kommunikationsmaßnahmen</a:t>
            </a:r>
            <a:r>
              <a:rPr lang="de-DE" sz="1200">
                <a:solidFill>
                  <a:srgbClr val="000E52"/>
                </a:solidFill>
              </a:rPr>
              <a:t>, wie Posts auf dem gematik LinkedIn Kanal, verstärkt hat.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5" name="Diagramm 14">
                <a:extLst>
                  <a:ext uri="{FF2B5EF4-FFF2-40B4-BE49-F238E27FC236}">
                    <a16:creationId xmlns:a16="http://schemas.microsoft.com/office/drawing/2014/main" id="{0CA55CC8-1AFE-4B80-95D4-B51DAF6AD66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918786794"/>
                  </p:ext>
                </p:extLst>
              </p:nvPr>
            </p:nvGraphicFramePr>
            <p:xfrm>
              <a:off x="7121319" y="1260824"/>
              <a:ext cx="4572000" cy="491367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15" name="Diagramm 14">
                <a:extLst>
                  <a:ext uri="{FF2B5EF4-FFF2-40B4-BE49-F238E27FC236}">
                    <a16:creationId xmlns:a16="http://schemas.microsoft.com/office/drawing/2014/main" id="{0CA55CC8-1AFE-4B80-95D4-B51DAF6AD66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21319" y="1260824"/>
                <a:ext cx="4572000" cy="491367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548944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E114C-DCED-8D15-3A84-1549EAEA1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B96D133C-78B4-4326-A5F9-497812A43E53}"/>
              </a:ext>
            </a:extLst>
          </p:cNvPr>
          <p:cNvSpPr/>
          <p:nvPr/>
        </p:nvSpPr>
        <p:spPr>
          <a:xfrm>
            <a:off x="7303468" y="1907574"/>
            <a:ext cx="4339257" cy="3616565"/>
          </a:xfrm>
          <a:prstGeom prst="roundRect">
            <a:avLst>
              <a:gd name="adj" fmla="val 7401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0" name="Gerade Verbindung 19">
            <a:extLst>
              <a:ext uri="{FF2B5EF4-FFF2-40B4-BE49-F238E27FC236}">
                <a16:creationId xmlns:a16="http://schemas.microsoft.com/office/drawing/2014/main" id="{11BD2D15-6C48-C4AC-0FE7-7CB668536B56}"/>
              </a:ext>
            </a:extLst>
          </p:cNvPr>
          <p:cNvCxnSpPr/>
          <p:nvPr/>
        </p:nvCxnSpPr>
        <p:spPr>
          <a:xfrm>
            <a:off x="2772120" y="3727174"/>
            <a:ext cx="7222435" cy="0"/>
          </a:xfrm>
          <a:prstGeom prst="line">
            <a:avLst/>
          </a:prstGeom>
          <a:ln w="38100">
            <a:solidFill>
              <a:srgbClr val="D1DB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bgerundetes Rechteck 13">
            <a:extLst>
              <a:ext uri="{FF2B5EF4-FFF2-40B4-BE49-F238E27FC236}">
                <a16:creationId xmlns:a16="http://schemas.microsoft.com/office/drawing/2014/main" id="{84897627-422D-C5CF-626E-8D8A0CA1933D}"/>
              </a:ext>
            </a:extLst>
          </p:cNvPr>
          <p:cNvSpPr/>
          <p:nvPr/>
        </p:nvSpPr>
        <p:spPr>
          <a:xfrm>
            <a:off x="787372" y="4649213"/>
            <a:ext cx="6040971" cy="1292245"/>
          </a:xfrm>
          <a:prstGeom prst="roundRect">
            <a:avLst>
              <a:gd name="adj" fmla="val 7401"/>
            </a:avLst>
          </a:prstGeom>
          <a:solidFill>
            <a:schemeClr val="bg1"/>
          </a:solidFill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Abgerundetes Rechteck 12">
            <a:extLst>
              <a:ext uri="{FF2B5EF4-FFF2-40B4-BE49-F238E27FC236}">
                <a16:creationId xmlns:a16="http://schemas.microsoft.com/office/drawing/2014/main" id="{F8EA1C5A-4CA4-1C88-8D3C-DEF59546C827}"/>
              </a:ext>
            </a:extLst>
          </p:cNvPr>
          <p:cNvSpPr/>
          <p:nvPr/>
        </p:nvSpPr>
        <p:spPr>
          <a:xfrm>
            <a:off x="787372" y="3074573"/>
            <a:ext cx="6040971" cy="1125144"/>
          </a:xfrm>
          <a:prstGeom prst="roundRect">
            <a:avLst>
              <a:gd name="adj" fmla="val 7401"/>
            </a:avLst>
          </a:prstGeom>
          <a:solidFill>
            <a:schemeClr val="bg1"/>
          </a:solidFill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246973FF-B422-FE18-5EAA-EC4AD9232848}"/>
              </a:ext>
            </a:extLst>
          </p:cNvPr>
          <p:cNvSpPr/>
          <p:nvPr/>
        </p:nvSpPr>
        <p:spPr>
          <a:xfrm>
            <a:off x="787372" y="1562664"/>
            <a:ext cx="6040971" cy="1099802"/>
          </a:xfrm>
          <a:prstGeom prst="roundRect">
            <a:avLst>
              <a:gd name="adj" fmla="val 7401"/>
            </a:avLst>
          </a:prstGeom>
          <a:solidFill>
            <a:schemeClr val="bg1"/>
          </a:solidFill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itel 9">
            <a:extLst>
              <a:ext uri="{FF2B5EF4-FFF2-40B4-BE49-F238E27FC236}">
                <a16:creationId xmlns:a16="http://schemas.microsoft.com/office/drawing/2014/main" id="{9D8E54F7-3F05-69E0-389C-6AA28874F3F5}"/>
              </a:ext>
            </a:extLst>
          </p:cNvPr>
          <p:cNvSpPr txBox="1">
            <a:spLocks/>
          </p:cNvSpPr>
          <p:nvPr/>
        </p:nvSpPr>
        <p:spPr>
          <a:xfrm>
            <a:off x="553317" y="511176"/>
            <a:ext cx="10345142" cy="7005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de-DE"/>
              <a:t>Ausblick: 3 Säulen für die Weiterentwicklung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ADB6D632-91BF-7904-833F-1E648A6554EF}"/>
              </a:ext>
            </a:extLst>
          </p:cNvPr>
          <p:cNvSpPr txBox="1"/>
          <p:nvPr/>
        </p:nvSpPr>
        <p:spPr>
          <a:xfrm>
            <a:off x="1262497" y="3272623"/>
            <a:ext cx="5808359" cy="799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indent="-180000">
              <a:lnSpc>
                <a:spcPts val="1920"/>
              </a:lnSpc>
            </a:pPr>
            <a:r>
              <a:rPr lang="de-DE" sz="1600" b="1">
                <a:solidFill>
                  <a:srgbClr val="000E52"/>
                </a:solidFill>
              </a:rPr>
              <a:t>Aufbau einer neuen Plattform</a:t>
            </a:r>
          </a:p>
          <a:p>
            <a:pPr marL="285750" indent="-285750">
              <a:lnSpc>
                <a:spcPts val="1920"/>
              </a:lnSpc>
              <a:buFont typeface="Arial" panose="020B0604020202020204" pitchFamily="34" charset="0"/>
              <a:buChar char="•"/>
            </a:pPr>
            <a:r>
              <a:rPr lang="de-DE" sz="1400">
                <a:solidFill>
                  <a:srgbClr val="000E52"/>
                </a:solidFill>
              </a:rPr>
              <a:t>Ende der Pilotphase</a:t>
            </a:r>
          </a:p>
          <a:p>
            <a:pPr marL="285750" indent="-285750">
              <a:lnSpc>
                <a:spcPts val="1920"/>
              </a:lnSpc>
              <a:buFont typeface="Arial" panose="020B0604020202020204" pitchFamily="34" charset="0"/>
              <a:buChar char="•"/>
            </a:pPr>
            <a:r>
              <a:rPr lang="de-DE" sz="1400">
                <a:solidFill>
                  <a:srgbClr val="000E52"/>
                </a:solidFill>
              </a:rPr>
              <a:t>Dienstleisterwechsel in Q4 2025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CF974F64-9DE4-4CAD-8D3E-A897B13B01C2}"/>
              </a:ext>
            </a:extLst>
          </p:cNvPr>
          <p:cNvSpPr txBox="1"/>
          <p:nvPr/>
        </p:nvSpPr>
        <p:spPr>
          <a:xfrm>
            <a:off x="1262497" y="4736815"/>
            <a:ext cx="5808359" cy="1081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indent="-180000">
              <a:lnSpc>
                <a:spcPts val="1920"/>
              </a:lnSpc>
            </a:pPr>
            <a:r>
              <a:rPr lang="de-DE" sz="1600" b="1">
                <a:solidFill>
                  <a:srgbClr val="000E52"/>
                </a:solidFill>
              </a:rPr>
              <a:t>Kooperationen</a:t>
            </a:r>
          </a:p>
          <a:p>
            <a:pPr marL="180000" indent="-180000">
              <a:lnSpc>
                <a:spcPts val="1920"/>
              </a:lnSpc>
              <a:buFont typeface="Arial" panose="020B0604020202020204" pitchFamily="34" charset="0"/>
              <a:buChar char="•"/>
            </a:pPr>
            <a:r>
              <a:rPr lang="de-DE" sz="1400">
                <a:solidFill>
                  <a:srgbClr val="000E52"/>
                </a:solidFill>
              </a:rPr>
              <a:t>Austausch mit der MII-Academy</a:t>
            </a:r>
          </a:p>
          <a:p>
            <a:pPr marL="180000" indent="-180000">
              <a:lnSpc>
                <a:spcPts val="1920"/>
              </a:lnSpc>
              <a:buFont typeface="Arial" panose="020B0604020202020204" pitchFamily="34" charset="0"/>
              <a:buChar char="•"/>
            </a:pPr>
            <a:r>
              <a:rPr lang="de-DE" sz="1400">
                <a:solidFill>
                  <a:srgbClr val="000E52"/>
                </a:solidFill>
              </a:rPr>
              <a:t>Einbindung externer Redakteure für noch </a:t>
            </a:r>
            <a:br>
              <a:rPr lang="de-DE" sz="1400">
                <a:solidFill>
                  <a:srgbClr val="000E52"/>
                </a:solidFill>
              </a:rPr>
            </a:br>
            <a:r>
              <a:rPr lang="de-DE" sz="1400">
                <a:solidFill>
                  <a:srgbClr val="000E52"/>
                </a:solidFill>
              </a:rPr>
              <a:t>vielfältigeren Content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6C1887F8-4AF9-9054-06A6-ABC77558AE0E}"/>
              </a:ext>
            </a:extLst>
          </p:cNvPr>
          <p:cNvSpPr txBox="1"/>
          <p:nvPr/>
        </p:nvSpPr>
        <p:spPr>
          <a:xfrm>
            <a:off x="1262497" y="1677236"/>
            <a:ext cx="5808359" cy="824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indent="-180000">
              <a:lnSpc>
                <a:spcPts val="1920"/>
              </a:lnSpc>
            </a:pPr>
            <a:r>
              <a:rPr lang="de-DE" sz="1600" b="1">
                <a:solidFill>
                  <a:srgbClr val="000E52"/>
                </a:solidFill>
              </a:rPr>
              <a:t>Content-Erweiterung</a:t>
            </a:r>
          </a:p>
          <a:p>
            <a:pPr marL="180000" indent="-180000">
              <a:lnSpc>
                <a:spcPts val="1920"/>
              </a:lnSpc>
              <a:buFont typeface="Arial" panose="020B0604020202020204" pitchFamily="34" charset="0"/>
              <a:buChar char="•"/>
            </a:pPr>
            <a:r>
              <a:rPr lang="de-DE" sz="1400">
                <a:solidFill>
                  <a:srgbClr val="000E52"/>
                </a:solidFill>
              </a:rPr>
              <a:t>Regelmäßiger Rhythmus neuer Publikationen</a:t>
            </a:r>
          </a:p>
          <a:p>
            <a:pPr marL="180000" indent="-180000">
              <a:lnSpc>
                <a:spcPts val="1920"/>
              </a:lnSpc>
              <a:buFont typeface="Arial" panose="020B0604020202020204" pitchFamily="34" charset="0"/>
              <a:buChar char="•"/>
            </a:pPr>
            <a:r>
              <a:rPr lang="de-DE" sz="1400">
                <a:solidFill>
                  <a:srgbClr val="000E52"/>
                </a:solidFill>
              </a:rPr>
              <a:t>Neue Formate wie Walk &amp; Talk, Expertengespräche usw.</a:t>
            </a:r>
          </a:p>
        </p:txBody>
      </p:sp>
      <p:sp>
        <p:nvSpPr>
          <p:cNvPr id="32" name="Freeform 9">
            <a:extLst>
              <a:ext uri="{FF2B5EF4-FFF2-40B4-BE49-F238E27FC236}">
                <a16:creationId xmlns:a16="http://schemas.microsoft.com/office/drawing/2014/main" id="{24FF9379-186D-4529-8987-0265A45897B8}"/>
              </a:ext>
            </a:extLst>
          </p:cNvPr>
          <p:cNvSpPr/>
          <p:nvPr/>
        </p:nvSpPr>
        <p:spPr>
          <a:xfrm>
            <a:off x="499158" y="1782478"/>
            <a:ext cx="540000" cy="5400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lnTo>
                  <a:pt x="406400" y="0"/>
                </a:lnTo>
                <a:close/>
              </a:path>
            </a:pathLst>
          </a:custGeom>
          <a:solidFill>
            <a:srgbClr val="000E52"/>
          </a:solidFill>
          <a:ln w="57150" cap="sq">
            <a:solidFill>
              <a:schemeClr val="bg1"/>
            </a:solidFill>
            <a:prstDash val="solid"/>
            <a:miter/>
          </a:ln>
        </p:spPr>
        <p:txBody>
          <a:bodyPr anchor="t"/>
          <a:lstStyle/>
          <a:p>
            <a:pPr algn="ctr"/>
            <a:r>
              <a:rPr lang="de-DE" sz="14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35" name="Freeform 9">
            <a:extLst>
              <a:ext uri="{FF2B5EF4-FFF2-40B4-BE49-F238E27FC236}">
                <a16:creationId xmlns:a16="http://schemas.microsoft.com/office/drawing/2014/main" id="{D8B2B864-B329-4E3D-89F6-3BEF3B1F074B}"/>
              </a:ext>
            </a:extLst>
          </p:cNvPr>
          <p:cNvSpPr/>
          <p:nvPr/>
        </p:nvSpPr>
        <p:spPr>
          <a:xfrm>
            <a:off x="500650" y="3332581"/>
            <a:ext cx="540000" cy="5400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lnTo>
                  <a:pt x="406400" y="0"/>
                </a:lnTo>
                <a:close/>
              </a:path>
            </a:pathLst>
          </a:custGeom>
          <a:solidFill>
            <a:srgbClr val="000E52"/>
          </a:solidFill>
          <a:ln w="57150" cap="sq">
            <a:solidFill>
              <a:schemeClr val="bg1"/>
            </a:solidFill>
            <a:prstDash val="solid"/>
            <a:miter/>
          </a:ln>
        </p:spPr>
        <p:txBody>
          <a:bodyPr anchor="t"/>
          <a:lstStyle/>
          <a:p>
            <a:pPr algn="ctr"/>
            <a:r>
              <a:rPr lang="de-DE" sz="14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7" name="Freeform 9">
            <a:extLst>
              <a:ext uri="{FF2B5EF4-FFF2-40B4-BE49-F238E27FC236}">
                <a16:creationId xmlns:a16="http://schemas.microsoft.com/office/drawing/2014/main" id="{A6E59470-1FDA-406C-806A-382E0BC497D1}"/>
              </a:ext>
            </a:extLst>
          </p:cNvPr>
          <p:cNvSpPr/>
          <p:nvPr/>
        </p:nvSpPr>
        <p:spPr>
          <a:xfrm>
            <a:off x="517371" y="4984139"/>
            <a:ext cx="540000" cy="5400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lnTo>
                  <a:pt x="406400" y="0"/>
                </a:lnTo>
                <a:close/>
              </a:path>
            </a:pathLst>
          </a:custGeom>
          <a:solidFill>
            <a:srgbClr val="000E52"/>
          </a:solidFill>
          <a:ln w="57150" cap="sq">
            <a:solidFill>
              <a:schemeClr val="bg1"/>
            </a:solidFill>
            <a:prstDash val="solid"/>
            <a:miter/>
          </a:ln>
        </p:spPr>
        <p:txBody>
          <a:bodyPr anchor="t"/>
          <a:lstStyle/>
          <a:p>
            <a:pPr algn="ctr"/>
            <a:r>
              <a:rPr lang="de-DE" sz="14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3E57201-2185-7D9F-3BFB-3193A1AED1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810A2B3-BB20-E64F-C682-35B30464967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39</a:t>
            </a:fld>
            <a:endParaRPr lang="de-DE" b="1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8839383-5EAA-330B-A57D-A4702B899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5851" y="2861645"/>
            <a:ext cx="5628777" cy="1578162"/>
          </a:xfrm>
          <a:prstGeom prst="rect">
            <a:avLst/>
          </a:prstGeom>
          <a:ln>
            <a:solidFill>
              <a:srgbClr val="D1DBE7"/>
            </a:solidFill>
          </a:ln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F0D45A4-AE6B-B846-274F-C115400EFB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7966" y="5125219"/>
            <a:ext cx="1879812" cy="97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333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5CB18F50-31F7-4436-BBD6-67D3C61815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9" r="46"/>
          <a:stretch>
            <a:fillRect/>
          </a:stretch>
        </p:blipFill>
        <p:spPr>
          <a:xfrm>
            <a:off x="541433" y="3889959"/>
            <a:ext cx="3567130" cy="2181694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2C8FDA85-6405-4A23-94BB-2384EFD66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de-DE"/>
              <a:t>Bühnen und Events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E4CC21A-2C21-47BB-B12D-EDFEB56A95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" t="7362" r="9" b="760"/>
          <a:stretch>
            <a:fillRect/>
          </a:stretch>
        </p:blipFill>
        <p:spPr>
          <a:xfrm>
            <a:off x="542925" y="1581816"/>
            <a:ext cx="3570271" cy="2202836"/>
          </a:xfrm>
          <a:prstGeom prst="rect">
            <a:avLst/>
          </a:prstGeom>
        </p:spPr>
      </p:pic>
      <p:pic>
        <p:nvPicPr>
          <p:cNvPr id="12" name="Picture 8" descr="Keine alternative Textbeschreibung für dieses Bild vorhanden">
            <a:extLst>
              <a:ext uri="{FF2B5EF4-FFF2-40B4-BE49-F238E27FC236}">
                <a16:creationId xmlns:a16="http://schemas.microsoft.com/office/drawing/2014/main" id="{EE64DA2B-FBFA-452B-98B4-6A8D16C8C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6" t="9760" b="13982"/>
          <a:stretch>
            <a:fillRect/>
          </a:stretch>
        </p:blipFill>
        <p:spPr bwMode="auto">
          <a:xfrm>
            <a:off x="7840079" y="3889959"/>
            <a:ext cx="3810488" cy="2173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5AE0CA6-92B6-472D-AC92-ACADE38402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6" b="6236"/>
          <a:stretch>
            <a:fillRect/>
          </a:stretch>
        </p:blipFill>
        <p:spPr>
          <a:xfrm>
            <a:off x="7840079" y="1582990"/>
            <a:ext cx="3802647" cy="2219875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D693A5B8-4EBE-44B0-8274-6A282029C09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89" t="3462" r="-814" b="15618"/>
          <a:stretch>
            <a:fillRect/>
          </a:stretch>
        </p:blipFill>
        <p:spPr>
          <a:xfrm>
            <a:off x="4193073" y="3895843"/>
            <a:ext cx="3596260" cy="217334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02B18CD-0C57-47D9-B211-2EE7A6186C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" t="7741" r="-1"/>
          <a:stretch>
            <a:fillRect/>
          </a:stretch>
        </p:blipFill>
        <p:spPr>
          <a:xfrm>
            <a:off x="4193073" y="1582989"/>
            <a:ext cx="3567129" cy="2219876"/>
          </a:xfrm>
          <a:prstGeom prst="rect">
            <a:avLst/>
          </a:prstGeom>
        </p:spPr>
      </p:pic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DE57851-8724-19A3-32BA-447564F3BC8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4</a:t>
            </a:fld>
            <a:endParaRPr lang="de-DE" b="1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78869686-D996-0FE2-5357-A28446D37BB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11" name="Titel 3">
            <a:extLst>
              <a:ext uri="{FF2B5EF4-FFF2-40B4-BE49-F238E27FC236}">
                <a16:creationId xmlns:a16="http://schemas.microsoft.com/office/drawing/2014/main" id="{54347C89-7F50-A120-F5DB-637D417CDAE7}"/>
              </a:ext>
            </a:extLst>
          </p:cNvPr>
          <p:cNvSpPr txBox="1">
            <a:spLocks/>
          </p:cNvSpPr>
          <p:nvPr/>
        </p:nvSpPr>
        <p:spPr>
          <a:xfrm>
            <a:off x="553317" y="1192232"/>
            <a:ext cx="4821958" cy="32314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600">
                <a:solidFill>
                  <a:srgbClr val="000E52"/>
                </a:solidFill>
              </a:rPr>
              <a:t>IOP-Summit / DMEA</a:t>
            </a:r>
          </a:p>
        </p:txBody>
      </p:sp>
    </p:spTree>
    <p:extLst>
      <p:ext uri="{BB962C8B-B14F-4D97-AF65-F5344CB8AC3E}">
        <p14:creationId xmlns:p14="http://schemas.microsoft.com/office/powerpoint/2010/main" val="20714984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7503870-C299-0779-4D9F-7EA412F6E49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4274C6E-94B2-1A3E-1C8A-A4FECA21143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40</a:t>
            </a:fld>
            <a:endParaRPr lang="de-DE" b="1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30381FE-3EAB-4B67-975E-D3F0417B1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Inhalte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E9E5AD3F-6A8B-4921-BCF2-892CE87A21B6}"/>
              </a:ext>
            </a:extLst>
          </p:cNvPr>
          <p:cNvSpPr txBox="1">
            <a:spLocks/>
          </p:cNvSpPr>
          <p:nvPr/>
        </p:nvSpPr>
        <p:spPr>
          <a:xfrm>
            <a:off x="1170131" y="1556357"/>
            <a:ext cx="7553083" cy="39038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de-DE" b="1">
              <a:solidFill>
                <a:srgbClr val="000E52"/>
              </a:solidFill>
            </a:endParaRPr>
          </a:p>
          <a:p>
            <a:pPr>
              <a:lnSpc>
                <a:spcPct val="100000"/>
              </a:lnSpc>
            </a:pPr>
            <a:r>
              <a:rPr lang="de-DE" b="1">
                <a:solidFill>
                  <a:srgbClr val="000E52"/>
                </a:solidFill>
              </a:rPr>
              <a:t>Ausblick</a:t>
            </a:r>
          </a:p>
          <a:p>
            <a:pPr>
              <a:lnSpc>
                <a:spcPct val="100000"/>
              </a:lnSpc>
            </a:pPr>
            <a:endParaRPr lang="de-DE"/>
          </a:p>
          <a:p>
            <a:pPr>
              <a:lnSpc>
                <a:spcPct val="100000"/>
              </a:lnSpc>
            </a:pPr>
            <a:endParaRPr lang="de-DE" sz="180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707AB52-0F61-4BC5-BCB0-D93E09104E80}"/>
              </a:ext>
            </a:extLst>
          </p:cNvPr>
          <p:cNvSpPr txBox="1"/>
          <p:nvPr/>
        </p:nvSpPr>
        <p:spPr>
          <a:xfrm>
            <a:off x="633568" y="1739022"/>
            <a:ext cx="308953" cy="434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b="1">
                <a:solidFill>
                  <a:srgbClr val="000E52"/>
                </a:solidFill>
              </a:rPr>
              <a:t>5</a:t>
            </a:r>
            <a:endParaRPr lang="de-DE"/>
          </a:p>
        </p:txBody>
      </p:sp>
      <p:sp>
        <p:nvSpPr>
          <p:cNvPr id="10" name="Oval 11">
            <a:extLst>
              <a:ext uri="{FF2B5EF4-FFF2-40B4-BE49-F238E27FC236}">
                <a16:creationId xmlns:a16="http://schemas.microsoft.com/office/drawing/2014/main" id="{FC7352AD-F525-4DA5-9761-47031CC456C6}"/>
              </a:ext>
            </a:extLst>
          </p:cNvPr>
          <p:cNvSpPr/>
          <p:nvPr/>
        </p:nvSpPr>
        <p:spPr>
          <a:xfrm>
            <a:off x="590044" y="1777052"/>
            <a:ext cx="396000" cy="396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974A21AE-70D8-40F1-A0FD-04FCD8E4DBFD}"/>
              </a:ext>
            </a:extLst>
          </p:cNvPr>
          <p:cNvSpPr txBox="1">
            <a:spLocks/>
          </p:cNvSpPr>
          <p:nvPr/>
        </p:nvSpPr>
        <p:spPr>
          <a:xfrm>
            <a:off x="1805736" y="2444663"/>
            <a:ext cx="4041999" cy="334653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>
                <a:solidFill>
                  <a:srgbClr val="000E52"/>
                </a:solidFill>
              </a:rPr>
              <a:t>KIG Arbeitsplan 2026</a:t>
            </a:r>
            <a:br>
              <a:rPr lang="de-DE">
                <a:solidFill>
                  <a:srgbClr val="000E52"/>
                </a:solidFill>
              </a:rPr>
            </a:br>
            <a:endParaRPr lang="de-DE">
              <a:solidFill>
                <a:srgbClr val="000E52"/>
              </a:solidFill>
            </a:endParaRPr>
          </a:p>
          <a:p>
            <a:r>
              <a:rPr lang="de-DE">
                <a:solidFill>
                  <a:srgbClr val="000E52"/>
                </a:solidFill>
              </a:rPr>
              <a:t>Bühnen 2026</a:t>
            </a:r>
            <a:endParaRPr lang="de-DE">
              <a:solidFill>
                <a:srgbClr val="000E52"/>
              </a:solidFill>
              <a:ea typeface="Verdana"/>
            </a:endParaRPr>
          </a:p>
          <a:p>
            <a:endParaRPr lang="de-DE">
              <a:solidFill>
                <a:srgbClr val="000E52"/>
              </a:solidFill>
            </a:endParaRPr>
          </a:p>
          <a:p>
            <a:endParaRPr lang="de-DE">
              <a:solidFill>
                <a:srgbClr val="000E52"/>
              </a:solidFill>
              <a:ea typeface="Verdana"/>
            </a:endParaRPr>
          </a:p>
          <a:p>
            <a:endParaRPr lang="de-DE">
              <a:solidFill>
                <a:srgbClr val="000E52"/>
              </a:solidFill>
            </a:endParaRPr>
          </a:p>
          <a:p>
            <a:endParaRPr lang="de-DE">
              <a:solidFill>
                <a:srgbClr val="000E52"/>
              </a:solidFill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9996D2F2-FE3E-4D09-9276-6EF4E8A8C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557" y="2960540"/>
            <a:ext cx="444500" cy="4445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C799F7C4-29B4-430E-8170-37883DE63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557" y="2359346"/>
            <a:ext cx="444500" cy="444500"/>
          </a:xfrm>
          <a:prstGeom prst="rect">
            <a:avLst/>
          </a:prstGeom>
        </p:spPr>
      </p:pic>
      <p:pic>
        <p:nvPicPr>
          <p:cNvPr id="19" name="Grafik 18" descr="Ein Bild, das Screenshot, Design enthält.&#10;&#10;Automatisch generierte Beschreibung">
            <a:extLst>
              <a:ext uri="{FF2B5EF4-FFF2-40B4-BE49-F238E27FC236}">
                <a16:creationId xmlns:a16="http://schemas.microsoft.com/office/drawing/2014/main" id="{BFEF59C8-AA55-4128-828B-DD0452D78E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574" y="2480296"/>
            <a:ext cx="5799377" cy="3483724"/>
          </a:xfrm>
          <a:prstGeom prst="rect">
            <a:avLst/>
          </a:prstGeom>
        </p:spPr>
      </p:pic>
      <p:sp>
        <p:nvSpPr>
          <p:cNvPr id="6" name="AutoShape 2">
            <a:extLst>
              <a:ext uri="{FF2B5EF4-FFF2-40B4-BE49-F238E27FC236}">
                <a16:creationId xmlns:a16="http://schemas.microsoft.com/office/drawing/2014/main" id="{CE161E6D-6219-D092-8E1D-19D907BCC740}"/>
              </a:ext>
            </a:extLst>
          </p:cNvPr>
          <p:cNvSpPr/>
          <p:nvPr/>
        </p:nvSpPr>
        <p:spPr>
          <a:xfrm>
            <a:off x="552451" y="1131671"/>
            <a:ext cx="1357032" cy="0"/>
          </a:xfrm>
          <a:prstGeom prst="line">
            <a:avLst/>
          </a:prstGeom>
          <a:ln w="9525" cap="rnd">
            <a:solidFill>
              <a:schemeClr val="accent6">
                <a:lumMod val="20000"/>
                <a:lumOff val="80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E445BF7-BB74-2224-65BE-998C8ADBD8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1676" y="5248842"/>
            <a:ext cx="1428879" cy="160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5145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E114C-DCED-8D15-3A84-1549EAEA1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9">
            <a:extLst>
              <a:ext uri="{FF2B5EF4-FFF2-40B4-BE49-F238E27FC236}">
                <a16:creationId xmlns:a16="http://schemas.microsoft.com/office/drawing/2014/main" id="{9D8E54F7-3F05-69E0-389C-6AA28874F3F5}"/>
              </a:ext>
            </a:extLst>
          </p:cNvPr>
          <p:cNvSpPr txBox="1">
            <a:spLocks/>
          </p:cNvSpPr>
          <p:nvPr/>
        </p:nvSpPr>
        <p:spPr>
          <a:xfrm>
            <a:off x="553317" y="511176"/>
            <a:ext cx="10345142" cy="7005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de-DE"/>
              <a:t>KIG Arbeitsplan 2026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3E57201-2185-7D9F-3BFB-3193A1AED1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810A2B3-BB20-E64F-C682-35B30464967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41</a:t>
            </a:fld>
            <a:endParaRPr lang="de-DE" b="1"/>
          </a:p>
        </p:txBody>
      </p:sp>
      <p:sp>
        <p:nvSpPr>
          <p:cNvPr id="5" name="Rechteck: abgerundete Ecken 10">
            <a:extLst>
              <a:ext uri="{FF2B5EF4-FFF2-40B4-BE49-F238E27FC236}">
                <a16:creationId xmlns:a16="http://schemas.microsoft.com/office/drawing/2014/main" id="{21A4914A-03D4-EDD9-5CA3-285DCB943052}"/>
              </a:ext>
            </a:extLst>
          </p:cNvPr>
          <p:cNvSpPr/>
          <p:nvPr/>
        </p:nvSpPr>
        <p:spPr>
          <a:xfrm>
            <a:off x="1228170" y="1140240"/>
            <a:ext cx="1982837" cy="4766236"/>
          </a:xfrm>
          <a:prstGeom prst="roundRect">
            <a:avLst>
              <a:gd name="adj" fmla="val 6460"/>
            </a:avLst>
          </a:prstGeom>
          <a:solidFill>
            <a:srgbClr val="E8E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9" name="Rechteck: abgerundete Ecken 11">
            <a:extLst>
              <a:ext uri="{FF2B5EF4-FFF2-40B4-BE49-F238E27FC236}">
                <a16:creationId xmlns:a16="http://schemas.microsoft.com/office/drawing/2014/main" id="{8C019673-02E3-A052-B658-207831004C9C}"/>
              </a:ext>
            </a:extLst>
          </p:cNvPr>
          <p:cNvSpPr/>
          <p:nvPr/>
        </p:nvSpPr>
        <p:spPr>
          <a:xfrm>
            <a:off x="3484341" y="1140240"/>
            <a:ext cx="1972106" cy="4766236"/>
          </a:xfrm>
          <a:prstGeom prst="roundRect">
            <a:avLst>
              <a:gd name="adj" fmla="val 10043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" name="Rechteck: abgerundete Ecken 12">
            <a:extLst>
              <a:ext uri="{FF2B5EF4-FFF2-40B4-BE49-F238E27FC236}">
                <a16:creationId xmlns:a16="http://schemas.microsoft.com/office/drawing/2014/main" id="{F89BD69D-D27B-CEFF-9B97-F630D5DBDEE3}"/>
              </a:ext>
            </a:extLst>
          </p:cNvPr>
          <p:cNvSpPr/>
          <p:nvPr/>
        </p:nvSpPr>
        <p:spPr>
          <a:xfrm>
            <a:off x="5737104" y="1140240"/>
            <a:ext cx="1960635" cy="4766236"/>
          </a:xfrm>
          <a:prstGeom prst="roundRect">
            <a:avLst>
              <a:gd name="adj" fmla="val 10004"/>
            </a:avLst>
          </a:prstGeom>
          <a:solidFill>
            <a:srgbClr val="E8E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Rechteck: abgerundete Ecken 13">
            <a:extLst>
              <a:ext uri="{FF2B5EF4-FFF2-40B4-BE49-F238E27FC236}">
                <a16:creationId xmlns:a16="http://schemas.microsoft.com/office/drawing/2014/main" id="{964579AB-C767-55E8-7559-DE678AF1827B}"/>
              </a:ext>
            </a:extLst>
          </p:cNvPr>
          <p:cNvSpPr/>
          <p:nvPr/>
        </p:nvSpPr>
        <p:spPr>
          <a:xfrm>
            <a:off x="7982453" y="1140240"/>
            <a:ext cx="1966638" cy="4766236"/>
          </a:xfrm>
          <a:prstGeom prst="roundRect">
            <a:avLst>
              <a:gd name="adj" fmla="val 10025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9" name="Abgerundetes Rechteck 77">
            <a:extLst>
              <a:ext uri="{FF2B5EF4-FFF2-40B4-BE49-F238E27FC236}">
                <a16:creationId xmlns:a16="http://schemas.microsoft.com/office/drawing/2014/main" id="{35D7FCAA-5721-200C-DA38-82762581A249}"/>
              </a:ext>
            </a:extLst>
          </p:cNvPr>
          <p:cNvSpPr/>
          <p:nvPr/>
        </p:nvSpPr>
        <p:spPr>
          <a:xfrm>
            <a:off x="8529243" y="2691513"/>
            <a:ext cx="2234189" cy="1902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t" latinLnBrk="0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Workshop: Rück- und </a:t>
            </a:r>
          </a:p>
          <a:p>
            <a:pPr marL="0" marR="0" lvl="0" indent="0" defTabSz="914400" rtl="0" eaLnBrk="1" fontAlgn="t" latinLnBrk="0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Ausblick </a:t>
            </a:r>
            <a:r>
              <a:rPr kumimoji="0" lang="de-DE" sz="700" b="0" i="0" u="none" strike="noStrike" kern="1200" cap="none" spc="0" normalizeH="0" baseline="0" noProof="0" err="1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Terminologieservices</a:t>
            </a:r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000E52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1" name="Abgerundetes Rechteck 87">
            <a:extLst>
              <a:ext uri="{FF2B5EF4-FFF2-40B4-BE49-F238E27FC236}">
                <a16:creationId xmlns:a16="http://schemas.microsoft.com/office/drawing/2014/main" id="{0F72FCA8-7BA4-EAAB-ABF0-0DB507F44BB5}"/>
              </a:ext>
            </a:extLst>
          </p:cNvPr>
          <p:cNvSpPr/>
          <p:nvPr/>
        </p:nvSpPr>
        <p:spPr>
          <a:xfrm>
            <a:off x="1227897" y="2711066"/>
            <a:ext cx="4212000" cy="18000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0E5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AK Analyse Patientenportale - </a:t>
            </a:r>
            <a:r>
              <a:rPr kumimoji="0" lang="de-DE" sz="1000" b="0" i="0" u="none" strike="noStrike" kern="1200" cap="none" spc="0" normalizeH="0" baseline="0" noProof="0" err="1">
                <a:ln>
                  <a:noFill/>
                </a:ln>
                <a:solidFill>
                  <a:srgbClr val="000E5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ePA</a:t>
            </a: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000E51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3" name="Rechteck: abgerundete Ecken 65">
            <a:extLst>
              <a:ext uri="{FF2B5EF4-FFF2-40B4-BE49-F238E27FC236}">
                <a16:creationId xmlns:a16="http://schemas.microsoft.com/office/drawing/2014/main" id="{9EC675CB-0E7E-BCBC-FD97-65E2E3FE195A}"/>
              </a:ext>
            </a:extLst>
          </p:cNvPr>
          <p:cNvSpPr/>
          <p:nvPr/>
        </p:nvSpPr>
        <p:spPr>
          <a:xfrm rot="16200000">
            <a:off x="298893" y="2889937"/>
            <a:ext cx="1153730" cy="275100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IOP-Roadmap</a:t>
            </a:r>
          </a:p>
        </p:txBody>
      </p:sp>
      <p:sp>
        <p:nvSpPr>
          <p:cNvPr id="24" name="Rechteck: abgerundete Ecken 66">
            <a:extLst>
              <a:ext uri="{FF2B5EF4-FFF2-40B4-BE49-F238E27FC236}">
                <a16:creationId xmlns:a16="http://schemas.microsoft.com/office/drawing/2014/main" id="{D72FC637-8DF6-7401-8294-AAAE5377040F}"/>
              </a:ext>
            </a:extLst>
          </p:cNvPr>
          <p:cNvSpPr/>
          <p:nvPr/>
        </p:nvSpPr>
        <p:spPr>
          <a:xfrm rot="16200000">
            <a:off x="546655" y="1803563"/>
            <a:ext cx="675604" cy="275100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KIG</a:t>
            </a:r>
            <a:endParaRPr kumimoji="0" lang="de-DE" sz="2000" b="1" i="0" u="none" strike="noStrike" kern="1200" cap="none" spc="0" normalizeH="0" baseline="0" noProof="0">
              <a:ln>
                <a:noFill/>
              </a:ln>
              <a:solidFill>
                <a:srgbClr val="000E52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5" name="Rechteck: abgerundete Ecken 49">
            <a:extLst>
              <a:ext uri="{FF2B5EF4-FFF2-40B4-BE49-F238E27FC236}">
                <a16:creationId xmlns:a16="http://schemas.microsoft.com/office/drawing/2014/main" id="{3BF0F7C2-6544-CA89-0C2F-76E5AC1100EF}"/>
              </a:ext>
            </a:extLst>
          </p:cNvPr>
          <p:cNvSpPr/>
          <p:nvPr/>
        </p:nvSpPr>
        <p:spPr>
          <a:xfrm>
            <a:off x="6464692" y="1610932"/>
            <a:ext cx="1063813" cy="2119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IOP Summit</a:t>
            </a: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E52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7" name="Abgerundetes Rechteck 45">
            <a:extLst>
              <a:ext uri="{FF2B5EF4-FFF2-40B4-BE49-F238E27FC236}">
                <a16:creationId xmlns:a16="http://schemas.microsoft.com/office/drawing/2014/main" id="{AAE32D34-E293-9783-603D-01F3195D059A}"/>
              </a:ext>
            </a:extLst>
          </p:cNvPr>
          <p:cNvSpPr/>
          <p:nvPr/>
        </p:nvSpPr>
        <p:spPr>
          <a:xfrm>
            <a:off x="1227898" y="3169164"/>
            <a:ext cx="8712000" cy="180000"/>
          </a:xfrm>
          <a:prstGeom prst="homePlate">
            <a:avLst/>
          </a:prstGeom>
          <a:solidFill>
            <a:schemeClr val="tx2"/>
          </a:solidFill>
          <a:ln w="285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Kernprofile (</a:t>
            </a:r>
            <a:r>
              <a:rPr kumimoji="0" lang="de-DE" sz="1000" b="0" i="0" u="none" strike="noStrike" kern="1200" cap="none" spc="0" normalizeH="0" baseline="0" noProof="0" err="1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Governance</a:t>
            </a: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und Kick-off)</a:t>
            </a:r>
          </a:p>
        </p:txBody>
      </p:sp>
      <p:sp>
        <p:nvSpPr>
          <p:cNvPr id="29" name="Rechteck: abgerundete Ecken 49">
            <a:extLst>
              <a:ext uri="{FF2B5EF4-FFF2-40B4-BE49-F238E27FC236}">
                <a16:creationId xmlns:a16="http://schemas.microsoft.com/office/drawing/2014/main" id="{013D1F47-D100-1F49-D3FB-2E163FAE0A56}"/>
              </a:ext>
            </a:extLst>
          </p:cNvPr>
          <p:cNvSpPr/>
          <p:nvPr/>
        </p:nvSpPr>
        <p:spPr>
          <a:xfrm>
            <a:off x="1227899" y="1847412"/>
            <a:ext cx="1980000" cy="18000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KIG Jahresbericht</a:t>
            </a: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E52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0" name="Rechteck: abgerundete Ecken 49">
            <a:extLst>
              <a:ext uri="{FF2B5EF4-FFF2-40B4-BE49-F238E27FC236}">
                <a16:creationId xmlns:a16="http://schemas.microsoft.com/office/drawing/2014/main" id="{E459182C-AF82-E629-C7B5-AD438491A883}"/>
              </a:ext>
            </a:extLst>
          </p:cNvPr>
          <p:cNvSpPr/>
          <p:nvPr/>
        </p:nvSpPr>
        <p:spPr>
          <a:xfrm>
            <a:off x="1227565" y="2481609"/>
            <a:ext cx="1163438" cy="18000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srgbClr val="000E5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IOP-Roadmap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srgbClr val="000E5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26-27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0E51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1" name="Rechteck: abgerundete Ecken 49">
            <a:extLst>
              <a:ext uri="{FF2B5EF4-FFF2-40B4-BE49-F238E27FC236}">
                <a16:creationId xmlns:a16="http://schemas.microsoft.com/office/drawing/2014/main" id="{9E155DEF-F9A8-B2F9-ED4E-660F3DA6D6F9}"/>
              </a:ext>
            </a:extLst>
          </p:cNvPr>
          <p:cNvSpPr/>
          <p:nvPr/>
        </p:nvSpPr>
        <p:spPr>
          <a:xfrm>
            <a:off x="2916487" y="4205056"/>
            <a:ext cx="1148662" cy="1976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err="1">
                <a:ln>
                  <a:noFill/>
                </a:ln>
                <a:solidFill>
                  <a:srgbClr val="000E5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Einv</a:t>
            </a:r>
            <a:r>
              <a:rPr kumimoji="0" lang="de-DE" sz="800" b="0" i="0" u="none" strike="noStrike" kern="1200" cap="none" spc="0" normalizeH="0" baseline="0" noProof="0">
                <a:ln>
                  <a:noFill/>
                </a:ln>
                <a:solidFill>
                  <a:srgbClr val="000E5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° KBV VOS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E7FAA479-DBA5-6AC0-9629-6CDCD02E905A}"/>
              </a:ext>
            </a:extLst>
          </p:cNvPr>
          <p:cNvSpPr/>
          <p:nvPr/>
        </p:nvSpPr>
        <p:spPr>
          <a:xfrm>
            <a:off x="2846472" y="4207591"/>
            <a:ext cx="108000" cy="18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8" name="Rechteck: abgerundete Ecken 39">
            <a:extLst>
              <a:ext uri="{FF2B5EF4-FFF2-40B4-BE49-F238E27FC236}">
                <a16:creationId xmlns:a16="http://schemas.microsoft.com/office/drawing/2014/main" id="{356DA748-36AF-C624-EEF3-21ADEDF67A5D}"/>
              </a:ext>
            </a:extLst>
          </p:cNvPr>
          <p:cNvSpPr/>
          <p:nvPr/>
        </p:nvSpPr>
        <p:spPr>
          <a:xfrm rot="16200000">
            <a:off x="143326" y="4286650"/>
            <a:ext cx="1439052" cy="358752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Tx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Tx/>
              <a:buNone/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Spezifikationen, Einvernehmen </a:t>
            </a:r>
          </a:p>
        </p:txBody>
      </p:sp>
      <p:sp>
        <p:nvSpPr>
          <p:cNvPr id="39" name="Abgerundetes Rechteck 45">
            <a:extLst>
              <a:ext uri="{FF2B5EF4-FFF2-40B4-BE49-F238E27FC236}">
                <a16:creationId xmlns:a16="http://schemas.microsoft.com/office/drawing/2014/main" id="{9EB7ED7D-2D02-E96F-EF94-F9F27A5CF012}"/>
              </a:ext>
            </a:extLst>
          </p:cNvPr>
          <p:cNvSpPr/>
          <p:nvPr/>
        </p:nvSpPr>
        <p:spPr>
          <a:xfrm>
            <a:off x="1238754" y="4456443"/>
            <a:ext cx="4212000" cy="169021"/>
          </a:xfrm>
          <a:prstGeom prst="roundRect">
            <a:avLst/>
          </a:prstGeom>
          <a:solidFill>
            <a:schemeClr val="tx1"/>
          </a:solidFill>
          <a:ln w="285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Tx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Tx/>
              <a:buNone/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Ausschreibung: Kernprofile I Umsetzung</a:t>
            </a:r>
          </a:p>
        </p:txBody>
      </p:sp>
      <p:sp>
        <p:nvSpPr>
          <p:cNvPr id="40" name="Rechteck: abgerundete Ecken 84">
            <a:extLst>
              <a:ext uri="{FF2B5EF4-FFF2-40B4-BE49-F238E27FC236}">
                <a16:creationId xmlns:a16="http://schemas.microsoft.com/office/drawing/2014/main" id="{F178579E-AB4B-B00D-053E-7C498888B717}"/>
              </a:ext>
            </a:extLst>
          </p:cNvPr>
          <p:cNvSpPr/>
          <p:nvPr/>
        </p:nvSpPr>
        <p:spPr>
          <a:xfrm>
            <a:off x="1224113" y="2107591"/>
            <a:ext cx="3159405" cy="170708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ct val="100000"/>
              </a:lnSpc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0E5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L-INA</a:t>
            </a:r>
            <a:r>
              <a:rPr lang="de-DE" sz="1000">
                <a:solidFill>
                  <a:srgbClr val="000E51"/>
                </a:solidFill>
                <a:latin typeface="Verdana"/>
              </a:rPr>
              <a:t>: Gutes Spezifizieren-Modul</a:t>
            </a: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000E51"/>
              </a:solidFill>
              <a:effectLst/>
              <a:uLnTx/>
              <a:uFillTx/>
              <a:latin typeface="Verdana"/>
              <a:ea typeface="Verdana"/>
              <a:cs typeface="+mn-cs"/>
            </a:endParaRPr>
          </a:p>
        </p:txBody>
      </p:sp>
      <p:sp>
        <p:nvSpPr>
          <p:cNvPr id="41" name="Abgerundetes Rechteck 87">
            <a:extLst>
              <a:ext uri="{FF2B5EF4-FFF2-40B4-BE49-F238E27FC236}">
                <a16:creationId xmlns:a16="http://schemas.microsoft.com/office/drawing/2014/main" id="{9BA5CE54-0801-EC94-5B1C-6E4F5E4713FC}"/>
              </a:ext>
            </a:extLst>
          </p:cNvPr>
          <p:cNvSpPr/>
          <p:nvPr/>
        </p:nvSpPr>
        <p:spPr>
          <a:xfrm>
            <a:off x="8022503" y="2937692"/>
            <a:ext cx="1917573" cy="181907"/>
          </a:xfrm>
          <a:prstGeom prst="homePlat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AK Medizinregister </a:t>
            </a:r>
          </a:p>
        </p:txBody>
      </p:sp>
      <p:sp>
        <p:nvSpPr>
          <p:cNvPr id="42" name="Abgerundetes Rechteck 45">
            <a:extLst>
              <a:ext uri="{FF2B5EF4-FFF2-40B4-BE49-F238E27FC236}">
                <a16:creationId xmlns:a16="http://schemas.microsoft.com/office/drawing/2014/main" id="{BD3959A7-3CEC-C685-C919-AAC98E248616}"/>
              </a:ext>
            </a:extLst>
          </p:cNvPr>
          <p:cNvSpPr/>
          <p:nvPr/>
        </p:nvSpPr>
        <p:spPr>
          <a:xfrm>
            <a:off x="6306735" y="2472523"/>
            <a:ext cx="3657450" cy="180000"/>
          </a:xfrm>
          <a:prstGeom prst="homePlate">
            <a:avLst/>
          </a:prstGeom>
          <a:solidFill>
            <a:schemeClr val="tx2"/>
          </a:solidFill>
          <a:ln w="285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>
                <a:solidFill>
                  <a:srgbClr val="000E52"/>
                </a:solidFill>
                <a:latin typeface="Verdana"/>
              </a:rPr>
              <a:t>AK Schnittstellen </a:t>
            </a: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Notfallversorgung</a:t>
            </a:r>
          </a:p>
        </p:txBody>
      </p:sp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69F13DA6-B0FE-6905-5BF6-B7742351838B}"/>
              </a:ext>
            </a:extLst>
          </p:cNvPr>
          <p:cNvGrpSpPr/>
          <p:nvPr/>
        </p:nvGrpSpPr>
        <p:grpSpPr>
          <a:xfrm>
            <a:off x="8427090" y="4213832"/>
            <a:ext cx="1229226" cy="207930"/>
            <a:chOff x="7302765" y="4289884"/>
            <a:chExt cx="1229226" cy="207930"/>
          </a:xfrm>
        </p:grpSpPr>
        <p:sp>
          <p:nvSpPr>
            <p:cNvPr id="44" name="Rechteck: abgerundete Ecken 49">
              <a:extLst>
                <a:ext uri="{FF2B5EF4-FFF2-40B4-BE49-F238E27FC236}">
                  <a16:creationId xmlns:a16="http://schemas.microsoft.com/office/drawing/2014/main" id="{545765A8-6A7D-7603-5E87-3C4C1C2AD1F3}"/>
                </a:ext>
              </a:extLst>
            </p:cNvPr>
            <p:cNvSpPr/>
            <p:nvPr/>
          </p:nvSpPr>
          <p:spPr>
            <a:xfrm>
              <a:off x="7363850" y="4289884"/>
              <a:ext cx="1168141" cy="180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err="1">
                  <a:ln>
                    <a:noFill/>
                  </a:ln>
                  <a:solidFill>
                    <a:srgbClr val="000E51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Einv</a:t>
              </a:r>
              <a:r>
                <a:rPr kumimoji="0" lang="de-DE" sz="800" b="0" i="0" u="none" strike="noStrike" kern="1200" cap="none" spc="0" normalizeH="0" baseline="0" noProof="0">
                  <a:ln>
                    <a:noFill/>
                  </a:ln>
                  <a:solidFill>
                    <a:srgbClr val="000E51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° mio42 </a:t>
              </a:r>
              <a:r>
                <a:rPr kumimoji="0" lang="de-DE" sz="800" b="0" i="0" u="none" strike="noStrike" kern="1200" cap="none" spc="0" normalizeH="0" baseline="0" noProof="0" err="1">
                  <a:ln>
                    <a:noFill/>
                  </a:ln>
                  <a:solidFill>
                    <a:srgbClr val="000E51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WeST</a:t>
              </a:r>
              <a:endParaRPr kumimoji="0" lang="de-DE" sz="800" b="0" i="0" u="none" strike="noStrike" kern="1200" cap="none" spc="0" normalizeH="0" baseline="0" noProof="0">
                <a:ln>
                  <a:noFill/>
                </a:ln>
                <a:solidFill>
                  <a:srgbClr val="000E51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45" name="Rechteck 44">
              <a:extLst>
                <a:ext uri="{FF2B5EF4-FFF2-40B4-BE49-F238E27FC236}">
                  <a16:creationId xmlns:a16="http://schemas.microsoft.com/office/drawing/2014/main" id="{82DB013A-DE85-A52D-3B80-314F5FF6BAC2}"/>
                </a:ext>
              </a:extLst>
            </p:cNvPr>
            <p:cNvSpPr/>
            <p:nvPr/>
          </p:nvSpPr>
          <p:spPr>
            <a:xfrm>
              <a:off x="7302765" y="4317814"/>
              <a:ext cx="108000" cy="180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sp>
        <p:nvSpPr>
          <p:cNvPr id="46" name="Abgerundetes Rechteck 45">
            <a:extLst>
              <a:ext uri="{FF2B5EF4-FFF2-40B4-BE49-F238E27FC236}">
                <a16:creationId xmlns:a16="http://schemas.microsoft.com/office/drawing/2014/main" id="{08188B9E-0CC2-6B11-2C15-3F9A073581B0}"/>
              </a:ext>
            </a:extLst>
          </p:cNvPr>
          <p:cNvSpPr/>
          <p:nvPr/>
        </p:nvSpPr>
        <p:spPr>
          <a:xfrm>
            <a:off x="5764251" y="4456443"/>
            <a:ext cx="4191312" cy="180000"/>
          </a:xfrm>
          <a:prstGeom prst="roundRect">
            <a:avLst/>
          </a:prstGeom>
          <a:solidFill>
            <a:schemeClr val="tx1"/>
          </a:solidFill>
          <a:ln w="285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Tx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Tx/>
              <a:buNone/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Ausschreibung Kernprofile II Vorbereitung</a:t>
            </a:r>
          </a:p>
        </p:txBody>
      </p: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824C6050-6FB9-C21C-8BBF-F9F6E7FA405B}"/>
              </a:ext>
            </a:extLst>
          </p:cNvPr>
          <p:cNvGrpSpPr/>
          <p:nvPr/>
        </p:nvGrpSpPr>
        <p:grpSpPr>
          <a:xfrm>
            <a:off x="2839075" y="3975557"/>
            <a:ext cx="1464790" cy="184766"/>
            <a:chOff x="10169673" y="4769558"/>
            <a:chExt cx="1464790" cy="184766"/>
          </a:xfrm>
        </p:grpSpPr>
        <p:sp>
          <p:nvSpPr>
            <p:cNvPr id="48" name="Rechteck: abgerundete Ecken 49">
              <a:extLst>
                <a:ext uri="{FF2B5EF4-FFF2-40B4-BE49-F238E27FC236}">
                  <a16:creationId xmlns:a16="http://schemas.microsoft.com/office/drawing/2014/main" id="{0AA053FC-070C-91D1-78C6-7FF9636D9131}"/>
                </a:ext>
              </a:extLst>
            </p:cNvPr>
            <p:cNvSpPr/>
            <p:nvPr/>
          </p:nvSpPr>
          <p:spPr>
            <a:xfrm>
              <a:off x="10237591" y="4774324"/>
              <a:ext cx="1396872" cy="180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err="1">
                  <a:ln>
                    <a:noFill/>
                  </a:ln>
                  <a:solidFill>
                    <a:srgbClr val="000E52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Einv</a:t>
              </a:r>
              <a:r>
                <a:rPr kumimoji="0" lang="de-DE" sz="800" b="0" i="0" u="none" strike="noStrike" kern="1200" cap="none" spc="0" normalizeH="0" baseline="0" noProof="0">
                  <a:ln>
                    <a:noFill/>
                  </a:ln>
                  <a:solidFill>
                    <a:srgbClr val="000E52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° mio42 Allergene</a:t>
              </a:r>
            </a:p>
          </p:txBody>
        </p:sp>
        <p:sp>
          <p:nvSpPr>
            <p:cNvPr id="49" name="Rechteck 48">
              <a:extLst>
                <a:ext uri="{FF2B5EF4-FFF2-40B4-BE49-F238E27FC236}">
                  <a16:creationId xmlns:a16="http://schemas.microsoft.com/office/drawing/2014/main" id="{A01CD857-438C-C826-F2BB-40FB24AB1144}"/>
                </a:ext>
              </a:extLst>
            </p:cNvPr>
            <p:cNvSpPr/>
            <p:nvPr/>
          </p:nvSpPr>
          <p:spPr>
            <a:xfrm>
              <a:off x="10169673" y="4769558"/>
              <a:ext cx="108000" cy="180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0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sp>
        <p:nvSpPr>
          <p:cNvPr id="50" name="Rechteck: abgerundete Ecken 130">
            <a:extLst>
              <a:ext uri="{FF2B5EF4-FFF2-40B4-BE49-F238E27FC236}">
                <a16:creationId xmlns:a16="http://schemas.microsoft.com/office/drawing/2014/main" id="{DB12C2C1-B5F4-BEA9-8BCA-11E2E7B56B20}"/>
              </a:ext>
            </a:extLst>
          </p:cNvPr>
          <p:cNvSpPr/>
          <p:nvPr/>
        </p:nvSpPr>
        <p:spPr>
          <a:xfrm rot="16200000">
            <a:off x="569009" y="5444075"/>
            <a:ext cx="612000" cy="273600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Tx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Tx/>
              <a:buNone/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KOB</a:t>
            </a:r>
            <a:r>
              <a:rPr lang="de-DE" sz="800" b="1">
                <a:solidFill>
                  <a:srgbClr val="000E52"/>
                </a:solidFill>
                <a:latin typeface="Verdana"/>
              </a:rPr>
              <a:t>*</a:t>
            </a:r>
            <a:endParaRPr kumimoji="0" lang="de-DE" sz="800" b="1" i="0" u="none" strike="noStrike" kern="1200" cap="none" spc="0" normalizeH="0" baseline="0" noProof="0">
              <a:ln>
                <a:noFill/>
              </a:ln>
              <a:solidFill>
                <a:srgbClr val="000E52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1" name="Pfeil: Fünfeck 132">
            <a:extLst>
              <a:ext uri="{FF2B5EF4-FFF2-40B4-BE49-F238E27FC236}">
                <a16:creationId xmlns:a16="http://schemas.microsoft.com/office/drawing/2014/main" id="{2BD41D3E-E8E1-2D7B-5EC7-DB20A44E9B9A}"/>
              </a:ext>
            </a:extLst>
          </p:cNvPr>
          <p:cNvSpPr/>
          <p:nvPr/>
        </p:nvSpPr>
        <p:spPr>
          <a:xfrm>
            <a:off x="8018042" y="5537798"/>
            <a:ext cx="1924715" cy="17996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Tx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Tx/>
              <a:buNone/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KOB </a:t>
            </a:r>
            <a:r>
              <a:rPr kumimoji="0" lang="de-DE" sz="10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dgMP</a:t>
            </a: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2" name="Pfeil: Fünfeck 133">
            <a:extLst>
              <a:ext uri="{FF2B5EF4-FFF2-40B4-BE49-F238E27FC236}">
                <a16:creationId xmlns:a16="http://schemas.microsoft.com/office/drawing/2014/main" id="{4ACD71C4-CBE4-64C9-A1AE-FFA8EBB42DF6}"/>
              </a:ext>
            </a:extLst>
          </p:cNvPr>
          <p:cNvSpPr/>
          <p:nvPr/>
        </p:nvSpPr>
        <p:spPr>
          <a:xfrm>
            <a:off x="8018042" y="5305687"/>
            <a:ext cx="1915792" cy="178831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Tx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Tx/>
              <a:buNone/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KOB </a:t>
            </a:r>
            <a:r>
              <a:rPr kumimoji="0" lang="de-DE" sz="10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ISiK</a:t>
            </a: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Stufe 5</a:t>
            </a:r>
          </a:p>
        </p:txBody>
      </p:sp>
      <p:grpSp>
        <p:nvGrpSpPr>
          <p:cNvPr id="53" name="Gruppieren 52">
            <a:extLst>
              <a:ext uri="{FF2B5EF4-FFF2-40B4-BE49-F238E27FC236}">
                <a16:creationId xmlns:a16="http://schemas.microsoft.com/office/drawing/2014/main" id="{52622B4C-93CA-3D6B-CD57-FF979C34A721}"/>
              </a:ext>
            </a:extLst>
          </p:cNvPr>
          <p:cNvGrpSpPr/>
          <p:nvPr/>
        </p:nvGrpSpPr>
        <p:grpSpPr>
          <a:xfrm>
            <a:off x="8427090" y="4005232"/>
            <a:ext cx="1248732" cy="189246"/>
            <a:chOff x="8243625" y="3821574"/>
            <a:chExt cx="1248732" cy="189246"/>
          </a:xfrm>
        </p:grpSpPr>
        <p:sp>
          <p:nvSpPr>
            <p:cNvPr id="54" name="Rechteck: abgerundete Ecken 49">
              <a:extLst>
                <a:ext uri="{FF2B5EF4-FFF2-40B4-BE49-F238E27FC236}">
                  <a16:creationId xmlns:a16="http://schemas.microsoft.com/office/drawing/2014/main" id="{175E1AA0-81E5-3680-A92B-B57BB433E842}"/>
                </a:ext>
              </a:extLst>
            </p:cNvPr>
            <p:cNvSpPr/>
            <p:nvPr/>
          </p:nvSpPr>
          <p:spPr>
            <a:xfrm>
              <a:off x="8298402" y="3830820"/>
              <a:ext cx="1193955" cy="180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err="1">
                  <a:ln>
                    <a:noFill/>
                  </a:ln>
                  <a:solidFill>
                    <a:srgbClr val="000E52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Einv</a:t>
              </a:r>
              <a:r>
                <a:rPr kumimoji="0" lang="de-DE" sz="800" b="0" i="0" u="none" strike="noStrike" kern="1200" cap="none" spc="0" normalizeH="0" baseline="0" noProof="0">
                  <a:ln>
                    <a:noFill/>
                  </a:ln>
                  <a:solidFill>
                    <a:srgbClr val="000E52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° mio42 Labor</a:t>
              </a:r>
            </a:p>
          </p:txBody>
        </p:sp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32D32524-6EAE-8FE3-CCD6-0B23C2E10A0B}"/>
                </a:ext>
              </a:extLst>
            </p:cNvPr>
            <p:cNvSpPr/>
            <p:nvPr/>
          </p:nvSpPr>
          <p:spPr>
            <a:xfrm>
              <a:off x="8243625" y="3821574"/>
              <a:ext cx="116711" cy="180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0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sp>
        <p:nvSpPr>
          <p:cNvPr id="56" name="Rechteck: abgerundete Ecken 150">
            <a:extLst>
              <a:ext uri="{FF2B5EF4-FFF2-40B4-BE49-F238E27FC236}">
                <a16:creationId xmlns:a16="http://schemas.microsoft.com/office/drawing/2014/main" id="{F9A3FD87-98C9-EFEC-FF18-9FCBA7F5A96B}"/>
              </a:ext>
            </a:extLst>
          </p:cNvPr>
          <p:cNvSpPr/>
          <p:nvPr/>
        </p:nvSpPr>
        <p:spPr>
          <a:xfrm>
            <a:off x="3915251" y="1840830"/>
            <a:ext cx="1080000" cy="18000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DMEA</a:t>
            </a: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000E52"/>
              </a:solidFill>
              <a:effectLst/>
              <a:uLnTx/>
              <a:uFillTx/>
              <a:latin typeface="Verdana"/>
              <a:ea typeface="Verdana"/>
              <a:cs typeface="+mn-cs"/>
            </a:endParaRPr>
          </a:p>
        </p:txBody>
      </p:sp>
      <p:sp>
        <p:nvSpPr>
          <p:cNvPr id="57" name="Rechteck: abgerundete Ecken 106">
            <a:extLst>
              <a:ext uri="{FF2B5EF4-FFF2-40B4-BE49-F238E27FC236}">
                <a16:creationId xmlns:a16="http://schemas.microsoft.com/office/drawing/2014/main" id="{724A1ECF-0B69-372C-610E-B62DD57777FD}"/>
              </a:ext>
            </a:extLst>
          </p:cNvPr>
          <p:cNvSpPr/>
          <p:nvPr/>
        </p:nvSpPr>
        <p:spPr>
          <a:xfrm>
            <a:off x="1500687" y="3397508"/>
            <a:ext cx="1707211" cy="2334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FHIR R6 </a:t>
            </a:r>
            <a:r>
              <a:rPr kumimoji="0" lang="de-DE" sz="1000" b="0" i="0" u="none" strike="noStrike" kern="1200" cap="none" spc="0" normalizeH="0" baseline="0" noProof="0" err="1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Roundtable</a:t>
            </a: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000E52"/>
              </a:solidFill>
              <a:effectLst/>
              <a:uLnTx/>
              <a:uFillTx/>
              <a:latin typeface="Verdana"/>
              <a:ea typeface="Verdana"/>
              <a:cs typeface="+mn-cs"/>
            </a:endParaRP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0A65FEC5-196B-F71C-5E53-CE521910F25F}"/>
              </a:ext>
            </a:extLst>
          </p:cNvPr>
          <p:cNvSpPr/>
          <p:nvPr/>
        </p:nvSpPr>
        <p:spPr>
          <a:xfrm>
            <a:off x="6437709" y="1646792"/>
            <a:ext cx="136575" cy="1514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ct val="100000"/>
              </a:lnSpc>
              <a:defRPr/>
            </a:pPr>
            <a:endParaRPr lang="de-DE" sz="1000">
              <a:solidFill>
                <a:srgbClr val="000E51"/>
              </a:solidFill>
              <a:ea typeface="Verdana"/>
            </a:endParaRPr>
          </a:p>
        </p:txBody>
      </p:sp>
      <p:sp>
        <p:nvSpPr>
          <p:cNvPr id="59" name="Rechteck 58">
            <a:extLst>
              <a:ext uri="{FF2B5EF4-FFF2-40B4-BE49-F238E27FC236}">
                <a16:creationId xmlns:a16="http://schemas.microsoft.com/office/drawing/2014/main" id="{156800E2-C164-8AF5-C531-AEC987D61E8A}"/>
              </a:ext>
            </a:extLst>
          </p:cNvPr>
          <p:cNvSpPr/>
          <p:nvPr/>
        </p:nvSpPr>
        <p:spPr>
          <a:xfrm>
            <a:off x="8475243" y="2696618"/>
            <a:ext cx="108000" cy="180000"/>
          </a:xfrm>
          <a:prstGeom prst="rect">
            <a:avLst/>
          </a:prstGeom>
          <a:solidFill>
            <a:srgbClr val="8DA5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0" name="Rechteck 59">
            <a:extLst>
              <a:ext uri="{FF2B5EF4-FFF2-40B4-BE49-F238E27FC236}">
                <a16:creationId xmlns:a16="http://schemas.microsoft.com/office/drawing/2014/main" id="{02CE1300-0BEA-40B8-D7BA-F6221E563FAA}"/>
              </a:ext>
            </a:extLst>
          </p:cNvPr>
          <p:cNvSpPr/>
          <p:nvPr/>
        </p:nvSpPr>
        <p:spPr>
          <a:xfrm>
            <a:off x="1439774" y="3404749"/>
            <a:ext cx="108000" cy="180000"/>
          </a:xfrm>
          <a:prstGeom prst="rect">
            <a:avLst/>
          </a:prstGeom>
          <a:solidFill>
            <a:srgbClr val="8DA5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1" name="Abgerundetes Rechteck 45">
            <a:extLst>
              <a:ext uri="{FF2B5EF4-FFF2-40B4-BE49-F238E27FC236}">
                <a16:creationId xmlns:a16="http://schemas.microsoft.com/office/drawing/2014/main" id="{682C9FE8-9D10-F9FA-966A-E7FE619214A6}"/>
              </a:ext>
            </a:extLst>
          </p:cNvPr>
          <p:cNvSpPr/>
          <p:nvPr/>
        </p:nvSpPr>
        <p:spPr>
          <a:xfrm>
            <a:off x="3485972" y="3426132"/>
            <a:ext cx="4212000" cy="202554"/>
          </a:xfrm>
          <a:prstGeom prst="roundRect">
            <a:avLst/>
          </a:prstGeom>
          <a:solidFill>
            <a:schemeClr val="tx2"/>
          </a:solidFill>
          <a:ln w="285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Gutachten: Kosten von nicht-IOP</a:t>
            </a:r>
          </a:p>
        </p:txBody>
      </p:sp>
      <p:sp>
        <p:nvSpPr>
          <p:cNvPr id="62" name="Rechteck: abgerundete Ecken 108">
            <a:extLst>
              <a:ext uri="{FF2B5EF4-FFF2-40B4-BE49-F238E27FC236}">
                <a16:creationId xmlns:a16="http://schemas.microsoft.com/office/drawing/2014/main" id="{3A74E257-48CB-D47A-707F-E89EE408AAC5}"/>
              </a:ext>
            </a:extLst>
          </p:cNvPr>
          <p:cNvSpPr/>
          <p:nvPr/>
        </p:nvSpPr>
        <p:spPr>
          <a:xfrm>
            <a:off x="5899404" y="2696618"/>
            <a:ext cx="1980000" cy="18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Verdana"/>
                <a:cs typeface="+mn-cs"/>
              </a:rPr>
              <a:t>Workshop: Fast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Verdana"/>
                <a:cs typeface="+mn-cs"/>
              </a:rPr>
              <a:t>Track Spezifizierung</a:t>
            </a:r>
          </a:p>
        </p:txBody>
      </p:sp>
      <p:sp>
        <p:nvSpPr>
          <p:cNvPr id="63" name="Rechteck: abgerundete Ecken 49">
            <a:extLst>
              <a:ext uri="{FF2B5EF4-FFF2-40B4-BE49-F238E27FC236}">
                <a16:creationId xmlns:a16="http://schemas.microsoft.com/office/drawing/2014/main" id="{DEE80404-EE29-EF77-32B2-8D686132F9D8}"/>
              </a:ext>
            </a:extLst>
          </p:cNvPr>
          <p:cNvSpPr/>
          <p:nvPr/>
        </p:nvSpPr>
        <p:spPr>
          <a:xfrm>
            <a:off x="8434899" y="1926152"/>
            <a:ext cx="1476000" cy="180000"/>
          </a:xfrm>
          <a:prstGeom prst="homePlat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KIG Jahresbericht</a:t>
            </a: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E52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4" name="Rechteck 63">
            <a:extLst>
              <a:ext uri="{FF2B5EF4-FFF2-40B4-BE49-F238E27FC236}">
                <a16:creationId xmlns:a16="http://schemas.microsoft.com/office/drawing/2014/main" id="{AAF0FAA3-B038-9A1E-AAE7-4A7AD8468150}"/>
              </a:ext>
            </a:extLst>
          </p:cNvPr>
          <p:cNvSpPr/>
          <p:nvPr/>
        </p:nvSpPr>
        <p:spPr>
          <a:xfrm>
            <a:off x="5837515" y="2696618"/>
            <a:ext cx="108000" cy="180000"/>
          </a:xfrm>
          <a:prstGeom prst="rect">
            <a:avLst/>
          </a:prstGeom>
          <a:solidFill>
            <a:srgbClr val="8DA5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5" name="Abgerundetes Rechteck 77">
            <a:extLst>
              <a:ext uri="{FF2B5EF4-FFF2-40B4-BE49-F238E27FC236}">
                <a16:creationId xmlns:a16="http://schemas.microsoft.com/office/drawing/2014/main" id="{2FCE104A-6B27-C1BE-73FA-22ADA02D7130}"/>
              </a:ext>
            </a:extLst>
          </p:cNvPr>
          <p:cNvSpPr/>
          <p:nvPr/>
        </p:nvSpPr>
        <p:spPr>
          <a:xfrm>
            <a:off x="7021008" y="2691513"/>
            <a:ext cx="2234189" cy="1902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t" latinLnBrk="0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Workshop: Versorgungs- </a:t>
            </a:r>
            <a:b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und Forschungscommunity </a:t>
            </a:r>
          </a:p>
        </p:txBody>
      </p:sp>
      <p:sp>
        <p:nvSpPr>
          <p:cNvPr id="66" name="Rechteck 65">
            <a:extLst>
              <a:ext uri="{FF2B5EF4-FFF2-40B4-BE49-F238E27FC236}">
                <a16:creationId xmlns:a16="http://schemas.microsoft.com/office/drawing/2014/main" id="{30587CCE-734F-0A8B-6300-3F24296F36A3}"/>
              </a:ext>
            </a:extLst>
          </p:cNvPr>
          <p:cNvSpPr/>
          <p:nvPr/>
        </p:nvSpPr>
        <p:spPr>
          <a:xfrm>
            <a:off x="6980831" y="2696618"/>
            <a:ext cx="108000" cy="180000"/>
          </a:xfrm>
          <a:prstGeom prst="rect">
            <a:avLst/>
          </a:prstGeom>
          <a:solidFill>
            <a:srgbClr val="8DA5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7" name="Abgerundetes Rechteck 45">
            <a:extLst>
              <a:ext uri="{FF2B5EF4-FFF2-40B4-BE49-F238E27FC236}">
                <a16:creationId xmlns:a16="http://schemas.microsoft.com/office/drawing/2014/main" id="{4A11E274-0C6E-C780-BA98-43811EF2CE8C}"/>
              </a:ext>
            </a:extLst>
          </p:cNvPr>
          <p:cNvSpPr/>
          <p:nvPr/>
        </p:nvSpPr>
        <p:spPr>
          <a:xfrm>
            <a:off x="1948696" y="4686570"/>
            <a:ext cx="8017276" cy="180000"/>
          </a:xfrm>
          <a:prstGeom prst="homePlate">
            <a:avLst/>
          </a:prstGeom>
          <a:solidFill>
            <a:schemeClr val="tx1"/>
          </a:solidFill>
          <a:ln w="285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Tx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Tx/>
              <a:buNone/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Good</a:t>
            </a: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Practice Community</a:t>
            </a:r>
          </a:p>
        </p:txBody>
      </p:sp>
      <p:sp>
        <p:nvSpPr>
          <p:cNvPr id="73" name="Ecken des Rechtecks auf der gleichen Seite abrunden 72">
            <a:extLst>
              <a:ext uri="{FF2B5EF4-FFF2-40B4-BE49-F238E27FC236}">
                <a16:creationId xmlns:a16="http://schemas.microsoft.com/office/drawing/2014/main" id="{28D8D398-0016-C276-A3A6-9ED24215ADD8}"/>
              </a:ext>
            </a:extLst>
          </p:cNvPr>
          <p:cNvSpPr/>
          <p:nvPr/>
        </p:nvSpPr>
        <p:spPr>
          <a:xfrm>
            <a:off x="1238754" y="1122113"/>
            <a:ext cx="1967242" cy="454504"/>
          </a:xfrm>
          <a:prstGeom prst="round2SameRect">
            <a:avLst>
              <a:gd name="adj1" fmla="val 27475"/>
              <a:gd name="adj2" fmla="val 0"/>
            </a:avLst>
          </a:prstGeom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/>
          <a:lstStyle/>
          <a:p>
            <a:pPr algn="ctr">
              <a:lnSpc>
                <a:spcPct val="100000"/>
              </a:lnSpc>
            </a:pPr>
            <a:r>
              <a:rPr lang="de-DE" sz="1600" b="1">
                <a:solidFill>
                  <a:srgbClr val="00FF64"/>
                </a:solidFill>
              </a:rPr>
              <a:t>Q1 2026</a:t>
            </a:r>
          </a:p>
        </p:txBody>
      </p:sp>
      <p:sp>
        <p:nvSpPr>
          <p:cNvPr id="74" name="Ecken des Rechtecks auf der gleichen Seite abrunden 73">
            <a:extLst>
              <a:ext uri="{FF2B5EF4-FFF2-40B4-BE49-F238E27FC236}">
                <a16:creationId xmlns:a16="http://schemas.microsoft.com/office/drawing/2014/main" id="{CDAD5DFA-F360-0BA0-B08D-4F79909667B5}"/>
              </a:ext>
            </a:extLst>
          </p:cNvPr>
          <p:cNvSpPr/>
          <p:nvPr/>
        </p:nvSpPr>
        <p:spPr>
          <a:xfrm>
            <a:off x="3486654" y="1122113"/>
            <a:ext cx="1967242" cy="454504"/>
          </a:xfrm>
          <a:prstGeom prst="round2SameRect">
            <a:avLst>
              <a:gd name="adj1" fmla="val 27475"/>
              <a:gd name="adj2" fmla="val 0"/>
            </a:avLst>
          </a:prstGeom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/>
          <a:lstStyle/>
          <a:p>
            <a:pPr algn="ctr">
              <a:lnSpc>
                <a:spcPct val="100000"/>
              </a:lnSpc>
            </a:pPr>
            <a:r>
              <a:rPr lang="de-DE" sz="1600" b="1">
                <a:solidFill>
                  <a:srgbClr val="00FF64"/>
                </a:solidFill>
              </a:rPr>
              <a:t>Q2 2026</a:t>
            </a:r>
          </a:p>
        </p:txBody>
      </p:sp>
      <p:sp>
        <p:nvSpPr>
          <p:cNvPr id="75" name="Ecken des Rechtecks auf der gleichen Seite abrunden 74">
            <a:extLst>
              <a:ext uri="{FF2B5EF4-FFF2-40B4-BE49-F238E27FC236}">
                <a16:creationId xmlns:a16="http://schemas.microsoft.com/office/drawing/2014/main" id="{AF890690-C05D-0F4B-C8EC-60B220A2B844}"/>
              </a:ext>
            </a:extLst>
          </p:cNvPr>
          <p:cNvSpPr/>
          <p:nvPr/>
        </p:nvSpPr>
        <p:spPr>
          <a:xfrm>
            <a:off x="5734554" y="1122113"/>
            <a:ext cx="1967242" cy="454504"/>
          </a:xfrm>
          <a:prstGeom prst="round2SameRect">
            <a:avLst>
              <a:gd name="adj1" fmla="val 27475"/>
              <a:gd name="adj2" fmla="val 0"/>
            </a:avLst>
          </a:prstGeom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/>
          <a:lstStyle/>
          <a:p>
            <a:pPr algn="ctr">
              <a:lnSpc>
                <a:spcPct val="100000"/>
              </a:lnSpc>
            </a:pPr>
            <a:r>
              <a:rPr lang="de-DE" sz="1600" b="1">
                <a:solidFill>
                  <a:srgbClr val="00FF64"/>
                </a:solidFill>
              </a:rPr>
              <a:t>Q3 2026</a:t>
            </a:r>
          </a:p>
        </p:txBody>
      </p:sp>
      <p:sp>
        <p:nvSpPr>
          <p:cNvPr id="76" name="Ecken des Rechtecks auf der gleichen Seite abrunden 75">
            <a:extLst>
              <a:ext uri="{FF2B5EF4-FFF2-40B4-BE49-F238E27FC236}">
                <a16:creationId xmlns:a16="http://schemas.microsoft.com/office/drawing/2014/main" id="{31F1665B-0F07-0159-4A81-869ADF1B26F9}"/>
              </a:ext>
            </a:extLst>
          </p:cNvPr>
          <p:cNvSpPr/>
          <p:nvPr/>
        </p:nvSpPr>
        <p:spPr>
          <a:xfrm>
            <a:off x="7982454" y="1122113"/>
            <a:ext cx="1967242" cy="454504"/>
          </a:xfrm>
          <a:prstGeom prst="round2SameRect">
            <a:avLst>
              <a:gd name="adj1" fmla="val 27475"/>
              <a:gd name="adj2" fmla="val 0"/>
            </a:avLst>
          </a:prstGeom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/>
          <a:lstStyle/>
          <a:p>
            <a:pPr algn="ctr">
              <a:lnSpc>
                <a:spcPct val="100000"/>
              </a:lnSpc>
            </a:pPr>
            <a:r>
              <a:rPr lang="de-DE" sz="1600" b="1">
                <a:solidFill>
                  <a:srgbClr val="00FF64"/>
                </a:solidFill>
              </a:rPr>
              <a:t>Q4 2026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6F907DB1-D5C1-B7B3-2768-20E051454048}"/>
              </a:ext>
            </a:extLst>
          </p:cNvPr>
          <p:cNvSpPr txBox="1"/>
          <p:nvPr/>
        </p:nvSpPr>
        <p:spPr>
          <a:xfrm>
            <a:off x="10203845" y="4778621"/>
            <a:ext cx="6549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900" err="1">
                <a:solidFill>
                  <a:srgbClr val="000E52"/>
                </a:solidFill>
              </a:rPr>
              <a:t>Einv</a:t>
            </a:r>
            <a:r>
              <a:rPr lang="de-DE" sz="900">
                <a:solidFill>
                  <a:srgbClr val="000E52"/>
                </a:solidFill>
              </a:rPr>
              <a:t> = </a:t>
            </a:r>
          </a:p>
          <a:p>
            <a:pPr>
              <a:lnSpc>
                <a:spcPct val="100000"/>
              </a:lnSpc>
            </a:pPr>
            <a:r>
              <a:rPr lang="de-DE" sz="900">
                <a:solidFill>
                  <a:srgbClr val="000E52"/>
                </a:solidFill>
              </a:rPr>
              <a:t>Einvernehmen</a:t>
            </a:r>
          </a:p>
          <a:p>
            <a:pPr>
              <a:lnSpc>
                <a:spcPct val="100000"/>
              </a:lnSpc>
            </a:pPr>
            <a:endParaRPr lang="de-DE" sz="900">
              <a:solidFill>
                <a:srgbClr val="000E52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900">
                <a:solidFill>
                  <a:srgbClr val="000E52"/>
                </a:solidFill>
              </a:rPr>
              <a:t>AK = </a:t>
            </a:r>
          </a:p>
          <a:p>
            <a:pPr>
              <a:lnSpc>
                <a:spcPct val="100000"/>
              </a:lnSpc>
            </a:pPr>
            <a:r>
              <a:rPr lang="de-DE" sz="900">
                <a:solidFill>
                  <a:srgbClr val="000E52"/>
                </a:solidFill>
              </a:rPr>
              <a:t>Arbeitskreis</a:t>
            </a:r>
          </a:p>
          <a:p>
            <a:pPr>
              <a:lnSpc>
                <a:spcPct val="100000"/>
              </a:lnSpc>
            </a:pPr>
            <a:endParaRPr lang="de-DE" sz="900">
              <a:solidFill>
                <a:srgbClr val="000E52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900">
                <a:solidFill>
                  <a:srgbClr val="000E52"/>
                </a:solidFill>
              </a:rPr>
              <a:t>KOB = </a:t>
            </a:r>
          </a:p>
          <a:p>
            <a:pPr>
              <a:lnSpc>
                <a:spcPct val="100000"/>
              </a:lnSpc>
            </a:pPr>
            <a:r>
              <a:rPr lang="de-DE" sz="900">
                <a:solidFill>
                  <a:srgbClr val="000E52"/>
                </a:solidFill>
              </a:rPr>
              <a:t>Konformitätsbewertung</a:t>
            </a:r>
          </a:p>
        </p:txBody>
      </p:sp>
      <p:sp>
        <p:nvSpPr>
          <p:cNvPr id="78" name="Abgerundetes Rechteck 77">
            <a:extLst>
              <a:ext uri="{FF2B5EF4-FFF2-40B4-BE49-F238E27FC236}">
                <a16:creationId xmlns:a16="http://schemas.microsoft.com/office/drawing/2014/main" id="{23EEBDAC-C955-F4B1-03BB-77EDB00268F4}"/>
              </a:ext>
            </a:extLst>
          </p:cNvPr>
          <p:cNvSpPr/>
          <p:nvPr/>
        </p:nvSpPr>
        <p:spPr>
          <a:xfrm>
            <a:off x="542925" y="1562664"/>
            <a:ext cx="9587593" cy="771058"/>
          </a:xfrm>
          <a:prstGeom prst="roundRect">
            <a:avLst>
              <a:gd name="adj" fmla="val 20023"/>
            </a:avLst>
          </a:prstGeom>
          <a:noFill/>
          <a:ln w="19050">
            <a:solidFill>
              <a:srgbClr val="000E52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Abgerundetes Rechteck 78">
            <a:extLst>
              <a:ext uri="{FF2B5EF4-FFF2-40B4-BE49-F238E27FC236}">
                <a16:creationId xmlns:a16="http://schemas.microsoft.com/office/drawing/2014/main" id="{3F78D5A6-9075-7637-D56C-700B253E8EE2}"/>
              </a:ext>
            </a:extLst>
          </p:cNvPr>
          <p:cNvSpPr/>
          <p:nvPr/>
        </p:nvSpPr>
        <p:spPr>
          <a:xfrm>
            <a:off x="542925" y="2333722"/>
            <a:ext cx="9587593" cy="1451266"/>
          </a:xfrm>
          <a:prstGeom prst="roundRect">
            <a:avLst>
              <a:gd name="adj" fmla="val 14195"/>
            </a:avLst>
          </a:prstGeom>
          <a:noFill/>
          <a:ln w="19050">
            <a:solidFill>
              <a:srgbClr val="000E52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Abgerundetes Rechteck 79">
            <a:extLst>
              <a:ext uri="{FF2B5EF4-FFF2-40B4-BE49-F238E27FC236}">
                <a16:creationId xmlns:a16="http://schemas.microsoft.com/office/drawing/2014/main" id="{8903F9CD-CF2D-7CA0-5A8B-C84A5C134C5B}"/>
              </a:ext>
            </a:extLst>
          </p:cNvPr>
          <p:cNvSpPr/>
          <p:nvPr/>
        </p:nvSpPr>
        <p:spPr>
          <a:xfrm>
            <a:off x="542925" y="3784988"/>
            <a:ext cx="9587593" cy="1372340"/>
          </a:xfrm>
          <a:prstGeom prst="roundRect">
            <a:avLst>
              <a:gd name="adj" fmla="val 13902"/>
            </a:avLst>
          </a:prstGeom>
          <a:noFill/>
          <a:ln w="19050">
            <a:solidFill>
              <a:srgbClr val="000E52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Abgerundetes Rechteck 80">
            <a:extLst>
              <a:ext uri="{FF2B5EF4-FFF2-40B4-BE49-F238E27FC236}">
                <a16:creationId xmlns:a16="http://schemas.microsoft.com/office/drawing/2014/main" id="{3AF0AA20-A1E4-262F-893D-6ECD83E3309D}"/>
              </a:ext>
            </a:extLst>
          </p:cNvPr>
          <p:cNvSpPr/>
          <p:nvPr/>
        </p:nvSpPr>
        <p:spPr>
          <a:xfrm>
            <a:off x="542925" y="5156764"/>
            <a:ext cx="9587593" cy="749712"/>
          </a:xfrm>
          <a:prstGeom prst="roundRect">
            <a:avLst>
              <a:gd name="adj" fmla="val 19685"/>
            </a:avLst>
          </a:prstGeom>
          <a:noFill/>
          <a:ln w="19050">
            <a:solidFill>
              <a:srgbClr val="000E52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Textfeld 81">
            <a:extLst>
              <a:ext uri="{FF2B5EF4-FFF2-40B4-BE49-F238E27FC236}">
                <a16:creationId xmlns:a16="http://schemas.microsoft.com/office/drawing/2014/main" id="{15D2E280-1147-63CF-455B-26093A679F52}"/>
              </a:ext>
            </a:extLst>
          </p:cNvPr>
          <p:cNvSpPr txBox="1"/>
          <p:nvPr/>
        </p:nvSpPr>
        <p:spPr>
          <a:xfrm>
            <a:off x="10203845" y="4163799"/>
            <a:ext cx="6549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200" b="1">
                <a:solidFill>
                  <a:srgbClr val="000E52"/>
                </a:solidFill>
              </a:rPr>
              <a:t>Stand:</a:t>
            </a:r>
          </a:p>
          <a:p>
            <a:pPr>
              <a:lnSpc>
                <a:spcPct val="100000"/>
              </a:lnSpc>
            </a:pPr>
            <a:r>
              <a:rPr lang="de-DE" sz="1200" b="1">
                <a:solidFill>
                  <a:srgbClr val="000E52"/>
                </a:solidFill>
              </a:rPr>
              <a:t>Januar 2026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6D5A585-D6BE-8612-426F-64D6854A59B4}"/>
              </a:ext>
            </a:extLst>
          </p:cNvPr>
          <p:cNvSpPr txBox="1"/>
          <p:nvPr/>
        </p:nvSpPr>
        <p:spPr>
          <a:xfrm>
            <a:off x="659642" y="5788925"/>
            <a:ext cx="3446059" cy="40216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sz="800">
                <a:ea typeface="+mn-lt"/>
                <a:cs typeface="+mn-lt"/>
              </a:rPr>
              <a:t>* vorbehaltlich noch festzulegender Fristen</a:t>
            </a:r>
            <a:endParaRPr lang="de-DE" sz="800"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4257142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: abgerundete Ecken 10">
            <a:extLst>
              <a:ext uri="{FF2B5EF4-FFF2-40B4-BE49-F238E27FC236}">
                <a16:creationId xmlns:a16="http://schemas.microsoft.com/office/drawing/2014/main" id="{DE3B8579-2BFE-283E-3E8A-92F3B2EEE1D7}"/>
              </a:ext>
            </a:extLst>
          </p:cNvPr>
          <p:cNvSpPr/>
          <p:nvPr/>
        </p:nvSpPr>
        <p:spPr>
          <a:xfrm>
            <a:off x="1740350" y="1727200"/>
            <a:ext cx="3600000" cy="4330700"/>
          </a:xfrm>
          <a:prstGeom prst="roundRect">
            <a:avLst>
              <a:gd name="adj" fmla="val 6460"/>
            </a:avLst>
          </a:prstGeom>
          <a:solidFill>
            <a:srgbClr val="E8E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hteck: abgerundete Ecken 10">
            <a:extLst>
              <a:ext uri="{FF2B5EF4-FFF2-40B4-BE49-F238E27FC236}">
                <a16:creationId xmlns:a16="http://schemas.microsoft.com/office/drawing/2014/main" id="{7B1DA9F7-C467-3B60-5C4F-3A35D54BBAD1}"/>
              </a:ext>
            </a:extLst>
          </p:cNvPr>
          <p:cNvSpPr/>
          <p:nvPr/>
        </p:nvSpPr>
        <p:spPr>
          <a:xfrm>
            <a:off x="6753040" y="1727200"/>
            <a:ext cx="3600000" cy="4330700"/>
          </a:xfrm>
          <a:prstGeom prst="roundRect">
            <a:avLst>
              <a:gd name="adj" fmla="val 6460"/>
            </a:avLst>
          </a:prstGeom>
          <a:solidFill>
            <a:srgbClr val="E8E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5842447F-3FE6-32E0-4D4C-19DED5FE1C4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14B6573-69CE-5AAD-0E63-AD575212AFC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42</a:t>
            </a:fld>
            <a:endParaRPr lang="de-DE" b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B8713E-0550-46E4-ABFE-FDE447B17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Bühnen 2026</a:t>
            </a:r>
          </a:p>
        </p:txBody>
      </p:sp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CC254DF1-536E-481D-45EB-692EA12F1C6F}"/>
              </a:ext>
            </a:extLst>
          </p:cNvPr>
          <p:cNvSpPr/>
          <p:nvPr/>
        </p:nvSpPr>
        <p:spPr>
          <a:xfrm>
            <a:off x="553317" y="1591093"/>
            <a:ext cx="11089408" cy="2819495"/>
          </a:xfrm>
          <a:prstGeom prst="roundRect">
            <a:avLst>
              <a:gd name="adj" fmla="val 7401"/>
            </a:avLst>
          </a:prstGeom>
          <a:noFill/>
          <a:ln w="38100">
            <a:solidFill>
              <a:srgbClr val="D1DB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: abgerundete Ecken 10">
            <a:extLst>
              <a:ext uri="{FF2B5EF4-FFF2-40B4-BE49-F238E27FC236}">
                <a16:creationId xmlns:a16="http://schemas.microsoft.com/office/drawing/2014/main" id="{56410DB1-D8D2-D912-DD36-27553A92F718}"/>
              </a:ext>
            </a:extLst>
          </p:cNvPr>
          <p:cNvSpPr/>
          <p:nvPr/>
        </p:nvSpPr>
        <p:spPr>
          <a:xfrm>
            <a:off x="2190904" y="4053055"/>
            <a:ext cx="2704070" cy="70785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rgbClr val="00FF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" name="Rechteck: abgerundete Ecken 10">
            <a:extLst>
              <a:ext uri="{FF2B5EF4-FFF2-40B4-BE49-F238E27FC236}">
                <a16:creationId xmlns:a16="http://schemas.microsoft.com/office/drawing/2014/main" id="{38329442-BA50-25C8-7900-A2ECD64BA09F}"/>
              </a:ext>
            </a:extLst>
          </p:cNvPr>
          <p:cNvSpPr/>
          <p:nvPr/>
        </p:nvSpPr>
        <p:spPr>
          <a:xfrm>
            <a:off x="7227361" y="4053055"/>
            <a:ext cx="2704070" cy="70785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rgbClr val="00FF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3" name="Rectangle 144">
            <a:extLst>
              <a:ext uri="{FF2B5EF4-FFF2-40B4-BE49-F238E27FC236}">
                <a16:creationId xmlns:a16="http://schemas.microsoft.com/office/drawing/2014/main" id="{30E8D4E7-6141-4100-8E3D-CD586851C3AD}"/>
              </a:ext>
            </a:extLst>
          </p:cNvPr>
          <p:cNvSpPr/>
          <p:nvPr/>
        </p:nvSpPr>
        <p:spPr bwMode="auto">
          <a:xfrm>
            <a:off x="1740350" y="4155218"/>
            <a:ext cx="3600000" cy="16313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Lato Heavy" charset="0"/>
                <a:cs typeface="Poppins" pitchFamily="2" charset="77"/>
              </a:rPr>
              <a:t>DMEA 2026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E52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21.–23. April 2026</a:t>
            </a:r>
            <a:b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b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endParaRPr kumimoji="0" lang="de-DE" sz="1400" b="0" i="0" u="none" strike="noStrike" kern="1200" cap="none" spc="0" normalizeH="0" baseline="0" noProof="0">
              <a:ln>
                <a:noFill/>
              </a:ln>
              <a:solidFill>
                <a:srgbClr val="000E52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1400" b="1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Beiträge des KIG </a:t>
            </a:r>
            <a: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und </a:t>
            </a:r>
            <a:b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Anlaufstelle am gematik-Stand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E52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4" name="Rectangle 144">
            <a:extLst>
              <a:ext uri="{FF2B5EF4-FFF2-40B4-BE49-F238E27FC236}">
                <a16:creationId xmlns:a16="http://schemas.microsoft.com/office/drawing/2014/main" id="{8FE1ACCE-0108-4AD1-B12F-F8B7ECFCCB9F}"/>
              </a:ext>
            </a:extLst>
          </p:cNvPr>
          <p:cNvSpPr/>
          <p:nvPr/>
        </p:nvSpPr>
        <p:spPr bwMode="auto">
          <a:xfrm>
            <a:off x="7078559" y="4155217"/>
            <a:ext cx="3175844" cy="16313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00E52"/>
                </a:solidFill>
                <a:latin typeface="Verdana"/>
                <a:cs typeface="Poppins" pitchFamily="2" charset="77"/>
              </a:rPr>
              <a:t>4. IOP-Summit</a:t>
            </a:r>
            <a:endParaRPr lang="de-DE" sz="1600" b="1" dirty="0">
              <a:solidFill>
                <a:srgbClr val="000E52"/>
              </a:solidFill>
              <a:latin typeface="Verdan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E5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Q3 2026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000E52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R="0" lvl="0" algn="ctr" defTabSz="914400" rtl="0" eaLnBrk="1" fontAlgn="auto" latinLnBrk="0" hangingPunct="1">
              <a:lnSpc>
                <a:spcPts val="18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de-DE" sz="1400" b="1" dirty="0">
                <a:solidFill>
                  <a:srgbClr val="000E52"/>
                </a:solidFill>
                <a:latin typeface="Verdana"/>
              </a:rPr>
              <a:t>Internationale Themen </a:t>
            </a:r>
            <a:r>
              <a:rPr lang="de-DE" sz="1400" dirty="0">
                <a:solidFill>
                  <a:srgbClr val="000E52"/>
                </a:solidFill>
                <a:latin typeface="Verdana"/>
              </a:rPr>
              <a:t>und aktuelle Fragestellungen aus der </a:t>
            </a:r>
            <a:r>
              <a:rPr lang="de-DE" sz="1400" b="1" dirty="0">
                <a:solidFill>
                  <a:schemeClr val="tx1"/>
                </a:solidFill>
                <a:latin typeface="Verdana"/>
              </a:rPr>
              <a:t>IOP-Community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54D22B27-BA78-4754-92FA-7AD13EDDCA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5" r="1205"/>
          <a:stretch>
            <a:fillRect/>
          </a:stretch>
        </p:blipFill>
        <p:spPr>
          <a:xfrm>
            <a:off x="6407973" y="1125538"/>
            <a:ext cx="4235250" cy="2736899"/>
          </a:xfrm>
          <a:prstGeom prst="round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19B37B0B-72DF-4494-9016-D64FA51BE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1822" y="1182451"/>
            <a:ext cx="4235250" cy="255686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716254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C8FDA85-6405-4A23-94BB-2384EFD66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7" y="511176"/>
            <a:ext cx="4821958" cy="52042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/>
              <a:t>Bühnen und Events</a:t>
            </a:r>
          </a:p>
        </p:txBody>
      </p:sp>
      <p:pic>
        <p:nvPicPr>
          <p:cNvPr id="3074" name="Picture 2" descr="Keine alternative Textbeschreibung für dieses Bild vorhanden">
            <a:extLst>
              <a:ext uri="{FF2B5EF4-FFF2-40B4-BE49-F238E27FC236}">
                <a16:creationId xmlns:a16="http://schemas.microsoft.com/office/drawing/2014/main" id="{86CC8D33-F57D-4837-83BC-DBF6743229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9" b="28292"/>
          <a:stretch>
            <a:fillRect/>
          </a:stretch>
        </p:blipFill>
        <p:spPr bwMode="auto">
          <a:xfrm>
            <a:off x="4131300" y="1581815"/>
            <a:ext cx="4282999" cy="2017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Keine alternative Textbeschreibung für dieses Bild vorhanden">
            <a:extLst>
              <a:ext uri="{FF2B5EF4-FFF2-40B4-BE49-F238E27FC236}">
                <a16:creationId xmlns:a16="http://schemas.microsoft.com/office/drawing/2014/main" id="{E823F567-046A-4091-AFE4-E4761683BE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8" t="3827" r="3353"/>
          <a:stretch>
            <a:fillRect/>
          </a:stretch>
        </p:blipFill>
        <p:spPr bwMode="auto">
          <a:xfrm>
            <a:off x="8500529" y="1581815"/>
            <a:ext cx="3142196" cy="447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Keine alternative Textbeschreibung für dieses Bild vorhanden">
            <a:extLst>
              <a:ext uri="{FF2B5EF4-FFF2-40B4-BE49-F238E27FC236}">
                <a16:creationId xmlns:a16="http://schemas.microsoft.com/office/drawing/2014/main" id="{DB30059D-F545-43F4-8824-5387A2808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301" y="3689439"/>
            <a:ext cx="4282998" cy="2368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Keine alternative Textbeschreibung für dieses Bild vorhanden">
            <a:extLst>
              <a:ext uri="{FF2B5EF4-FFF2-40B4-BE49-F238E27FC236}">
                <a16:creationId xmlns:a16="http://schemas.microsoft.com/office/drawing/2014/main" id="{C30FCAE8-AD44-4956-BA0C-7DC00AA847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8"/>
          <a:stretch>
            <a:fillRect/>
          </a:stretch>
        </p:blipFill>
        <p:spPr bwMode="auto">
          <a:xfrm>
            <a:off x="543384" y="1581816"/>
            <a:ext cx="3489601" cy="447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195F638-D532-6858-A32C-9843895C58B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5</a:t>
            </a:fld>
            <a:endParaRPr lang="de-DE" b="1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406AA8B-58DC-08A3-2597-40E75E2DDDB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3" name="Titel 3">
            <a:extLst>
              <a:ext uri="{FF2B5EF4-FFF2-40B4-BE49-F238E27FC236}">
                <a16:creationId xmlns:a16="http://schemas.microsoft.com/office/drawing/2014/main" id="{B7DDFC0B-976C-1BBA-96B2-C4A5F2227CA7}"/>
              </a:ext>
            </a:extLst>
          </p:cNvPr>
          <p:cNvSpPr txBox="1">
            <a:spLocks/>
          </p:cNvSpPr>
          <p:nvPr/>
        </p:nvSpPr>
        <p:spPr>
          <a:xfrm>
            <a:off x="553317" y="1192232"/>
            <a:ext cx="4821958" cy="32314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600"/>
              <a:t>DMEA / DIT / Sitzung </a:t>
            </a:r>
            <a:r>
              <a:rPr lang="de-DE" sz="1600" err="1"/>
              <a:t>Interop</a:t>
            </a:r>
            <a:r>
              <a:rPr lang="de-DE" sz="1600"/>
              <a:t> Council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6242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2943B449-8DD9-5661-94B6-5B659F0B401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0972C61-2FCC-894C-49A6-03FF62DE85A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6</a:t>
            </a:fld>
            <a:endParaRPr lang="de-DE" b="1"/>
          </a:p>
        </p:txBody>
      </p:sp>
      <p:sp>
        <p:nvSpPr>
          <p:cNvPr id="4" name="Oval 12">
            <a:extLst>
              <a:ext uri="{FF2B5EF4-FFF2-40B4-BE49-F238E27FC236}">
                <a16:creationId xmlns:a16="http://schemas.microsoft.com/office/drawing/2014/main" id="{84164719-18A7-7FEC-A171-EA5CA3E015C2}"/>
              </a:ext>
            </a:extLst>
          </p:cNvPr>
          <p:cNvSpPr/>
          <p:nvPr/>
        </p:nvSpPr>
        <p:spPr>
          <a:xfrm>
            <a:off x="542925" y="2061633"/>
            <a:ext cx="3166534" cy="3166534"/>
          </a:xfrm>
          <a:prstGeom prst="ellipse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0FA0EA9-C2B0-EED0-0A5B-2485780A7122}"/>
              </a:ext>
            </a:extLst>
          </p:cNvPr>
          <p:cNvSpPr txBox="1"/>
          <p:nvPr/>
        </p:nvSpPr>
        <p:spPr>
          <a:xfrm>
            <a:off x="542925" y="2947309"/>
            <a:ext cx="3166534" cy="121411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de-DE" sz="2400" b="1" dirty="0">
                <a:solidFill>
                  <a:srgbClr val="00FF64"/>
                </a:solidFill>
              </a:rPr>
              <a:t>Überblick KIG und IOP-Community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775095DE-ECEA-E427-CCA7-D83A2C744603}"/>
              </a:ext>
            </a:extLst>
          </p:cNvPr>
          <p:cNvSpPr/>
          <p:nvPr/>
        </p:nvSpPr>
        <p:spPr>
          <a:xfrm>
            <a:off x="4013277" y="1748252"/>
            <a:ext cx="7331980" cy="374544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de-DE"/>
            </a:defPPr>
            <a:lvl1pPr marL="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buFontTx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500">
              <a:lnSpc>
                <a:spcPts val="2120"/>
              </a:lnSpc>
            </a:pPr>
            <a:r>
              <a:rPr lang="de-DE" sz="1600" b="0" i="0">
                <a:effectLst/>
                <a:latin typeface="+mj-lt"/>
              </a:rPr>
              <a:t>Im Jahr </a:t>
            </a:r>
            <a:r>
              <a:rPr lang="de-DE" sz="1600" b="1">
                <a:latin typeface="+mj-lt"/>
              </a:rPr>
              <a:t>2025</a:t>
            </a:r>
            <a:r>
              <a:rPr lang="de-DE" sz="1600" b="1" i="0">
                <a:effectLst/>
                <a:latin typeface="+mj-lt"/>
              </a:rPr>
              <a:t> </a:t>
            </a:r>
            <a:r>
              <a:rPr lang="de-DE" sz="1600">
                <a:latin typeface="+mj-lt"/>
              </a:rPr>
              <a:t>lag der </a:t>
            </a:r>
            <a:r>
              <a:rPr lang="de-DE" sz="1600" b="1">
                <a:latin typeface="+mj-lt"/>
              </a:rPr>
              <a:t>Fokus des KIG </a:t>
            </a:r>
            <a:r>
              <a:rPr lang="de-DE" sz="1600">
                <a:latin typeface="+mj-lt"/>
              </a:rPr>
              <a:t>darauf, seine in 2024 erhaltenen, zusätzlichen Kompetenzen effizient einzusetzen, um einen </a:t>
            </a:r>
            <a:r>
              <a:rPr lang="de-DE" sz="1600" b="1">
                <a:latin typeface="+mj-lt"/>
              </a:rPr>
              <a:t>spürbaren Mehrwert in der Versorgung</a:t>
            </a:r>
            <a:r>
              <a:rPr lang="de-DE" sz="1600">
                <a:latin typeface="+mj-lt"/>
              </a:rPr>
              <a:t> zu erreichen.</a:t>
            </a:r>
            <a:endParaRPr lang="de-DE" sz="1600">
              <a:latin typeface="+mj-lt"/>
              <a:ea typeface="Verdana"/>
            </a:endParaRPr>
          </a:p>
          <a:p>
            <a:pPr marL="190500">
              <a:lnSpc>
                <a:spcPts val="2120"/>
              </a:lnSpc>
            </a:pPr>
            <a:r>
              <a:rPr lang="de-DE" sz="1600">
                <a:ea typeface="Verdana"/>
              </a:rPr>
              <a:t>Es wurde das </a:t>
            </a:r>
            <a:r>
              <a:rPr lang="de-DE" sz="1600" b="1">
                <a:ea typeface="Verdana"/>
              </a:rPr>
              <a:t>Einvernehmen </a:t>
            </a:r>
            <a:r>
              <a:rPr lang="de-DE" sz="1600">
                <a:ea typeface="Verdana"/>
              </a:rPr>
              <a:t>für die </a:t>
            </a:r>
            <a:r>
              <a:rPr lang="de-DE" sz="1600" b="1">
                <a:ea typeface="Verdana"/>
              </a:rPr>
              <a:t>Terminserviceschnittstelle 116117 </a:t>
            </a:r>
            <a:r>
              <a:rPr lang="de-DE" sz="1600">
                <a:ea typeface="Verdana"/>
              </a:rPr>
              <a:t>gegeben nachdem wesentliche Anpassungen, auf Empfehlung des KIG, durchgeführt wurden. Die </a:t>
            </a:r>
            <a:r>
              <a:rPr lang="de-DE" sz="1600" b="1">
                <a:ea typeface="Verdana"/>
              </a:rPr>
              <a:t>Konformitäts-bewertung (KOB)</a:t>
            </a:r>
            <a:r>
              <a:rPr lang="de-DE" sz="1600">
                <a:ea typeface="Verdana"/>
              </a:rPr>
              <a:t> wurde erstmals für die </a:t>
            </a:r>
            <a:r>
              <a:rPr lang="de-DE" sz="1600" b="1">
                <a:ea typeface="Verdana"/>
              </a:rPr>
              <a:t>elektronische Medikationsliste (</a:t>
            </a:r>
            <a:r>
              <a:rPr lang="de-DE" sz="1600" b="1" err="1">
                <a:ea typeface="Verdana"/>
              </a:rPr>
              <a:t>eML</a:t>
            </a:r>
            <a:r>
              <a:rPr lang="de-DE" sz="1600" b="1">
                <a:ea typeface="Verdana"/>
              </a:rPr>
              <a:t>)</a:t>
            </a:r>
            <a:r>
              <a:rPr lang="de-DE" sz="1600">
                <a:ea typeface="Verdana"/>
              </a:rPr>
              <a:t> angewendet. Die </a:t>
            </a:r>
            <a:r>
              <a:rPr lang="de-DE" sz="1600" err="1">
                <a:ea typeface="Verdana"/>
              </a:rPr>
              <a:t>eML</a:t>
            </a:r>
            <a:r>
              <a:rPr lang="de-DE" sz="1600">
                <a:ea typeface="Verdana"/>
              </a:rPr>
              <a:t> ist ein wesentlicher Bestandteil beim Start der </a:t>
            </a:r>
            <a:r>
              <a:rPr lang="de-DE" sz="1600" err="1">
                <a:ea typeface="Verdana"/>
              </a:rPr>
              <a:t>ePA</a:t>
            </a:r>
            <a:r>
              <a:rPr lang="de-DE" sz="1600">
                <a:ea typeface="Verdana"/>
              </a:rPr>
              <a:t> für alle gewesen. Nicht zuletzt wurde sich im Rahmen eines </a:t>
            </a:r>
            <a:r>
              <a:rPr lang="de-DE" sz="1600" b="1">
                <a:ea typeface="Verdana"/>
              </a:rPr>
              <a:t>Arbeitskreises </a:t>
            </a:r>
            <a:r>
              <a:rPr lang="de-DE" sz="1600">
                <a:ea typeface="Verdana"/>
              </a:rPr>
              <a:t>um eine neu zu schaffende </a:t>
            </a:r>
            <a:r>
              <a:rPr lang="de-DE" sz="1600" b="1" err="1">
                <a:ea typeface="Verdana"/>
              </a:rPr>
              <a:t>Governance</a:t>
            </a:r>
            <a:r>
              <a:rPr lang="de-DE" sz="1600" b="1">
                <a:ea typeface="Verdana"/>
              </a:rPr>
              <a:t> für Kernprofile</a:t>
            </a:r>
            <a:r>
              <a:rPr lang="de-DE" sz="1600">
                <a:ea typeface="Verdana"/>
              </a:rPr>
              <a:t> gekümmert.</a:t>
            </a:r>
          </a:p>
          <a:p>
            <a:pPr marL="190500">
              <a:lnSpc>
                <a:spcPts val="2120"/>
              </a:lnSpc>
            </a:pPr>
            <a:endParaRPr lang="de-DE" sz="1600">
              <a:ea typeface="Verdana"/>
            </a:endParaRPr>
          </a:p>
          <a:p>
            <a:pPr marL="190500">
              <a:lnSpc>
                <a:spcPts val="2120"/>
              </a:lnSpc>
            </a:pPr>
            <a:r>
              <a:rPr lang="de-DE" sz="1600">
                <a:ea typeface="Verdana"/>
              </a:rPr>
              <a:t>Dabei galt immer das Motto: </a:t>
            </a:r>
            <a:r>
              <a:rPr lang="de-DE" sz="1600" b="1">
                <a:ea typeface="Verdana"/>
              </a:rPr>
              <a:t>kommunikativ, integrativ und ganzheitlich</a:t>
            </a:r>
          </a:p>
        </p:txBody>
      </p:sp>
    </p:spTree>
    <p:extLst>
      <p:ext uri="{BB962C8B-B14F-4D97-AF65-F5344CB8AC3E}">
        <p14:creationId xmlns:p14="http://schemas.microsoft.com/office/powerpoint/2010/main" val="3775153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hink-cell data - do not delete" hidden="1">
            <a:extLst>
              <a:ext uri="{FF2B5EF4-FFF2-40B4-BE49-F238E27FC236}">
                <a16:creationId xmlns:a16="http://schemas.microsoft.com/office/drawing/2014/main" id="{9BDC9983-1506-4C44-BBC1-0DB1154F4D8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think-cell Folie" r:id="rId4" imgW="411" imgH="411" progId="TCLayout.ActiveDocument.1">
                  <p:embed/>
                </p:oleObj>
              </mc:Choice>
              <mc:Fallback>
                <p:oleObj name="think-cell Folie" r:id="rId4" imgW="411" imgH="411" progId="TCLayout.ActiveDocument.1">
                  <p:embed/>
                  <p:pic>
                    <p:nvPicPr>
                      <p:cNvPr id="3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BDC9983-1506-4C44-BBC1-0DB1154F4D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Abgerundetes Rechteck 59">
            <a:extLst>
              <a:ext uri="{FF2B5EF4-FFF2-40B4-BE49-F238E27FC236}">
                <a16:creationId xmlns:a16="http://schemas.microsoft.com/office/drawing/2014/main" id="{D2119A3A-354D-420B-B66F-4F9464EAB42C}"/>
              </a:ext>
            </a:extLst>
          </p:cNvPr>
          <p:cNvSpPr/>
          <p:nvPr/>
        </p:nvSpPr>
        <p:spPr>
          <a:xfrm>
            <a:off x="5502069" y="2538825"/>
            <a:ext cx="6140655" cy="2818403"/>
          </a:xfrm>
          <a:prstGeom prst="roundRect">
            <a:avLst>
              <a:gd name="adj" fmla="val 7793"/>
            </a:avLst>
          </a:prstGeom>
          <a:solidFill>
            <a:srgbClr val="D8E1EF"/>
          </a:solidFill>
          <a:ln w="22225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69CEE31-B4E9-4168-878B-377ECBFFB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6" y="511175"/>
            <a:ext cx="9029349" cy="817563"/>
          </a:xfrm>
        </p:spPr>
        <p:txBody>
          <a:bodyPr vert="horz"/>
          <a:lstStyle/>
          <a:p>
            <a:pPr>
              <a:lnSpc>
                <a:spcPct val="100000"/>
              </a:lnSpc>
            </a:pPr>
            <a:r>
              <a:rPr lang="de-DE"/>
              <a:t>Interoperabilität fördern </a:t>
            </a:r>
            <a:br>
              <a:rPr lang="de-DE"/>
            </a:br>
            <a:r>
              <a:rPr lang="de-DE"/>
              <a:t>durch Kollaboration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815AD171-395D-4FD6-B641-44646228EFE1}"/>
              </a:ext>
            </a:extLst>
          </p:cNvPr>
          <p:cNvGrpSpPr/>
          <p:nvPr/>
        </p:nvGrpSpPr>
        <p:grpSpPr>
          <a:xfrm>
            <a:off x="675036" y="2160035"/>
            <a:ext cx="6294339" cy="3480775"/>
            <a:chOff x="6821282" y="5272883"/>
            <a:chExt cx="4533366" cy="799482"/>
          </a:xfrm>
        </p:grpSpPr>
        <p:sp>
          <p:nvSpPr>
            <p:cNvPr id="6" name="Abgerundetes Rechteck 70">
              <a:extLst>
                <a:ext uri="{FF2B5EF4-FFF2-40B4-BE49-F238E27FC236}">
                  <a16:creationId xmlns:a16="http://schemas.microsoft.com/office/drawing/2014/main" id="{DFF64AD8-1104-4348-AFE0-31FA6C477F60}"/>
                </a:ext>
              </a:extLst>
            </p:cNvPr>
            <p:cNvSpPr/>
            <p:nvPr/>
          </p:nvSpPr>
          <p:spPr>
            <a:xfrm>
              <a:off x="6821282" y="5272883"/>
              <a:ext cx="4533366" cy="799482"/>
            </a:xfrm>
            <a:prstGeom prst="roundRect">
              <a:avLst>
                <a:gd name="adj" fmla="val 46913"/>
              </a:avLst>
            </a:prstGeom>
            <a:noFill/>
            <a:ln w="22225">
              <a:solidFill>
                <a:schemeClr val="accent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0C9F3B1D-A2D6-4859-AA92-B9919286BF93}"/>
                </a:ext>
              </a:extLst>
            </p:cNvPr>
            <p:cNvSpPr txBox="1"/>
            <p:nvPr/>
          </p:nvSpPr>
          <p:spPr>
            <a:xfrm>
              <a:off x="7538051" y="5409563"/>
              <a:ext cx="2672779" cy="77761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wrap="square" lIns="91440" tIns="45720" rIns="91440" bIns="45720" anchor="t">
              <a:spAutoFit/>
            </a:bodyPr>
            <a:lstStyle/>
            <a:p>
              <a:pPr algn="ctr">
                <a:lnSpc>
                  <a:spcPct val="100000"/>
                </a:lnSpc>
                <a:defRPr/>
              </a:pPr>
              <a:r>
                <a:rPr kumimoji="0" lang="de-DE" sz="1600" b="1" i="0" u="none" strike="noStrike" kern="1200" cap="none" spc="0" normalizeH="0" baseline="0" noProof="0">
                  <a:ln>
                    <a:noFill/>
                  </a:ln>
                  <a:solidFill>
                    <a:srgbClr val="000E51"/>
                  </a:solidFill>
                  <a:effectLst/>
                  <a:uLnTx/>
                  <a:uFillTx/>
                </a:rPr>
                <a:t>Kompetenzzentrum</a:t>
              </a:r>
              <a:r>
                <a:rPr lang="de-DE" sz="1600" b="1">
                  <a:solidFill>
                    <a:srgbClr val="000E51"/>
                  </a:solidFill>
                </a:rPr>
                <a:t> </a:t>
              </a:r>
              <a:endParaRPr lang="de-DE" sz="1400"/>
            </a:p>
          </p:txBody>
        </p:sp>
      </p:grpSp>
      <p:sp>
        <p:nvSpPr>
          <p:cNvPr id="8" name="Abgerundetes Rechteck 58">
            <a:extLst>
              <a:ext uri="{FF2B5EF4-FFF2-40B4-BE49-F238E27FC236}">
                <a16:creationId xmlns:a16="http://schemas.microsoft.com/office/drawing/2014/main" id="{88970DC8-4D2B-4268-B0D4-8345F138145B}"/>
              </a:ext>
            </a:extLst>
          </p:cNvPr>
          <p:cNvSpPr/>
          <p:nvPr/>
        </p:nvSpPr>
        <p:spPr>
          <a:xfrm>
            <a:off x="542926" y="1500771"/>
            <a:ext cx="6279698" cy="4180825"/>
          </a:xfrm>
          <a:prstGeom prst="roundRect">
            <a:avLst>
              <a:gd name="adj" fmla="val 6475"/>
            </a:avLst>
          </a:prstGeom>
          <a:noFill/>
          <a:ln w="22225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9" name="Picture 2" descr="gematik GmbH als Arbeitgeber | XING Unternehmen">
            <a:extLst>
              <a:ext uri="{FF2B5EF4-FFF2-40B4-BE49-F238E27FC236}">
                <a16:creationId xmlns:a16="http://schemas.microsoft.com/office/drawing/2014/main" id="{C3D2E22A-267F-418D-B40E-F0FA6A263E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58" b="36731"/>
          <a:stretch/>
        </p:blipFill>
        <p:spPr bwMode="auto">
          <a:xfrm>
            <a:off x="2816348" y="1591163"/>
            <a:ext cx="1732854" cy="42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fik 9" descr="Ein Bild, das Screenshot, Text, Electric Blue (Farbe), Kreis enthält.&#10;&#10;Beschreibung automatisch generiert.">
            <a:extLst>
              <a:ext uri="{FF2B5EF4-FFF2-40B4-BE49-F238E27FC236}">
                <a16:creationId xmlns:a16="http://schemas.microsoft.com/office/drawing/2014/main" id="{C9EDF00A-D3DD-491E-9AE8-4C840330B4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5578" y="4602900"/>
            <a:ext cx="3919477" cy="1436345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22FBDE09-31BC-489F-9FF6-EAD4FCD8A2AA}"/>
              </a:ext>
            </a:extLst>
          </p:cNvPr>
          <p:cNvSpPr txBox="1"/>
          <p:nvPr/>
        </p:nvSpPr>
        <p:spPr>
          <a:xfrm>
            <a:off x="7232846" y="4148651"/>
            <a:ext cx="413216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1600" b="1">
                <a:cs typeface="Segoe UI"/>
              </a:rPr>
              <a:t>Expertenkreis </a:t>
            </a:r>
            <a:r>
              <a:rPr lang="en-US" sz="1600">
                <a:cs typeface="Segoe UI"/>
              </a:rPr>
              <a:t>​</a:t>
            </a:r>
            <a:endParaRPr lang="de-DE" sz="1600"/>
          </a:p>
          <a:p>
            <a:pPr algn="ctr">
              <a:lnSpc>
                <a:spcPct val="100000"/>
              </a:lnSpc>
            </a:pPr>
            <a:r>
              <a:rPr lang="de-DE" sz="1600">
                <a:cs typeface="Segoe UI"/>
              </a:rPr>
              <a:t>Pool mit rund </a:t>
            </a:r>
            <a:r>
              <a:rPr lang="de-DE" sz="1600" b="1">
                <a:cs typeface="Segoe UI"/>
              </a:rPr>
              <a:t>332 </a:t>
            </a:r>
            <a:r>
              <a:rPr lang="de-DE" sz="1600" b="1" err="1">
                <a:cs typeface="Segoe UI"/>
              </a:rPr>
              <a:t>Expert:Innen</a:t>
            </a:r>
            <a:r>
              <a:rPr lang="de-DE" sz="1600" b="1">
                <a:cs typeface="Segoe UI"/>
              </a:rPr>
              <a:t> </a:t>
            </a:r>
            <a:r>
              <a:rPr lang="de-DE" sz="1600">
                <a:cs typeface="Segoe UI"/>
              </a:rPr>
              <a:t>aus</a:t>
            </a:r>
            <a:r>
              <a:rPr lang="de-DE" sz="1600" b="1">
                <a:cs typeface="Segoe UI"/>
              </a:rPr>
              <a:t> 7 Domänen</a:t>
            </a:r>
            <a:endParaRPr lang="de-DE" sz="1600" b="1">
              <a:ea typeface="Verdana"/>
              <a:cs typeface="Segoe UI"/>
            </a:endParaRPr>
          </a:p>
        </p:txBody>
      </p:sp>
      <p:sp>
        <p:nvSpPr>
          <p:cNvPr id="12" name="Abgerundetes Rechteck 65">
            <a:extLst>
              <a:ext uri="{FF2B5EF4-FFF2-40B4-BE49-F238E27FC236}">
                <a16:creationId xmlns:a16="http://schemas.microsoft.com/office/drawing/2014/main" id="{8BED0261-88E9-47B6-9ECD-D18B9143F029}"/>
              </a:ext>
            </a:extLst>
          </p:cNvPr>
          <p:cNvSpPr/>
          <p:nvPr/>
        </p:nvSpPr>
        <p:spPr>
          <a:xfrm>
            <a:off x="7323904" y="2836329"/>
            <a:ext cx="3855092" cy="1152789"/>
          </a:xfrm>
          <a:prstGeom prst="roundRect">
            <a:avLst>
              <a:gd name="adj" fmla="val 46913"/>
            </a:avLst>
          </a:prstGeom>
          <a:solidFill>
            <a:schemeClr val="bg1"/>
          </a:solidFill>
          <a:ln w="22225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3" name="Abgerundetes Rechteck 65">
            <a:extLst>
              <a:ext uri="{FF2B5EF4-FFF2-40B4-BE49-F238E27FC236}">
                <a16:creationId xmlns:a16="http://schemas.microsoft.com/office/drawing/2014/main" id="{4776326F-A5AD-4EE8-B589-1F14C5FC6FEF}"/>
              </a:ext>
            </a:extLst>
          </p:cNvPr>
          <p:cNvSpPr/>
          <p:nvPr/>
        </p:nvSpPr>
        <p:spPr>
          <a:xfrm>
            <a:off x="4730144" y="2800691"/>
            <a:ext cx="2340000" cy="2340000"/>
          </a:xfrm>
          <a:prstGeom prst="roundRect">
            <a:avLst>
              <a:gd name="adj" fmla="val 46913"/>
            </a:avLst>
          </a:prstGeom>
          <a:solidFill>
            <a:schemeClr val="accent2">
              <a:lumMod val="20000"/>
              <a:lumOff val="80000"/>
            </a:schemeClr>
          </a:solidFill>
          <a:ln w="2222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34BD84A-5003-4717-B3E5-2F5037E253E8}"/>
              </a:ext>
            </a:extLst>
          </p:cNvPr>
          <p:cNvSpPr txBox="1"/>
          <p:nvPr/>
        </p:nvSpPr>
        <p:spPr>
          <a:xfrm>
            <a:off x="4695602" y="2976938"/>
            <a:ext cx="2371314" cy="172354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endParaRPr lang="de-DE" sz="1600" b="1" dirty="0">
              <a:latin typeface="Verdana"/>
            </a:endParaRPr>
          </a:p>
          <a:p>
            <a:pPr algn="ctr">
              <a:lnSpc>
                <a:spcPct val="100000"/>
              </a:lnSpc>
              <a:defRPr/>
            </a:pPr>
            <a:r>
              <a:rPr lang="de-DE" sz="1600" b="1" dirty="0">
                <a:latin typeface="Verdana"/>
              </a:rPr>
              <a:t>Fachliche Zusammenarbeit </a:t>
            </a:r>
            <a:br>
              <a:rPr lang="de-DE" sz="1600" b="1" dirty="0">
                <a:latin typeface="Verdana"/>
              </a:rPr>
            </a:br>
            <a:r>
              <a:rPr lang="de-DE" sz="1600" b="1" dirty="0">
                <a:latin typeface="Verdana"/>
              </a:rPr>
              <a:t>&amp; Arbeitskreise</a:t>
            </a:r>
            <a:endParaRPr lang="de-DE" dirty="0">
              <a:ea typeface="Verdana"/>
            </a:endParaRPr>
          </a:p>
          <a:p>
            <a:pPr algn="ctr">
              <a:lnSpc>
                <a:spcPct val="100000"/>
              </a:lnSpc>
              <a:defRPr/>
            </a:pPr>
            <a:r>
              <a:rPr lang="de-DE" sz="1400" dirty="0">
                <a:latin typeface="Verdana"/>
                <a:ea typeface="Verdana"/>
              </a:rPr>
              <a:t>themenspezifisch </a:t>
            </a:r>
            <a:br>
              <a:rPr lang="de-DE" sz="1400" dirty="0">
                <a:latin typeface="Verdana"/>
                <a:ea typeface="Verdana"/>
              </a:rPr>
            </a:br>
            <a:r>
              <a:rPr lang="de-DE" sz="1400" dirty="0" err="1">
                <a:latin typeface="Verdana"/>
                <a:ea typeface="Verdana"/>
              </a:rPr>
              <a:t>use</a:t>
            </a:r>
            <a:r>
              <a:rPr lang="de-DE" sz="1400" dirty="0">
                <a:latin typeface="Verdana"/>
                <a:ea typeface="Verdana"/>
              </a:rPr>
              <a:t> </a:t>
            </a:r>
            <a:r>
              <a:rPr lang="de-DE" sz="1400" dirty="0" err="1">
                <a:latin typeface="Verdana"/>
                <a:ea typeface="Verdana"/>
              </a:rPr>
              <a:t>case</a:t>
            </a:r>
            <a:r>
              <a:rPr lang="de-DE" sz="1400" dirty="0">
                <a:latin typeface="Verdana"/>
                <a:ea typeface="Verdana"/>
              </a:rPr>
              <a:t> basiert</a:t>
            </a:r>
          </a:p>
          <a:p>
            <a:pPr algn="ctr">
              <a:lnSpc>
                <a:spcPct val="100000"/>
              </a:lnSpc>
              <a:defRPr/>
            </a:pPr>
            <a:r>
              <a:rPr lang="de-DE" sz="1400" dirty="0">
                <a:latin typeface="Verdana"/>
                <a:ea typeface="Verdana"/>
              </a:rPr>
              <a:t>projektbasiert</a:t>
            </a:r>
            <a:endParaRPr lang="de-DE" sz="1600" dirty="0">
              <a:ea typeface="Verdana"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2282EC6F-5973-4908-8F23-FCECF9B2978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7" t="23936" r="11066" b="44014"/>
          <a:stretch/>
        </p:blipFill>
        <p:spPr>
          <a:xfrm>
            <a:off x="8114604" y="2902896"/>
            <a:ext cx="2126059" cy="48587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3FBE3AB0-F11F-412B-8DD7-FCB2CCAA3E7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7" t="61068" r="5321" b="9299"/>
          <a:stretch/>
        </p:blipFill>
        <p:spPr>
          <a:xfrm>
            <a:off x="7716190" y="3314075"/>
            <a:ext cx="3051547" cy="60097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FAB3FF65-AFCD-4D0B-B560-071FA0B3BDE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68892" y="2501462"/>
            <a:ext cx="973088" cy="973088"/>
          </a:xfrm>
          <a:prstGeom prst="rect">
            <a:avLst/>
          </a:prstGeom>
        </p:spPr>
      </p:pic>
      <p:sp>
        <p:nvSpPr>
          <p:cNvPr id="18" name="Rad 6">
            <a:extLst>
              <a:ext uri="{FF2B5EF4-FFF2-40B4-BE49-F238E27FC236}">
                <a16:creationId xmlns:a16="http://schemas.microsoft.com/office/drawing/2014/main" id="{86072EA0-27DC-43B3-9CE9-50002E84B58A}"/>
              </a:ext>
            </a:extLst>
          </p:cNvPr>
          <p:cNvSpPr/>
          <p:nvPr/>
        </p:nvSpPr>
        <p:spPr>
          <a:xfrm rot="15548294">
            <a:off x="4694144" y="2764691"/>
            <a:ext cx="2412000" cy="2412000"/>
          </a:xfrm>
          <a:prstGeom prst="donut">
            <a:avLst>
              <a:gd name="adj" fmla="val 1295"/>
            </a:avLst>
          </a:prstGeom>
          <a:gradFill>
            <a:gsLst>
              <a:gs pos="0">
                <a:schemeClr val="accent2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9" name="Content Placeholder 7">
            <a:extLst>
              <a:ext uri="{FF2B5EF4-FFF2-40B4-BE49-F238E27FC236}">
                <a16:creationId xmlns:a16="http://schemas.microsoft.com/office/drawing/2014/main" id="{5B7F91E4-E363-4C88-A6B9-22FFD225BE27}"/>
              </a:ext>
            </a:extLst>
          </p:cNvPr>
          <p:cNvSpPr txBox="1">
            <a:spLocks/>
          </p:cNvSpPr>
          <p:nvPr/>
        </p:nvSpPr>
        <p:spPr>
          <a:xfrm>
            <a:off x="3163994" y="3658751"/>
            <a:ext cx="1618785" cy="293091"/>
          </a:xfrm>
          <a:prstGeom prst="roundRect">
            <a:avLst/>
          </a:prstGeom>
          <a:noFill/>
          <a:ln w="12700">
            <a:noFill/>
          </a:ln>
        </p:spPr>
        <p:txBody>
          <a:bodyPr vert="horz" wrap="square" lIns="72000" tIns="72000" rIns="72000" bIns="7200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144000" indent="-14400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288000" indent="-14400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432000" indent="-14400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»"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576000" indent="-18000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·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3510" algn="ctr" defTabSz="914418">
              <a:lnSpc>
                <a:spcPct val="100000"/>
              </a:lnSpc>
              <a:defRPr/>
            </a:pPr>
            <a:r>
              <a:rPr lang="de-DE" sz="1000" b="1" spc="-20">
                <a:latin typeface="+mj-lt"/>
                <a:cs typeface="Arial"/>
              </a:rPr>
              <a:t>Implementierung + Testumfelder</a:t>
            </a:r>
            <a:endParaRPr lang="de-DE" sz="1000" b="1" spc="-20">
              <a:latin typeface="+mj-lt"/>
              <a:ea typeface="Verdana"/>
            </a:endParaRPr>
          </a:p>
        </p:txBody>
      </p:sp>
      <p:sp>
        <p:nvSpPr>
          <p:cNvPr id="20" name="Content Placeholder 7">
            <a:extLst>
              <a:ext uri="{FF2B5EF4-FFF2-40B4-BE49-F238E27FC236}">
                <a16:creationId xmlns:a16="http://schemas.microsoft.com/office/drawing/2014/main" id="{B0BCBC1A-EA56-4126-A30E-F271741130FC}"/>
              </a:ext>
            </a:extLst>
          </p:cNvPr>
          <p:cNvSpPr txBox="1">
            <a:spLocks/>
          </p:cNvSpPr>
          <p:nvPr/>
        </p:nvSpPr>
        <p:spPr>
          <a:xfrm>
            <a:off x="699361" y="3493270"/>
            <a:ext cx="1339063" cy="486003"/>
          </a:xfrm>
          <a:prstGeom prst="roundRect">
            <a:avLst/>
          </a:prstGeom>
          <a:noFill/>
          <a:ln w="12700">
            <a:noFill/>
          </a:ln>
        </p:spPr>
        <p:txBody>
          <a:bodyPr vert="horz" wrap="square" lIns="72000" tIns="72000" rIns="72000" bIns="7200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144000" indent="-14400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288000" indent="-14400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432000" indent="-14400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»"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576000" indent="-18000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·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3510" algn="ctr" defTabSz="914418">
              <a:lnSpc>
                <a:spcPct val="100000"/>
              </a:lnSpc>
              <a:defRPr/>
            </a:pPr>
            <a:r>
              <a:rPr lang="de-DE" sz="1000" b="1" spc="-20">
                <a:latin typeface="+mj-lt"/>
                <a:cs typeface="Arial"/>
              </a:rPr>
              <a:t>Harmonisierung</a:t>
            </a:r>
            <a:endParaRPr lang="de-DE" sz="1000" b="1" spc="-20">
              <a:latin typeface="+mj-lt"/>
              <a:ea typeface="Verdana"/>
            </a:endParaRPr>
          </a:p>
        </p:txBody>
      </p:sp>
      <p:sp>
        <p:nvSpPr>
          <p:cNvPr id="21" name="Content Placeholder 7">
            <a:extLst>
              <a:ext uri="{FF2B5EF4-FFF2-40B4-BE49-F238E27FC236}">
                <a16:creationId xmlns:a16="http://schemas.microsoft.com/office/drawing/2014/main" id="{847A04B3-F9C7-4CE0-A156-38AD04345900}"/>
              </a:ext>
            </a:extLst>
          </p:cNvPr>
          <p:cNvSpPr txBox="1">
            <a:spLocks/>
          </p:cNvSpPr>
          <p:nvPr/>
        </p:nvSpPr>
        <p:spPr>
          <a:xfrm>
            <a:off x="1999585" y="3639459"/>
            <a:ext cx="1368000" cy="331675"/>
          </a:xfrm>
          <a:prstGeom prst="roundRect">
            <a:avLst/>
          </a:prstGeom>
          <a:noFill/>
          <a:ln w="12700">
            <a:noFill/>
          </a:ln>
        </p:spPr>
        <p:txBody>
          <a:bodyPr vert="horz" wrap="square" lIns="72000" tIns="72000" rIns="72000" bIns="7200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144000" indent="-14400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288000" indent="-14400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432000" indent="-14400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»"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576000" indent="-18000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·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3513" algn="ctr" defTabSz="914418">
              <a:lnSpc>
                <a:spcPct val="100000"/>
              </a:lnSpc>
              <a:defRPr/>
            </a:pPr>
            <a:r>
              <a:rPr lang="de-DE" sz="1000" b="1" spc="-20">
                <a:latin typeface="+mj-lt"/>
                <a:cs typeface="Arial"/>
              </a:rPr>
              <a:t>Terminologie-services</a:t>
            </a:r>
            <a:endParaRPr lang="de-DE" sz="1000" b="1" spc="-20">
              <a:latin typeface="+mj-lt"/>
            </a:endParaRPr>
          </a:p>
        </p:txBody>
      </p:sp>
      <p:sp>
        <p:nvSpPr>
          <p:cNvPr id="22" name="Content Placeholder 7">
            <a:extLst>
              <a:ext uri="{FF2B5EF4-FFF2-40B4-BE49-F238E27FC236}">
                <a16:creationId xmlns:a16="http://schemas.microsoft.com/office/drawing/2014/main" id="{0B28CECD-90DA-46C7-96CD-8EBD0D16EE74}"/>
              </a:ext>
            </a:extLst>
          </p:cNvPr>
          <p:cNvSpPr txBox="1">
            <a:spLocks/>
          </p:cNvSpPr>
          <p:nvPr/>
        </p:nvSpPr>
        <p:spPr>
          <a:xfrm>
            <a:off x="680070" y="3961064"/>
            <a:ext cx="1377645" cy="495647"/>
          </a:xfrm>
          <a:prstGeom prst="roundRect">
            <a:avLst/>
          </a:prstGeom>
          <a:noFill/>
          <a:ln w="12700">
            <a:noFill/>
          </a:ln>
        </p:spPr>
        <p:txBody>
          <a:bodyPr vert="horz" wrap="square" lIns="72000" tIns="72000" rIns="72000" bIns="7200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144000" indent="-14400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288000" indent="-14400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432000" indent="-14400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»"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576000" indent="-18000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·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3513" algn="ctr" defTabSz="914418">
              <a:lnSpc>
                <a:spcPct val="100000"/>
              </a:lnSpc>
              <a:defRPr/>
            </a:pPr>
            <a:r>
              <a:rPr lang="de-DE" sz="1000" b="1" spc="-20" err="1">
                <a:latin typeface="+mj-lt"/>
                <a:cs typeface="Arial"/>
              </a:rPr>
              <a:t>Journeys</a:t>
            </a:r>
            <a:r>
              <a:rPr lang="de-DE" sz="1000" b="1" spc="-20">
                <a:latin typeface="+mj-lt"/>
                <a:cs typeface="Arial"/>
              </a:rPr>
              <a:t> + Pathways</a:t>
            </a:r>
            <a:endParaRPr lang="de-DE" sz="1000" b="1" spc="-20">
              <a:latin typeface="+mj-lt"/>
            </a:endParaRPr>
          </a:p>
        </p:txBody>
      </p:sp>
      <p:sp>
        <p:nvSpPr>
          <p:cNvPr id="23" name="Content Placeholder 7">
            <a:extLst>
              <a:ext uri="{FF2B5EF4-FFF2-40B4-BE49-F238E27FC236}">
                <a16:creationId xmlns:a16="http://schemas.microsoft.com/office/drawing/2014/main" id="{47A20C7D-5556-4265-8BB9-8AE5489FF3FF}"/>
              </a:ext>
            </a:extLst>
          </p:cNvPr>
          <p:cNvSpPr txBox="1">
            <a:spLocks/>
          </p:cNvSpPr>
          <p:nvPr/>
        </p:nvSpPr>
        <p:spPr>
          <a:xfrm>
            <a:off x="1999585" y="4016713"/>
            <a:ext cx="1368000" cy="428129"/>
          </a:xfrm>
          <a:prstGeom prst="roundRect">
            <a:avLst/>
          </a:prstGeom>
          <a:noFill/>
          <a:ln w="12700">
            <a:noFill/>
          </a:ln>
        </p:spPr>
        <p:txBody>
          <a:bodyPr vert="horz" wrap="square" lIns="72000" tIns="72000" rIns="72000" bIns="7200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144000" indent="-14400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288000" indent="-14400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432000" indent="-14400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»"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576000" indent="-18000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·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3513" algn="ctr" defTabSz="914418">
              <a:lnSpc>
                <a:spcPct val="100000"/>
              </a:lnSpc>
              <a:defRPr/>
            </a:pPr>
            <a:r>
              <a:rPr lang="de-DE" sz="1000" b="1" spc="-20">
                <a:latin typeface="+mj-lt"/>
                <a:cs typeface="Arial"/>
              </a:rPr>
              <a:t>Intersektorale Kooperation</a:t>
            </a:r>
            <a:endParaRPr lang="de-DE" sz="1000" b="1" spc="-20">
              <a:latin typeface="+mj-lt"/>
            </a:endParaRPr>
          </a:p>
        </p:txBody>
      </p:sp>
      <p:sp>
        <p:nvSpPr>
          <p:cNvPr id="24" name="Content Placeholder 7">
            <a:extLst>
              <a:ext uri="{FF2B5EF4-FFF2-40B4-BE49-F238E27FC236}">
                <a16:creationId xmlns:a16="http://schemas.microsoft.com/office/drawing/2014/main" id="{F7018F80-328C-472B-ADCA-300BA647C4BE}"/>
              </a:ext>
            </a:extLst>
          </p:cNvPr>
          <p:cNvSpPr txBox="1">
            <a:spLocks/>
          </p:cNvSpPr>
          <p:nvPr/>
        </p:nvSpPr>
        <p:spPr>
          <a:xfrm>
            <a:off x="3033779" y="4036003"/>
            <a:ext cx="1879214" cy="389548"/>
          </a:xfrm>
          <a:prstGeom prst="roundRect">
            <a:avLst/>
          </a:prstGeom>
          <a:noFill/>
          <a:ln w="12700">
            <a:noFill/>
          </a:ln>
        </p:spPr>
        <p:txBody>
          <a:bodyPr vert="horz" wrap="square" lIns="72000" tIns="72000" rIns="72000" bIns="7200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144000" indent="-14400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288000" indent="-14400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432000" indent="-14400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»"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576000" indent="-18000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·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3510" algn="ctr" defTabSz="914418">
              <a:lnSpc>
                <a:spcPct val="100000"/>
              </a:lnSpc>
              <a:defRPr/>
            </a:pPr>
            <a:r>
              <a:rPr lang="de-DE" sz="1000" b="1" spc="-20">
                <a:latin typeface="+mj-lt"/>
                <a:cs typeface="Arial"/>
              </a:rPr>
              <a:t>Spezifikation + Zertifizierung</a:t>
            </a:r>
            <a:endParaRPr lang="de-DE"/>
          </a:p>
        </p:txBody>
      </p:sp>
      <p:sp>
        <p:nvSpPr>
          <p:cNvPr id="25" name="Abgerundetes Rechteck 65">
            <a:extLst>
              <a:ext uri="{FF2B5EF4-FFF2-40B4-BE49-F238E27FC236}">
                <a16:creationId xmlns:a16="http://schemas.microsoft.com/office/drawing/2014/main" id="{52CA8E92-C7CC-412F-B7C2-E828BE15FB01}"/>
              </a:ext>
            </a:extLst>
          </p:cNvPr>
          <p:cNvSpPr/>
          <p:nvPr/>
        </p:nvSpPr>
        <p:spPr>
          <a:xfrm>
            <a:off x="8055831" y="5197145"/>
            <a:ext cx="2448492" cy="400435"/>
          </a:xfrm>
          <a:prstGeom prst="roundRect">
            <a:avLst>
              <a:gd name="adj" fmla="val 46913"/>
            </a:avLst>
          </a:prstGeom>
          <a:solidFill>
            <a:srgbClr val="000E52"/>
          </a:solidFill>
          <a:ln w="22225">
            <a:solidFill>
              <a:schemeClr val="tx1">
                <a:lumMod val="90000"/>
                <a:lumOff val="1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de-DE" sz="700"/>
          </a:p>
        </p:txBody>
      </p:sp>
      <p:pic>
        <p:nvPicPr>
          <p:cNvPr id="27" name="Picture 2">
            <a:extLst>
              <a:ext uri="{FF2B5EF4-FFF2-40B4-BE49-F238E27FC236}">
                <a16:creationId xmlns:a16="http://schemas.microsoft.com/office/drawing/2014/main" id="{1786B25F-8979-4C89-9D02-B02E30EBB3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375" b="64250"/>
          <a:stretch/>
        </p:blipFill>
        <p:spPr bwMode="auto">
          <a:xfrm>
            <a:off x="1728387" y="4687400"/>
            <a:ext cx="1368648" cy="32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hteck 27">
            <a:extLst>
              <a:ext uri="{FF2B5EF4-FFF2-40B4-BE49-F238E27FC236}">
                <a16:creationId xmlns:a16="http://schemas.microsoft.com/office/drawing/2014/main" id="{DBB570CA-4316-40D8-AD3F-39A4339A02BC}"/>
              </a:ext>
            </a:extLst>
          </p:cNvPr>
          <p:cNvSpPr/>
          <p:nvPr/>
        </p:nvSpPr>
        <p:spPr>
          <a:xfrm>
            <a:off x="1728387" y="5367632"/>
            <a:ext cx="1639198" cy="551018"/>
          </a:xfrm>
          <a:prstGeom prst="rect">
            <a:avLst/>
          </a:prstGeom>
          <a:solidFill>
            <a:srgbClr val="000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AEC9FB91-62A8-432D-8F57-459FAAD8A655}"/>
              </a:ext>
            </a:extLst>
          </p:cNvPr>
          <p:cNvSpPr txBox="1"/>
          <p:nvPr/>
        </p:nvSpPr>
        <p:spPr>
          <a:xfrm>
            <a:off x="1751453" y="5386489"/>
            <a:ext cx="245637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000" b="1">
                <a:solidFill>
                  <a:schemeClr val="bg1"/>
                </a:solidFill>
                <a:latin typeface="Verdana" panose="020B0604030504040204" pitchFamily="34" charset="0"/>
              </a:rPr>
              <a:t>INA </a:t>
            </a:r>
            <a:r>
              <a:rPr lang="de-DE" sz="1000" i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Interoperabilitäts-</a:t>
            </a:r>
          </a:p>
          <a:p>
            <a:pPr>
              <a:lnSpc>
                <a:spcPct val="100000"/>
              </a:lnSpc>
            </a:pPr>
            <a:r>
              <a:rPr lang="de-DE" sz="1000">
                <a:solidFill>
                  <a:schemeClr val="bg1"/>
                </a:solidFill>
                <a:latin typeface="Verdana" panose="020B0604030504040204" pitchFamily="34" charset="0"/>
              </a:rPr>
              <a:t>Navigator </a:t>
            </a:r>
            <a:r>
              <a:rPr lang="de-DE" sz="1000" b="1">
                <a:solidFill>
                  <a:schemeClr val="bg1"/>
                </a:solidFill>
                <a:latin typeface="Verdana" panose="020B0604030504040204" pitchFamily="34" charset="0"/>
              </a:rPr>
              <a:t>&amp; </a:t>
            </a:r>
            <a:br>
              <a:rPr lang="de-DE" sz="1000" b="1">
                <a:solidFill>
                  <a:schemeClr val="bg1"/>
                </a:solidFill>
                <a:latin typeface="Verdana" panose="020B0604030504040204" pitchFamily="34" charset="0"/>
              </a:rPr>
            </a:br>
            <a:r>
              <a:rPr lang="de-DE" sz="1000" b="1">
                <a:solidFill>
                  <a:schemeClr val="bg1"/>
                </a:solidFill>
                <a:latin typeface="Verdana" panose="020B0604030504040204" pitchFamily="34" charset="0"/>
              </a:rPr>
              <a:t>L-INA </a:t>
            </a:r>
            <a:r>
              <a:rPr lang="de-DE" sz="1000">
                <a:solidFill>
                  <a:schemeClr val="bg1"/>
                </a:solidFill>
                <a:latin typeface="Verdana" panose="020B0604030504040204" pitchFamily="34" charset="0"/>
              </a:rPr>
              <a:t>Learning </a:t>
            </a:r>
            <a:r>
              <a:rPr lang="de-DE" sz="1000" err="1">
                <a:solidFill>
                  <a:schemeClr val="bg1"/>
                </a:solidFill>
                <a:latin typeface="Verdana" panose="020B0604030504040204" pitchFamily="34" charset="0"/>
              </a:rPr>
              <a:t>Interoperability</a:t>
            </a:r>
            <a:endParaRPr lang="de-DE" sz="1000" b="1" i="0">
              <a:solidFill>
                <a:schemeClr val="bg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EAADD29-976E-C429-81E5-6A79462A91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7</a:t>
            </a:fld>
            <a:endParaRPr lang="de-DE" b="1"/>
          </a:p>
        </p:txBody>
      </p:sp>
      <p:sp>
        <p:nvSpPr>
          <p:cNvPr id="34" name="Fußzeilenplatzhalter 33">
            <a:extLst>
              <a:ext uri="{FF2B5EF4-FFF2-40B4-BE49-F238E27FC236}">
                <a16:creationId xmlns:a16="http://schemas.microsoft.com/office/drawing/2014/main" id="{A7751B92-C33E-9DD7-3F4B-84BA6A36BBA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0A55E0F-69E6-F928-73E6-48EABE750F1F}"/>
              </a:ext>
            </a:extLst>
          </p:cNvPr>
          <p:cNvSpPr txBox="1"/>
          <p:nvPr/>
        </p:nvSpPr>
        <p:spPr>
          <a:xfrm>
            <a:off x="8100860" y="5154169"/>
            <a:ext cx="2396132" cy="4340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de-DE" sz="1600" b="1">
                <a:solidFill>
                  <a:srgbClr val="00FF64"/>
                </a:solidFill>
              </a:rPr>
              <a:t>Arbeitskreise</a:t>
            </a:r>
            <a:endParaRPr lang="de-DE" sz="1600">
              <a:solidFill>
                <a:srgbClr val="00FF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420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8B19A4E-6ABD-DFB5-13A7-6A4C837E823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BEF4959-F1C0-D155-0F60-6EA8EC485D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8</a:t>
            </a:fld>
            <a:endParaRPr lang="de-DE" b="1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30381FE-3EAB-4B67-975E-D3F0417B1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7" y="511175"/>
            <a:ext cx="8113164" cy="8175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/>
              <a:t>Inhalte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E9E5AD3F-6A8B-4921-BCF2-892CE87A21B6}"/>
              </a:ext>
            </a:extLst>
          </p:cNvPr>
          <p:cNvSpPr txBox="1">
            <a:spLocks/>
          </p:cNvSpPr>
          <p:nvPr/>
        </p:nvSpPr>
        <p:spPr>
          <a:xfrm>
            <a:off x="1170131" y="1556357"/>
            <a:ext cx="7553083" cy="39038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de-DE" b="1">
              <a:solidFill>
                <a:srgbClr val="000E52"/>
              </a:solidFill>
            </a:endParaRPr>
          </a:p>
          <a:p>
            <a:pPr>
              <a:lnSpc>
                <a:spcPct val="100000"/>
              </a:lnSpc>
            </a:pPr>
            <a:r>
              <a:rPr lang="de-DE" b="1">
                <a:solidFill>
                  <a:srgbClr val="000E52"/>
                </a:solidFill>
              </a:rPr>
              <a:t>Kompetenzzentrum für Interoperabilität</a:t>
            </a:r>
          </a:p>
          <a:p>
            <a:pPr>
              <a:lnSpc>
                <a:spcPct val="100000"/>
              </a:lnSpc>
            </a:pPr>
            <a:endParaRPr lang="de-DE"/>
          </a:p>
          <a:p>
            <a:pPr>
              <a:lnSpc>
                <a:spcPct val="100000"/>
              </a:lnSpc>
            </a:pPr>
            <a:endParaRPr lang="de-DE" sz="180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707AB52-0F61-4BC5-BCB0-D93E09104E80}"/>
              </a:ext>
            </a:extLst>
          </p:cNvPr>
          <p:cNvSpPr txBox="1"/>
          <p:nvPr/>
        </p:nvSpPr>
        <p:spPr>
          <a:xfrm>
            <a:off x="633568" y="1739022"/>
            <a:ext cx="308953" cy="434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b="1">
                <a:solidFill>
                  <a:srgbClr val="000E52"/>
                </a:solidFill>
              </a:rPr>
              <a:t>2</a:t>
            </a:r>
            <a:endParaRPr lang="de-DE"/>
          </a:p>
        </p:txBody>
      </p:sp>
      <p:sp>
        <p:nvSpPr>
          <p:cNvPr id="10" name="Oval 11">
            <a:extLst>
              <a:ext uri="{FF2B5EF4-FFF2-40B4-BE49-F238E27FC236}">
                <a16:creationId xmlns:a16="http://schemas.microsoft.com/office/drawing/2014/main" id="{FC7352AD-F525-4DA5-9761-47031CC456C6}"/>
              </a:ext>
            </a:extLst>
          </p:cNvPr>
          <p:cNvSpPr/>
          <p:nvPr/>
        </p:nvSpPr>
        <p:spPr>
          <a:xfrm>
            <a:off x="590044" y="1777052"/>
            <a:ext cx="396000" cy="396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974A21AE-70D8-40F1-A0FD-04FCD8E4DBFD}"/>
              </a:ext>
            </a:extLst>
          </p:cNvPr>
          <p:cNvSpPr txBox="1">
            <a:spLocks/>
          </p:cNvSpPr>
          <p:nvPr/>
        </p:nvSpPr>
        <p:spPr>
          <a:xfrm>
            <a:off x="1805736" y="2444663"/>
            <a:ext cx="5275784" cy="334653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664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328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99200" indent="-26640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8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tx1"/>
                </a:solidFill>
              </a:rPr>
              <a:t>Analyse &amp; Exploration</a:t>
            </a:r>
          </a:p>
          <a:p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Spezifikationen</a:t>
            </a:r>
            <a:endParaRPr lang="de-DE" dirty="0">
              <a:solidFill>
                <a:schemeClr val="tx1"/>
              </a:solidFill>
              <a:ea typeface="Verdana"/>
            </a:endParaRPr>
          </a:p>
          <a:p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Empfehlungen &amp; Einvernehmen</a:t>
            </a:r>
            <a:endParaRPr lang="de-DE" dirty="0">
              <a:solidFill>
                <a:schemeClr val="tx1"/>
              </a:solidFill>
              <a:ea typeface="Verdana"/>
            </a:endParaRPr>
          </a:p>
          <a:p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Konformitätsbewertung (KOB)</a:t>
            </a:r>
            <a:endParaRPr lang="de-DE" dirty="0">
              <a:solidFill>
                <a:schemeClr val="tx1"/>
              </a:solidFill>
              <a:ea typeface="Verdana"/>
            </a:endParaRPr>
          </a:p>
          <a:p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Förderung der Interoperabilität in Kliniken</a:t>
            </a:r>
            <a:endParaRPr lang="de-DE" dirty="0">
              <a:solidFill>
                <a:schemeClr val="tx1"/>
              </a:solidFill>
              <a:ea typeface="Verdana"/>
            </a:endParaRPr>
          </a:p>
          <a:p>
            <a:endParaRPr lang="de-DE" dirty="0">
              <a:solidFill>
                <a:schemeClr val="tx1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1140768-87CA-442F-BB60-1795A9B75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557" y="3539962"/>
            <a:ext cx="444500" cy="4445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9996D2F2-FE3E-4D09-9276-6EF4E8A8C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557" y="2949654"/>
            <a:ext cx="444500" cy="4445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C799F7C4-29B4-430E-8170-37883DE63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557" y="2359346"/>
            <a:ext cx="444500" cy="4445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B3794EF9-F6D5-44FC-89DA-6D3B992F1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557" y="4186026"/>
            <a:ext cx="444500" cy="4445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9DDA01B2-4F30-4ED7-912B-B94E66FE9C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557" y="4770139"/>
            <a:ext cx="444500" cy="4445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24343831-3C3C-4768-8AB1-EEFA947CE3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734" y="1623962"/>
            <a:ext cx="5689133" cy="2968243"/>
          </a:xfrm>
          <a:prstGeom prst="rect">
            <a:avLst/>
          </a:prstGeom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id="{9240AF55-166B-C66A-5250-927DDED66704}"/>
              </a:ext>
            </a:extLst>
          </p:cNvPr>
          <p:cNvSpPr/>
          <p:nvPr/>
        </p:nvSpPr>
        <p:spPr>
          <a:xfrm>
            <a:off x="552451" y="1131671"/>
            <a:ext cx="1357032" cy="0"/>
          </a:xfrm>
          <a:prstGeom prst="line">
            <a:avLst/>
          </a:prstGeom>
          <a:ln w="9525" cap="rnd">
            <a:solidFill>
              <a:schemeClr val="accent6">
                <a:lumMod val="20000"/>
                <a:lumOff val="80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50384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ußzeilenplatzhalter 22">
            <a:extLst>
              <a:ext uri="{FF2B5EF4-FFF2-40B4-BE49-F238E27FC236}">
                <a16:creationId xmlns:a16="http://schemas.microsoft.com/office/drawing/2014/main" id="{D6D6E137-2CDC-8BC1-938D-CC5AA97026A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2. Jahresbericht Kompetenzzentrum für Interoperabilität im Gesundheitswesen | gematik | Berlin | öffentlich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7956991-B849-2CD4-6213-962F0749F10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94CFA2-DDEE-4F46-AAD3-48DE685EA116}" type="slidenum">
              <a:rPr lang="de-DE" smtClean="0"/>
              <a:pPr/>
              <a:t>9</a:t>
            </a:fld>
            <a:endParaRPr lang="de-DE" b="1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58170D1-EACD-4C2C-A32A-5AF173590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de-DE" dirty="0"/>
              <a:t>Meilensteine der IOP-Community 2025 </a:t>
            </a:r>
          </a:p>
        </p:txBody>
      </p:sp>
      <p:sp>
        <p:nvSpPr>
          <p:cNvPr id="5" name="Chevron 60">
            <a:extLst>
              <a:ext uri="{FF2B5EF4-FFF2-40B4-BE49-F238E27FC236}">
                <a16:creationId xmlns:a16="http://schemas.microsoft.com/office/drawing/2014/main" id="{24921D0E-4051-4A0F-AF87-46BDD3B6B601}"/>
              </a:ext>
            </a:extLst>
          </p:cNvPr>
          <p:cNvSpPr/>
          <p:nvPr/>
        </p:nvSpPr>
        <p:spPr>
          <a:xfrm>
            <a:off x="544064" y="3176419"/>
            <a:ext cx="2765544" cy="631801"/>
          </a:xfrm>
          <a:prstGeom prst="chevron">
            <a:avLst>
              <a:gd name="adj" fmla="val 26703"/>
            </a:avLst>
          </a:prstGeom>
          <a:solidFill>
            <a:schemeClr val="tx2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85C7DE7-0930-4151-8515-2502CE505792}"/>
              </a:ext>
            </a:extLst>
          </p:cNvPr>
          <p:cNvSpPr txBox="1"/>
          <p:nvPr/>
        </p:nvSpPr>
        <p:spPr>
          <a:xfrm>
            <a:off x="549276" y="3314739"/>
            <a:ext cx="27416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i="0" u="none" strike="noStrike" kern="1200" cap="none" spc="0" normalizeH="0" baseline="0" noProof="0">
                <a:ln>
                  <a:noFill/>
                </a:ln>
                <a:solidFill>
                  <a:srgbClr val="000E5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Q1 2025</a:t>
            </a:r>
          </a:p>
        </p:txBody>
      </p:sp>
      <p:sp>
        <p:nvSpPr>
          <p:cNvPr id="7" name="Chevron 48">
            <a:extLst>
              <a:ext uri="{FF2B5EF4-FFF2-40B4-BE49-F238E27FC236}">
                <a16:creationId xmlns:a16="http://schemas.microsoft.com/office/drawing/2014/main" id="{61E2AE76-5D69-4E2A-A538-7093223EDF7A}"/>
              </a:ext>
            </a:extLst>
          </p:cNvPr>
          <p:cNvSpPr/>
          <p:nvPr/>
        </p:nvSpPr>
        <p:spPr>
          <a:xfrm>
            <a:off x="5946224" y="3188290"/>
            <a:ext cx="2705305" cy="618039"/>
          </a:xfrm>
          <a:prstGeom prst="chevron">
            <a:avLst>
              <a:gd name="adj" fmla="val 26703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E51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D389804-FF4D-4870-AA24-6950E3E59355}"/>
              </a:ext>
            </a:extLst>
          </p:cNvPr>
          <p:cNvSpPr txBox="1"/>
          <p:nvPr/>
        </p:nvSpPr>
        <p:spPr>
          <a:xfrm>
            <a:off x="6025970" y="3337475"/>
            <a:ext cx="25600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i="0" u="none" strike="noStrike" kern="1200" cap="none" spc="0" normalizeH="0" baseline="0" noProof="0">
                <a:ln>
                  <a:noFill/>
                </a:ln>
                <a:solidFill>
                  <a:srgbClr val="000E5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Q3 2025</a:t>
            </a:r>
          </a:p>
        </p:txBody>
      </p:sp>
      <p:sp>
        <p:nvSpPr>
          <p:cNvPr id="9" name="Chevron 93">
            <a:extLst>
              <a:ext uri="{FF2B5EF4-FFF2-40B4-BE49-F238E27FC236}">
                <a16:creationId xmlns:a16="http://schemas.microsoft.com/office/drawing/2014/main" id="{8EF424D5-B75F-436C-AC18-A6E5488530A3}"/>
              </a:ext>
            </a:extLst>
          </p:cNvPr>
          <p:cNvSpPr/>
          <p:nvPr/>
        </p:nvSpPr>
        <p:spPr>
          <a:xfrm>
            <a:off x="3245144" y="3171261"/>
            <a:ext cx="2765544" cy="631801"/>
          </a:xfrm>
          <a:prstGeom prst="chevron">
            <a:avLst>
              <a:gd name="adj" fmla="val 26703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E51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54974ED-93DA-4189-89FB-0668E8B99252}"/>
              </a:ext>
            </a:extLst>
          </p:cNvPr>
          <p:cNvSpPr txBox="1"/>
          <p:nvPr/>
        </p:nvSpPr>
        <p:spPr>
          <a:xfrm>
            <a:off x="3266373" y="3321930"/>
            <a:ext cx="270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i="0" u="none" strike="noStrike" kern="1200" cap="none" spc="0" normalizeH="0" baseline="0" noProof="0">
                <a:ln>
                  <a:noFill/>
                </a:ln>
                <a:solidFill>
                  <a:srgbClr val="000E5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Q2 2025</a:t>
            </a:r>
          </a:p>
        </p:txBody>
      </p:sp>
      <p:sp>
        <p:nvSpPr>
          <p:cNvPr id="11" name="Chevron 95">
            <a:extLst>
              <a:ext uri="{FF2B5EF4-FFF2-40B4-BE49-F238E27FC236}">
                <a16:creationId xmlns:a16="http://schemas.microsoft.com/office/drawing/2014/main" id="{08A3E360-A15F-4DEA-8EEA-5111F676E737}"/>
              </a:ext>
            </a:extLst>
          </p:cNvPr>
          <p:cNvSpPr/>
          <p:nvPr/>
        </p:nvSpPr>
        <p:spPr>
          <a:xfrm>
            <a:off x="8587064" y="3177743"/>
            <a:ext cx="3072442" cy="631801"/>
          </a:xfrm>
          <a:prstGeom prst="chevron">
            <a:avLst>
              <a:gd name="adj" fmla="val 26703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E51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DDB1844-337E-47B1-B6A2-F3BB435E9233}"/>
              </a:ext>
            </a:extLst>
          </p:cNvPr>
          <p:cNvSpPr txBox="1"/>
          <p:nvPr/>
        </p:nvSpPr>
        <p:spPr>
          <a:xfrm>
            <a:off x="8587064" y="3324173"/>
            <a:ext cx="3055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i="0" u="none" strike="noStrike" kern="1200" cap="none" spc="0" normalizeH="0" baseline="0" noProof="0">
                <a:ln>
                  <a:noFill/>
                </a:ln>
                <a:solidFill>
                  <a:srgbClr val="000E5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Q4 2025</a:t>
            </a:r>
          </a:p>
        </p:txBody>
      </p:sp>
      <p:sp>
        <p:nvSpPr>
          <p:cNvPr id="15" name="Freeform 67">
            <a:extLst>
              <a:ext uri="{FF2B5EF4-FFF2-40B4-BE49-F238E27FC236}">
                <a16:creationId xmlns:a16="http://schemas.microsoft.com/office/drawing/2014/main" id="{A69D4E46-FC54-407F-8BD1-8A8E896DC927}"/>
              </a:ext>
            </a:extLst>
          </p:cNvPr>
          <p:cNvSpPr>
            <a:spLocks/>
          </p:cNvSpPr>
          <p:nvPr/>
        </p:nvSpPr>
        <p:spPr bwMode="auto">
          <a:xfrm rot="10800000">
            <a:off x="1210868" y="3073333"/>
            <a:ext cx="211744" cy="198438"/>
          </a:xfrm>
          <a:custGeom>
            <a:avLst/>
            <a:gdLst>
              <a:gd name="T0" fmla="*/ 379 w 379"/>
              <a:gd name="T1" fmla="*/ 189 h 379"/>
              <a:gd name="T2" fmla="*/ 379 w 379"/>
              <a:gd name="T3" fmla="*/ 189 h 379"/>
              <a:gd name="T4" fmla="*/ 189 w 379"/>
              <a:gd name="T5" fmla="*/ 379 h 379"/>
              <a:gd name="T6" fmla="*/ 0 w 379"/>
              <a:gd name="T7" fmla="*/ 189 h 379"/>
              <a:gd name="T8" fmla="*/ 189 w 379"/>
              <a:gd name="T9" fmla="*/ 0 h 379"/>
              <a:gd name="T10" fmla="*/ 379 w 379"/>
              <a:gd name="T11" fmla="*/ 189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79" h="379">
                <a:moveTo>
                  <a:pt x="379" y="189"/>
                </a:moveTo>
                <a:lnTo>
                  <a:pt x="379" y="189"/>
                </a:lnTo>
                <a:cubicBezTo>
                  <a:pt x="379" y="294"/>
                  <a:pt x="294" y="379"/>
                  <a:pt x="189" y="379"/>
                </a:cubicBezTo>
                <a:cubicBezTo>
                  <a:pt x="84" y="379"/>
                  <a:pt x="0" y="294"/>
                  <a:pt x="0" y="189"/>
                </a:cubicBezTo>
                <a:cubicBezTo>
                  <a:pt x="0" y="84"/>
                  <a:pt x="84" y="0"/>
                  <a:pt x="189" y="0"/>
                </a:cubicBezTo>
                <a:cubicBezTo>
                  <a:pt x="294" y="0"/>
                  <a:pt x="379" y="84"/>
                  <a:pt x="379" y="189"/>
                </a:cubicBez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E51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6" name="Freeform 68">
            <a:extLst>
              <a:ext uri="{FF2B5EF4-FFF2-40B4-BE49-F238E27FC236}">
                <a16:creationId xmlns:a16="http://schemas.microsoft.com/office/drawing/2014/main" id="{ABC4BC9D-9F5F-47EE-ACEF-CEC50416270E}"/>
              </a:ext>
            </a:extLst>
          </p:cNvPr>
          <p:cNvSpPr>
            <a:spLocks/>
          </p:cNvSpPr>
          <p:nvPr/>
        </p:nvSpPr>
        <p:spPr bwMode="auto">
          <a:xfrm rot="10800000" flipH="1">
            <a:off x="1326370" y="2033649"/>
            <a:ext cx="48016" cy="1075141"/>
          </a:xfrm>
          <a:custGeom>
            <a:avLst/>
            <a:gdLst>
              <a:gd name="T0" fmla="*/ 0 h 1107"/>
              <a:gd name="T1" fmla="*/ 0 h 1107"/>
              <a:gd name="T2" fmla="*/ 1107 h 1107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107">
                <a:moveTo>
                  <a:pt x="0" y="0"/>
                </a:moveTo>
                <a:lnTo>
                  <a:pt x="0" y="0"/>
                </a:lnTo>
                <a:lnTo>
                  <a:pt x="0" y="1107"/>
                </a:lnTo>
              </a:path>
            </a:pathLst>
          </a:custGeom>
          <a:noFill/>
          <a:ln w="28575" cap="rnd">
            <a:solidFill>
              <a:srgbClr val="00FF6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E51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7" name="Freeform 67">
            <a:extLst>
              <a:ext uri="{FF2B5EF4-FFF2-40B4-BE49-F238E27FC236}">
                <a16:creationId xmlns:a16="http://schemas.microsoft.com/office/drawing/2014/main" id="{2F5D20E1-BE68-47CB-AB00-9A104EE51B58}"/>
              </a:ext>
            </a:extLst>
          </p:cNvPr>
          <p:cNvSpPr>
            <a:spLocks/>
          </p:cNvSpPr>
          <p:nvPr/>
        </p:nvSpPr>
        <p:spPr bwMode="auto">
          <a:xfrm rot="10800000">
            <a:off x="3676465" y="3073333"/>
            <a:ext cx="211744" cy="198438"/>
          </a:xfrm>
          <a:custGeom>
            <a:avLst/>
            <a:gdLst>
              <a:gd name="T0" fmla="*/ 379 w 379"/>
              <a:gd name="T1" fmla="*/ 189 h 379"/>
              <a:gd name="T2" fmla="*/ 379 w 379"/>
              <a:gd name="T3" fmla="*/ 189 h 379"/>
              <a:gd name="T4" fmla="*/ 189 w 379"/>
              <a:gd name="T5" fmla="*/ 379 h 379"/>
              <a:gd name="T6" fmla="*/ 0 w 379"/>
              <a:gd name="T7" fmla="*/ 189 h 379"/>
              <a:gd name="T8" fmla="*/ 189 w 379"/>
              <a:gd name="T9" fmla="*/ 0 h 379"/>
              <a:gd name="T10" fmla="*/ 379 w 379"/>
              <a:gd name="T11" fmla="*/ 189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79" h="379">
                <a:moveTo>
                  <a:pt x="379" y="189"/>
                </a:moveTo>
                <a:lnTo>
                  <a:pt x="379" y="189"/>
                </a:lnTo>
                <a:cubicBezTo>
                  <a:pt x="379" y="294"/>
                  <a:pt x="294" y="379"/>
                  <a:pt x="189" y="379"/>
                </a:cubicBezTo>
                <a:cubicBezTo>
                  <a:pt x="84" y="379"/>
                  <a:pt x="0" y="294"/>
                  <a:pt x="0" y="189"/>
                </a:cubicBezTo>
                <a:cubicBezTo>
                  <a:pt x="0" y="84"/>
                  <a:pt x="84" y="0"/>
                  <a:pt x="189" y="0"/>
                </a:cubicBezTo>
                <a:cubicBezTo>
                  <a:pt x="294" y="0"/>
                  <a:pt x="379" y="84"/>
                  <a:pt x="379" y="189"/>
                </a:cubicBez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E51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8" name="Freeform 68">
            <a:extLst>
              <a:ext uri="{FF2B5EF4-FFF2-40B4-BE49-F238E27FC236}">
                <a16:creationId xmlns:a16="http://schemas.microsoft.com/office/drawing/2014/main" id="{47228844-F562-447F-B971-3A665BF3DCB6}"/>
              </a:ext>
            </a:extLst>
          </p:cNvPr>
          <p:cNvSpPr>
            <a:spLocks/>
          </p:cNvSpPr>
          <p:nvPr/>
        </p:nvSpPr>
        <p:spPr bwMode="auto">
          <a:xfrm rot="10800000" flipH="1">
            <a:off x="3791362" y="2032530"/>
            <a:ext cx="48016" cy="1067304"/>
          </a:xfrm>
          <a:custGeom>
            <a:avLst/>
            <a:gdLst>
              <a:gd name="T0" fmla="*/ 0 h 1107"/>
              <a:gd name="T1" fmla="*/ 0 h 1107"/>
              <a:gd name="T2" fmla="*/ 1107 h 1107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107">
                <a:moveTo>
                  <a:pt x="0" y="0"/>
                </a:moveTo>
                <a:lnTo>
                  <a:pt x="0" y="0"/>
                </a:lnTo>
                <a:lnTo>
                  <a:pt x="0" y="1107"/>
                </a:lnTo>
              </a:path>
            </a:pathLst>
          </a:custGeom>
          <a:noFill/>
          <a:ln w="28575" cap="rnd">
            <a:solidFill>
              <a:srgbClr val="00FF6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E51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9" name="Freeform 67">
            <a:extLst>
              <a:ext uri="{FF2B5EF4-FFF2-40B4-BE49-F238E27FC236}">
                <a16:creationId xmlns:a16="http://schemas.microsoft.com/office/drawing/2014/main" id="{197C304F-61A3-44DD-B7D8-2370C7F87D5D}"/>
              </a:ext>
            </a:extLst>
          </p:cNvPr>
          <p:cNvSpPr>
            <a:spLocks/>
          </p:cNvSpPr>
          <p:nvPr/>
        </p:nvSpPr>
        <p:spPr bwMode="auto">
          <a:xfrm rot="10800000">
            <a:off x="7049859" y="3073333"/>
            <a:ext cx="211744" cy="198438"/>
          </a:xfrm>
          <a:custGeom>
            <a:avLst/>
            <a:gdLst>
              <a:gd name="T0" fmla="*/ 379 w 379"/>
              <a:gd name="T1" fmla="*/ 189 h 379"/>
              <a:gd name="T2" fmla="*/ 379 w 379"/>
              <a:gd name="T3" fmla="*/ 189 h 379"/>
              <a:gd name="T4" fmla="*/ 189 w 379"/>
              <a:gd name="T5" fmla="*/ 379 h 379"/>
              <a:gd name="T6" fmla="*/ 0 w 379"/>
              <a:gd name="T7" fmla="*/ 189 h 379"/>
              <a:gd name="T8" fmla="*/ 189 w 379"/>
              <a:gd name="T9" fmla="*/ 0 h 379"/>
              <a:gd name="T10" fmla="*/ 379 w 379"/>
              <a:gd name="T11" fmla="*/ 189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79" h="379">
                <a:moveTo>
                  <a:pt x="379" y="189"/>
                </a:moveTo>
                <a:lnTo>
                  <a:pt x="379" y="189"/>
                </a:lnTo>
                <a:cubicBezTo>
                  <a:pt x="379" y="294"/>
                  <a:pt x="294" y="379"/>
                  <a:pt x="189" y="379"/>
                </a:cubicBezTo>
                <a:cubicBezTo>
                  <a:pt x="84" y="379"/>
                  <a:pt x="0" y="294"/>
                  <a:pt x="0" y="189"/>
                </a:cubicBezTo>
                <a:cubicBezTo>
                  <a:pt x="0" y="84"/>
                  <a:pt x="84" y="0"/>
                  <a:pt x="189" y="0"/>
                </a:cubicBezTo>
                <a:cubicBezTo>
                  <a:pt x="294" y="0"/>
                  <a:pt x="379" y="84"/>
                  <a:pt x="379" y="189"/>
                </a:cubicBez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E51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0" name="Freeform 67">
            <a:extLst>
              <a:ext uri="{FF2B5EF4-FFF2-40B4-BE49-F238E27FC236}">
                <a16:creationId xmlns:a16="http://schemas.microsoft.com/office/drawing/2014/main" id="{419B141F-14D2-4CBC-B19C-21427A7367C1}"/>
              </a:ext>
            </a:extLst>
          </p:cNvPr>
          <p:cNvSpPr>
            <a:spLocks/>
          </p:cNvSpPr>
          <p:nvPr/>
        </p:nvSpPr>
        <p:spPr bwMode="auto">
          <a:xfrm rot="10800000">
            <a:off x="9996668" y="3073333"/>
            <a:ext cx="211744" cy="198438"/>
          </a:xfrm>
          <a:custGeom>
            <a:avLst/>
            <a:gdLst>
              <a:gd name="T0" fmla="*/ 379 w 379"/>
              <a:gd name="T1" fmla="*/ 189 h 379"/>
              <a:gd name="T2" fmla="*/ 379 w 379"/>
              <a:gd name="T3" fmla="*/ 189 h 379"/>
              <a:gd name="T4" fmla="*/ 189 w 379"/>
              <a:gd name="T5" fmla="*/ 379 h 379"/>
              <a:gd name="T6" fmla="*/ 0 w 379"/>
              <a:gd name="T7" fmla="*/ 189 h 379"/>
              <a:gd name="T8" fmla="*/ 189 w 379"/>
              <a:gd name="T9" fmla="*/ 0 h 379"/>
              <a:gd name="T10" fmla="*/ 379 w 379"/>
              <a:gd name="T11" fmla="*/ 189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79" h="379">
                <a:moveTo>
                  <a:pt x="379" y="189"/>
                </a:moveTo>
                <a:lnTo>
                  <a:pt x="379" y="189"/>
                </a:lnTo>
                <a:cubicBezTo>
                  <a:pt x="379" y="294"/>
                  <a:pt x="294" y="379"/>
                  <a:pt x="189" y="379"/>
                </a:cubicBezTo>
                <a:cubicBezTo>
                  <a:pt x="84" y="379"/>
                  <a:pt x="0" y="294"/>
                  <a:pt x="0" y="189"/>
                </a:cubicBezTo>
                <a:cubicBezTo>
                  <a:pt x="0" y="84"/>
                  <a:pt x="84" y="0"/>
                  <a:pt x="189" y="0"/>
                </a:cubicBezTo>
                <a:cubicBezTo>
                  <a:pt x="294" y="0"/>
                  <a:pt x="379" y="84"/>
                  <a:pt x="379" y="189"/>
                </a:cubicBez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E51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1" name="Freeform 68">
            <a:extLst>
              <a:ext uri="{FF2B5EF4-FFF2-40B4-BE49-F238E27FC236}">
                <a16:creationId xmlns:a16="http://schemas.microsoft.com/office/drawing/2014/main" id="{EEA022D7-4448-43D2-8C5D-611038602711}"/>
              </a:ext>
            </a:extLst>
          </p:cNvPr>
          <p:cNvSpPr>
            <a:spLocks/>
          </p:cNvSpPr>
          <p:nvPr/>
        </p:nvSpPr>
        <p:spPr bwMode="auto">
          <a:xfrm rot="10800000">
            <a:off x="10055491" y="2032530"/>
            <a:ext cx="48016" cy="1076264"/>
          </a:xfrm>
          <a:custGeom>
            <a:avLst/>
            <a:gdLst>
              <a:gd name="T0" fmla="*/ 0 h 1107"/>
              <a:gd name="T1" fmla="*/ 0 h 1107"/>
              <a:gd name="T2" fmla="*/ 1107 h 1107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107">
                <a:moveTo>
                  <a:pt x="0" y="0"/>
                </a:moveTo>
                <a:lnTo>
                  <a:pt x="0" y="0"/>
                </a:lnTo>
                <a:lnTo>
                  <a:pt x="0" y="1107"/>
                </a:lnTo>
              </a:path>
            </a:pathLst>
          </a:custGeom>
          <a:noFill/>
          <a:ln w="28575" cap="rnd">
            <a:solidFill>
              <a:srgbClr val="00FF6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E51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2" name="Freeform 68">
            <a:extLst>
              <a:ext uri="{FF2B5EF4-FFF2-40B4-BE49-F238E27FC236}">
                <a16:creationId xmlns:a16="http://schemas.microsoft.com/office/drawing/2014/main" id="{C014099F-6B45-4E0D-A0E9-97D119324D7B}"/>
              </a:ext>
            </a:extLst>
          </p:cNvPr>
          <p:cNvSpPr>
            <a:spLocks/>
          </p:cNvSpPr>
          <p:nvPr/>
        </p:nvSpPr>
        <p:spPr bwMode="auto">
          <a:xfrm rot="10800000" flipH="1">
            <a:off x="2427785" y="3779274"/>
            <a:ext cx="49278" cy="1498554"/>
          </a:xfrm>
          <a:custGeom>
            <a:avLst/>
            <a:gdLst>
              <a:gd name="T0" fmla="*/ 0 h 1107"/>
              <a:gd name="T1" fmla="*/ 0 h 1107"/>
              <a:gd name="T2" fmla="*/ 1107 h 1107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107">
                <a:moveTo>
                  <a:pt x="0" y="0"/>
                </a:moveTo>
                <a:lnTo>
                  <a:pt x="0" y="0"/>
                </a:lnTo>
                <a:lnTo>
                  <a:pt x="0" y="1107"/>
                </a:lnTo>
              </a:path>
            </a:pathLst>
          </a:custGeom>
          <a:noFill/>
          <a:ln w="28575" cap="rnd">
            <a:solidFill>
              <a:srgbClr val="000E52"/>
            </a:solidFill>
            <a:prstDash val="solid"/>
            <a:round/>
            <a:headEnd type="none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E51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4" name="Freeform 68">
            <a:extLst>
              <a:ext uri="{FF2B5EF4-FFF2-40B4-BE49-F238E27FC236}">
                <a16:creationId xmlns:a16="http://schemas.microsoft.com/office/drawing/2014/main" id="{BD79CEC6-99C1-4E87-8515-57490C7C70D0}"/>
              </a:ext>
            </a:extLst>
          </p:cNvPr>
          <p:cNvSpPr>
            <a:spLocks/>
          </p:cNvSpPr>
          <p:nvPr/>
        </p:nvSpPr>
        <p:spPr bwMode="auto">
          <a:xfrm rot="10800000">
            <a:off x="7101457" y="2012474"/>
            <a:ext cx="48016" cy="1108794"/>
          </a:xfrm>
          <a:custGeom>
            <a:avLst/>
            <a:gdLst>
              <a:gd name="T0" fmla="*/ 0 h 1107"/>
              <a:gd name="T1" fmla="*/ 0 h 1107"/>
              <a:gd name="T2" fmla="*/ 1107 h 1107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107">
                <a:moveTo>
                  <a:pt x="0" y="0"/>
                </a:moveTo>
                <a:lnTo>
                  <a:pt x="0" y="0"/>
                </a:lnTo>
                <a:lnTo>
                  <a:pt x="0" y="1107"/>
                </a:lnTo>
              </a:path>
            </a:pathLst>
          </a:custGeom>
          <a:noFill/>
          <a:ln w="28575" cap="rnd">
            <a:solidFill>
              <a:srgbClr val="00FF6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E51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5" name="Textplatzhalter 7">
            <a:extLst>
              <a:ext uri="{FF2B5EF4-FFF2-40B4-BE49-F238E27FC236}">
                <a16:creationId xmlns:a16="http://schemas.microsoft.com/office/drawing/2014/main" id="{28E9BA93-454C-460B-8927-F22B74BDF13C}"/>
              </a:ext>
            </a:extLst>
          </p:cNvPr>
          <p:cNvSpPr txBox="1">
            <a:spLocks/>
          </p:cNvSpPr>
          <p:nvPr/>
        </p:nvSpPr>
        <p:spPr>
          <a:xfrm>
            <a:off x="744509" y="1567013"/>
            <a:ext cx="1854312" cy="1028606"/>
          </a:xfrm>
          <a:prstGeom prst="roundRect">
            <a:avLst/>
          </a:prstGeom>
          <a:solidFill>
            <a:schemeClr val="bg1"/>
          </a:solidFill>
          <a:ln w="31750">
            <a:solidFill>
              <a:srgbClr val="00FF64"/>
            </a:solidFill>
          </a:ln>
        </p:spPr>
        <p:txBody>
          <a:bodyPr lIns="144000" tIns="36000" rIns="90000" bIns="36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+mn-ea"/>
                <a:cs typeface="+mn-cs"/>
              </a:rPr>
              <a:t>Januar 2025</a:t>
            </a:r>
            <a:br>
              <a:rPr kumimoji="0" lang="de-DE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de-DE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+mn-ea"/>
                <a:cs typeface="+mn-cs"/>
              </a:rPr>
              <a:t>Bereitstellung Positivliste </a:t>
            </a:r>
            <a:r>
              <a:rPr kumimoji="0" lang="de-DE" sz="1200" b="1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Verdana"/>
                <a:ea typeface="+mn-ea"/>
                <a:cs typeface="+mn-cs"/>
              </a:rPr>
              <a:t>eML</a:t>
            </a:r>
            <a:endParaRPr kumimoji="0" lang="de-DE" sz="12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6" name="Textplatzhalter 7">
            <a:extLst>
              <a:ext uri="{FF2B5EF4-FFF2-40B4-BE49-F238E27FC236}">
                <a16:creationId xmlns:a16="http://schemas.microsoft.com/office/drawing/2014/main" id="{DC0E0F97-6C2E-4B26-8D1A-DD569067454D}"/>
              </a:ext>
            </a:extLst>
          </p:cNvPr>
          <p:cNvSpPr txBox="1">
            <a:spLocks/>
          </p:cNvSpPr>
          <p:nvPr/>
        </p:nvSpPr>
        <p:spPr>
          <a:xfrm>
            <a:off x="3001285" y="1414944"/>
            <a:ext cx="2542745" cy="1180676"/>
          </a:xfrm>
          <a:prstGeom prst="roundRect">
            <a:avLst/>
          </a:prstGeom>
          <a:solidFill>
            <a:schemeClr val="bg1"/>
          </a:solidFill>
          <a:ln w="31750">
            <a:solidFill>
              <a:srgbClr val="00FF64"/>
            </a:solidFill>
          </a:ln>
        </p:spPr>
        <p:txBody>
          <a:bodyPr lIns="144000" tIns="36000" rIns="90000" bIns="36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/>
              <a:t>April 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/>
              <a:t>Veröffentlichung Handlungsempfehlungen „</a:t>
            </a:r>
            <a:r>
              <a:rPr lang="de-DE" sz="1200" err="1"/>
              <a:t>Governance</a:t>
            </a:r>
            <a:r>
              <a:rPr lang="de-DE" sz="1200"/>
              <a:t> für Kernprofile“</a:t>
            </a:r>
          </a:p>
        </p:txBody>
      </p:sp>
      <p:sp>
        <p:nvSpPr>
          <p:cNvPr id="27" name="Textplatzhalter 7">
            <a:extLst>
              <a:ext uri="{FF2B5EF4-FFF2-40B4-BE49-F238E27FC236}">
                <a16:creationId xmlns:a16="http://schemas.microsoft.com/office/drawing/2014/main" id="{427D2C4E-028F-437F-98B4-1BA2DA0970BB}"/>
              </a:ext>
            </a:extLst>
          </p:cNvPr>
          <p:cNvSpPr txBox="1">
            <a:spLocks/>
          </p:cNvSpPr>
          <p:nvPr/>
        </p:nvSpPr>
        <p:spPr>
          <a:xfrm>
            <a:off x="6230028" y="1441032"/>
            <a:ext cx="2436454" cy="1134466"/>
          </a:xfrm>
          <a:prstGeom prst="roundRect">
            <a:avLst/>
          </a:prstGeom>
          <a:solidFill>
            <a:schemeClr val="bg1"/>
          </a:solidFill>
          <a:ln w="31750">
            <a:solidFill>
              <a:srgbClr val="00FF64"/>
            </a:solidFill>
          </a:ln>
        </p:spPr>
        <p:txBody>
          <a:bodyPr lIns="144000" tIns="36000" rIns="90000" bIns="36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1200" b="0"/>
              <a:t>August 2025</a:t>
            </a:r>
            <a:br>
              <a:rPr lang="de-DE" sz="1200"/>
            </a:br>
            <a:r>
              <a:rPr lang="de-DE" sz="1200"/>
              <a:t>Einvernehmen Schnittstelle „Terminsynchronisation 116117“</a:t>
            </a:r>
            <a:endParaRPr lang="de-DE" sz="1200" b="0">
              <a:ea typeface="Verdana"/>
            </a:endParaRPr>
          </a:p>
        </p:txBody>
      </p:sp>
      <p:sp>
        <p:nvSpPr>
          <p:cNvPr id="28" name="Textplatzhalter 7">
            <a:extLst>
              <a:ext uri="{FF2B5EF4-FFF2-40B4-BE49-F238E27FC236}">
                <a16:creationId xmlns:a16="http://schemas.microsoft.com/office/drawing/2014/main" id="{AE13BD80-AB2F-4C88-84FE-A4F32999F378}"/>
              </a:ext>
            </a:extLst>
          </p:cNvPr>
          <p:cNvSpPr txBox="1">
            <a:spLocks/>
          </p:cNvSpPr>
          <p:nvPr/>
        </p:nvSpPr>
        <p:spPr>
          <a:xfrm>
            <a:off x="9183556" y="1442933"/>
            <a:ext cx="2115815" cy="1124052"/>
          </a:xfrm>
          <a:prstGeom prst="roundRect">
            <a:avLst/>
          </a:prstGeom>
          <a:solidFill>
            <a:schemeClr val="bg1"/>
          </a:solidFill>
          <a:ln w="31750">
            <a:solidFill>
              <a:srgbClr val="00FF64"/>
            </a:solidFill>
          </a:ln>
        </p:spPr>
        <p:txBody>
          <a:bodyPr lIns="144000" tIns="36000" rIns="90000" bIns="36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Tx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1200" b="0"/>
              <a:t>November 2025</a:t>
            </a:r>
            <a:br>
              <a:rPr lang="de-DE" sz="1200" i="0">
                <a:effectLst/>
              </a:rPr>
            </a:br>
            <a:r>
              <a:rPr lang="de-DE" sz="1200" err="1"/>
              <a:t>ISiK</a:t>
            </a:r>
            <a:r>
              <a:rPr lang="de-DE" sz="1200"/>
              <a:t> Stufe 5 zur </a:t>
            </a:r>
            <a:r>
              <a:rPr lang="de-DE" sz="1200" err="1"/>
              <a:t>Verbindlichmachung</a:t>
            </a:r>
            <a:r>
              <a:rPr lang="de-DE" sz="1200"/>
              <a:t> vorgeschlagen</a:t>
            </a:r>
            <a:endParaRPr lang="de-DE" sz="1200" i="0">
              <a:effectLst/>
            </a:endParaRP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26D019C9-16DB-4B64-BE1F-FA5C86BBC983}"/>
              </a:ext>
            </a:extLst>
          </p:cNvPr>
          <p:cNvSpPr txBox="1"/>
          <p:nvPr/>
        </p:nvSpPr>
        <p:spPr>
          <a:xfrm>
            <a:off x="2009578" y="5616984"/>
            <a:ext cx="1598457" cy="1615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>
              <a:ln>
                <a:noFill/>
              </a:ln>
              <a:solidFill>
                <a:srgbClr val="000E51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5" name="Freeform 68">
            <a:extLst>
              <a:ext uri="{FF2B5EF4-FFF2-40B4-BE49-F238E27FC236}">
                <a16:creationId xmlns:a16="http://schemas.microsoft.com/office/drawing/2014/main" id="{276AFE5E-0719-47C8-AE6D-A9342B33A0E2}"/>
              </a:ext>
            </a:extLst>
          </p:cNvPr>
          <p:cNvSpPr>
            <a:spLocks/>
          </p:cNvSpPr>
          <p:nvPr/>
        </p:nvSpPr>
        <p:spPr bwMode="auto">
          <a:xfrm rot="10800000" flipH="1">
            <a:off x="4530571" y="3779274"/>
            <a:ext cx="61330" cy="585758"/>
          </a:xfrm>
          <a:custGeom>
            <a:avLst/>
            <a:gdLst>
              <a:gd name="T0" fmla="*/ 0 h 1107"/>
              <a:gd name="T1" fmla="*/ 0 h 1107"/>
              <a:gd name="T2" fmla="*/ 1107 h 1107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107">
                <a:moveTo>
                  <a:pt x="0" y="0"/>
                </a:moveTo>
                <a:lnTo>
                  <a:pt x="0" y="0"/>
                </a:lnTo>
                <a:lnTo>
                  <a:pt x="0" y="1107"/>
                </a:lnTo>
              </a:path>
            </a:pathLst>
          </a:custGeom>
          <a:noFill/>
          <a:ln w="28575" cap="rnd">
            <a:solidFill>
              <a:srgbClr val="000E52"/>
            </a:solidFill>
            <a:prstDash val="solid"/>
            <a:round/>
            <a:headEnd type="none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E51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6" name="Freeform 68">
            <a:extLst>
              <a:ext uri="{FF2B5EF4-FFF2-40B4-BE49-F238E27FC236}">
                <a16:creationId xmlns:a16="http://schemas.microsoft.com/office/drawing/2014/main" id="{89F71878-1F89-4E5C-98C1-C8AFC369B8A7}"/>
              </a:ext>
            </a:extLst>
          </p:cNvPr>
          <p:cNvSpPr>
            <a:spLocks/>
          </p:cNvSpPr>
          <p:nvPr/>
        </p:nvSpPr>
        <p:spPr bwMode="auto">
          <a:xfrm rot="10800000" flipH="1">
            <a:off x="7131024" y="3758748"/>
            <a:ext cx="61330" cy="585758"/>
          </a:xfrm>
          <a:custGeom>
            <a:avLst/>
            <a:gdLst>
              <a:gd name="T0" fmla="*/ 0 h 1107"/>
              <a:gd name="T1" fmla="*/ 0 h 1107"/>
              <a:gd name="T2" fmla="*/ 1107 h 1107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107">
                <a:moveTo>
                  <a:pt x="0" y="0"/>
                </a:moveTo>
                <a:lnTo>
                  <a:pt x="0" y="0"/>
                </a:lnTo>
                <a:lnTo>
                  <a:pt x="0" y="1107"/>
                </a:lnTo>
              </a:path>
            </a:pathLst>
          </a:custGeom>
          <a:noFill/>
          <a:ln w="28575" cap="rnd">
            <a:solidFill>
              <a:srgbClr val="000E52"/>
            </a:solidFill>
            <a:prstDash val="solid"/>
            <a:round/>
            <a:headEnd type="none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E51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7" name="Freeform 68">
            <a:extLst>
              <a:ext uri="{FF2B5EF4-FFF2-40B4-BE49-F238E27FC236}">
                <a16:creationId xmlns:a16="http://schemas.microsoft.com/office/drawing/2014/main" id="{7FF5BD3A-6382-49DB-894C-8CF8F0FCB691}"/>
              </a:ext>
            </a:extLst>
          </p:cNvPr>
          <p:cNvSpPr>
            <a:spLocks/>
          </p:cNvSpPr>
          <p:nvPr/>
        </p:nvSpPr>
        <p:spPr bwMode="auto">
          <a:xfrm rot="10800000" flipH="1">
            <a:off x="8151496" y="3779274"/>
            <a:ext cx="48016" cy="1498554"/>
          </a:xfrm>
          <a:custGeom>
            <a:avLst/>
            <a:gdLst>
              <a:gd name="T0" fmla="*/ 0 h 1107"/>
              <a:gd name="T1" fmla="*/ 0 h 1107"/>
              <a:gd name="T2" fmla="*/ 1107 h 1107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107">
                <a:moveTo>
                  <a:pt x="0" y="0"/>
                </a:moveTo>
                <a:lnTo>
                  <a:pt x="0" y="0"/>
                </a:lnTo>
                <a:lnTo>
                  <a:pt x="0" y="1107"/>
                </a:lnTo>
              </a:path>
            </a:pathLst>
          </a:custGeom>
          <a:noFill/>
          <a:ln w="28575" cap="rnd">
            <a:solidFill>
              <a:srgbClr val="000E52"/>
            </a:solidFill>
            <a:prstDash val="solid"/>
            <a:round/>
            <a:headEnd type="none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E51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8" name="Freeform 68">
            <a:extLst>
              <a:ext uri="{FF2B5EF4-FFF2-40B4-BE49-F238E27FC236}">
                <a16:creationId xmlns:a16="http://schemas.microsoft.com/office/drawing/2014/main" id="{26E41486-10EC-4490-914E-76A3C6DB23E3}"/>
              </a:ext>
            </a:extLst>
          </p:cNvPr>
          <p:cNvSpPr>
            <a:spLocks/>
          </p:cNvSpPr>
          <p:nvPr/>
        </p:nvSpPr>
        <p:spPr bwMode="auto">
          <a:xfrm rot="10800000" flipH="1">
            <a:off x="10788742" y="3779275"/>
            <a:ext cx="61330" cy="585758"/>
          </a:xfrm>
          <a:custGeom>
            <a:avLst/>
            <a:gdLst>
              <a:gd name="T0" fmla="*/ 0 h 1107"/>
              <a:gd name="T1" fmla="*/ 0 h 1107"/>
              <a:gd name="T2" fmla="*/ 1107 h 1107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107">
                <a:moveTo>
                  <a:pt x="0" y="0"/>
                </a:moveTo>
                <a:lnTo>
                  <a:pt x="0" y="0"/>
                </a:lnTo>
                <a:lnTo>
                  <a:pt x="0" y="1107"/>
                </a:lnTo>
              </a:path>
            </a:pathLst>
          </a:custGeom>
          <a:noFill/>
          <a:ln w="28575" cap="rnd">
            <a:solidFill>
              <a:srgbClr val="000E52"/>
            </a:solidFill>
            <a:prstDash val="solid"/>
            <a:round/>
            <a:headEnd type="none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E51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2F3F8B7-ECE1-4594-9927-454F7BA495D6}"/>
              </a:ext>
            </a:extLst>
          </p:cNvPr>
          <p:cNvSpPr txBox="1"/>
          <p:nvPr/>
        </p:nvSpPr>
        <p:spPr>
          <a:xfrm>
            <a:off x="6225808" y="4471542"/>
            <a:ext cx="1799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1200" b="1" i="0">
                <a:effectLst/>
              </a:rPr>
              <a:t>August 2025</a:t>
            </a:r>
            <a:br>
              <a:rPr lang="de-DE" sz="1200" i="0">
                <a:effectLst/>
              </a:rPr>
            </a:br>
            <a:r>
              <a:rPr lang="de-DE" sz="1200" i="0" err="1">
                <a:effectLst/>
              </a:rPr>
              <a:t>MoU</a:t>
            </a:r>
            <a:r>
              <a:rPr lang="de-DE" sz="1200" i="0">
                <a:effectLst/>
              </a:rPr>
              <a:t> HL7 DE gematik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A7854084-BF10-4289-8D3B-0940A7389243}"/>
              </a:ext>
            </a:extLst>
          </p:cNvPr>
          <p:cNvSpPr txBox="1"/>
          <p:nvPr/>
        </p:nvSpPr>
        <p:spPr>
          <a:xfrm>
            <a:off x="6719627" y="5340568"/>
            <a:ext cx="283844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1200" b="1"/>
              <a:t>September </a:t>
            </a:r>
            <a:r>
              <a:rPr lang="de-DE" sz="1200" b="1" i="0">
                <a:effectLst/>
              </a:rPr>
              <a:t>2025</a:t>
            </a:r>
            <a:endParaRPr lang="de-DE" sz="1200" b="1"/>
          </a:p>
          <a:p>
            <a:pPr algn="ctr">
              <a:lnSpc>
                <a:spcPct val="100000"/>
              </a:lnSpc>
            </a:pPr>
            <a:r>
              <a:rPr lang="de-DE" sz="1200"/>
              <a:t>Erstes Ergebnis </a:t>
            </a:r>
            <a:r>
              <a:rPr lang="de-DE" sz="1200" err="1"/>
              <a:t>MoU</a:t>
            </a:r>
            <a:r>
              <a:rPr lang="de-DE" sz="1200"/>
              <a:t>:</a:t>
            </a:r>
          </a:p>
          <a:p>
            <a:pPr algn="ctr">
              <a:lnSpc>
                <a:spcPct val="100000"/>
              </a:lnSpc>
            </a:pPr>
            <a:r>
              <a:rPr lang="de-DE" sz="1200">
                <a:ea typeface="Verdana"/>
              </a:rPr>
              <a:t>Top 20 IGs im Gesundheitswesen</a:t>
            </a:r>
            <a:endParaRPr lang="de-DE" sz="1200"/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657CCCF9-00F7-43BC-ACA8-C961E8C4213F}"/>
              </a:ext>
            </a:extLst>
          </p:cNvPr>
          <p:cNvSpPr txBox="1"/>
          <p:nvPr/>
        </p:nvSpPr>
        <p:spPr>
          <a:xfrm>
            <a:off x="9935307" y="4467079"/>
            <a:ext cx="170741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1200" b="1" i="0">
                <a:effectLst/>
              </a:rPr>
              <a:t>Dezember 2025</a:t>
            </a:r>
            <a:br>
              <a:rPr lang="de-DE" sz="1200" i="0">
                <a:effectLst/>
              </a:rPr>
            </a:br>
            <a:r>
              <a:rPr lang="de-DE" sz="1200" i="0" err="1">
                <a:effectLst/>
              </a:rPr>
              <a:t>Good</a:t>
            </a:r>
            <a:r>
              <a:rPr lang="de-DE" sz="1200" i="0">
                <a:effectLst/>
              </a:rPr>
              <a:t> Practice </a:t>
            </a:r>
            <a:r>
              <a:rPr lang="de-DE" sz="1200"/>
              <a:t>Workshop</a:t>
            </a:r>
            <a:r>
              <a:rPr lang="de-DE" sz="1200" i="0">
                <a:effectLst/>
              </a:rPr>
              <a:t> mit der gematik zu ihren Spezifikationen</a:t>
            </a: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3569D411-BF7A-462A-BC65-E859E396F0A4}"/>
              </a:ext>
            </a:extLst>
          </p:cNvPr>
          <p:cNvSpPr txBox="1"/>
          <p:nvPr/>
        </p:nvSpPr>
        <p:spPr>
          <a:xfrm>
            <a:off x="3427529" y="4449936"/>
            <a:ext cx="2206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1200" b="1"/>
              <a:t>Mai 2025</a:t>
            </a:r>
          </a:p>
          <a:p>
            <a:pPr algn="ctr">
              <a:lnSpc>
                <a:spcPct val="100000"/>
              </a:lnSpc>
            </a:pPr>
            <a:r>
              <a:rPr lang="de-DE" sz="1200"/>
              <a:t>L-INA Modul „IOP in der </a:t>
            </a:r>
            <a:r>
              <a:rPr lang="de-DE" sz="1200" err="1"/>
              <a:t>ePA</a:t>
            </a:r>
            <a:r>
              <a:rPr lang="de-DE" sz="1200"/>
              <a:t>“ veröffentlicht</a:t>
            </a:r>
            <a:endParaRPr lang="de-DE" sz="1200" i="0">
              <a:effectLst/>
            </a:endParaRP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8EDC4CE0-D0D4-422C-A99B-3769D1BCA1D4}"/>
              </a:ext>
            </a:extLst>
          </p:cNvPr>
          <p:cNvSpPr txBox="1"/>
          <p:nvPr/>
        </p:nvSpPr>
        <p:spPr>
          <a:xfrm>
            <a:off x="1314831" y="5344254"/>
            <a:ext cx="220608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1200" b="1">
                <a:ea typeface="Verdana"/>
              </a:rPr>
              <a:t>März 2025</a:t>
            </a:r>
            <a:br>
              <a:rPr lang="de-DE" sz="1200" b="1">
                <a:ea typeface="Verdana"/>
              </a:rPr>
            </a:br>
            <a:r>
              <a:rPr lang="de-DE" sz="1200">
                <a:ea typeface="Verdana"/>
              </a:rPr>
              <a:t>Veröffentlichung Jahresbericht 2024</a:t>
            </a:r>
            <a:endParaRPr lang="de-DE" sz="1200"/>
          </a:p>
        </p:txBody>
      </p:sp>
    </p:spTree>
    <p:extLst>
      <p:ext uri="{BB962C8B-B14F-4D97-AF65-F5344CB8AC3E}">
        <p14:creationId xmlns:p14="http://schemas.microsoft.com/office/powerpoint/2010/main" val="6853917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44..UDVFKrOW20H4IJkH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gemantik">
  <a:themeElements>
    <a:clrScheme name="Benutzerdefiniert 5">
      <a:dk1>
        <a:srgbClr val="000E51"/>
      </a:dk1>
      <a:lt1>
        <a:srgbClr val="FFFFFF"/>
      </a:lt1>
      <a:dk2>
        <a:srgbClr val="8DA5C4"/>
      </a:dk2>
      <a:lt2>
        <a:srgbClr val="00766E"/>
      </a:lt2>
      <a:accent1>
        <a:srgbClr val="000E52"/>
      </a:accent1>
      <a:accent2>
        <a:srgbClr val="00FF64"/>
      </a:accent2>
      <a:accent3>
        <a:srgbClr val="4AFFFF"/>
      </a:accent3>
      <a:accent4>
        <a:srgbClr val="FF1B7C"/>
      </a:accent4>
      <a:accent5>
        <a:srgbClr val="EFEC00"/>
      </a:accent5>
      <a:accent6>
        <a:srgbClr val="42659F"/>
      </a:accent6>
      <a:hlink>
        <a:srgbClr val="000000"/>
      </a:hlink>
      <a:folHlink>
        <a:srgbClr val="00000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>
      <a:srgbClr val="000E52"/>
    </a:custClr>
    <a:custClr>
      <a:srgbClr val="00FF64"/>
    </a:custClr>
    <a:custClr>
      <a:srgbClr val="4AFFFF"/>
    </a:custClr>
    <a:custClr>
      <a:srgbClr val="E6E6E6"/>
    </a:custClr>
    <a:custClr>
      <a:srgbClr val="EE8360"/>
    </a:custClr>
    <a:custClr>
      <a:srgbClr val="225494"/>
    </a:custClr>
    <a:custClr>
      <a:srgbClr val="42659F"/>
    </a:custClr>
    <a:custClr>
      <a:srgbClr val="8DA5C4"/>
    </a:custClr>
    <a:custClr>
      <a:srgbClr val="00766E"/>
    </a:custClr>
    <a:custClr>
      <a:srgbClr val="009A7C"/>
    </a:custClr>
  </a:custClrLst>
  <a:extLst>
    <a:ext uri="{05A4C25C-085E-4340-85A3-A5531E510DB2}">
      <thm15:themeFamily xmlns:thm15="http://schemas.microsoft.com/office/thememl/2012/main" name="Jahresbericht_Kompetenzzentrum_2025_Folienmaster" id="{2BDD0BD4-8567-4DEE-A355-172E7F136A7E}" vid="{DE00B080-6495-4B11-BC88-34B898C347C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egment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  <a:fontScheme name="Segment">
    <a:majorFont>
      <a:latin typeface="Century Gothic" panose="020B0502020202020204"/>
      <a:ea typeface=""/>
      <a:cs typeface=""/>
      <a:font script="Jpan" typeface="メイリオ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entury Gothic" panose="020B0502020202020204"/>
      <a:ea typeface=""/>
      <a:cs typeface=""/>
      <a:font script="Jpan" typeface="メイリオ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inorFont>
  </a:fontScheme>
  <a:fmtScheme name="Segment">
    <a:fillStyleLst>
      <a:solidFill>
        <a:schemeClr val="phClr"/>
      </a:solidFill>
      <a:gradFill rotWithShape="1">
        <a:gsLst>
          <a:gs pos="0">
            <a:schemeClr val="phClr">
              <a:tint val="62000"/>
              <a:hueMod val="94000"/>
              <a:satMod val="140000"/>
              <a:lumMod val="110000"/>
            </a:schemeClr>
          </a:gs>
          <a:gs pos="100000">
            <a:schemeClr val="phClr">
              <a:tint val="84000"/>
              <a:satMod val="160000"/>
            </a:schemeClr>
          </a:gs>
        </a:gsLst>
        <a:lin ang="5400000" scaled="0"/>
      </a:gradFill>
      <a:gradFill rotWithShape="1">
        <a:gsLst>
          <a:gs pos="0">
            <a:schemeClr val="phClr">
              <a:tint val="98000"/>
              <a:hueMod val="94000"/>
              <a:satMod val="130000"/>
              <a:lumMod val="128000"/>
            </a:schemeClr>
          </a:gs>
          <a:gs pos="100000">
            <a:schemeClr val="phClr">
              <a:shade val="94000"/>
              <a:lumMod val="88000"/>
            </a:schemeClr>
          </a:gs>
        </a:gsLst>
        <a:lin ang="5400000" scaled="0"/>
      </a:gradFill>
    </a:fillStyleLst>
    <a:lnStyleLst>
      <a:ln w="9525" cap="rnd" cmpd="sng" algn="ctr">
        <a:solidFill>
          <a:schemeClr val="phClr">
            <a:tint val="76000"/>
            <a:alpha val="60000"/>
            <a:hueMod val="94000"/>
          </a:schemeClr>
        </a:solidFill>
        <a:prstDash val="solid"/>
      </a:ln>
      <a:ln w="15875" cap="rnd" cmpd="sng" algn="ctr">
        <a:solidFill>
          <a:schemeClr val="phClr">
            <a:hueMod val="94000"/>
          </a:schemeClr>
        </a:solidFill>
        <a:prstDash val="solid"/>
      </a:ln>
      <a:ln w="28575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innerShdw blurRad="25400" dist="12700" dir="13500000">
            <a:srgbClr val="000000">
              <a:alpha val="45000"/>
            </a:srgbClr>
          </a:innerShdw>
        </a:effectLst>
      </a:effectStyle>
      <a:effectStyle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a:effectStyle>
    </a:effectStyleLst>
    <a:bgFillStyleLst>
      <a:solidFill>
        <a:schemeClr val="phClr"/>
      </a:solidFill>
      <a:gradFill rotWithShape="1">
        <a:gsLst>
          <a:gs pos="10000">
            <a:schemeClr val="phClr">
              <a:tint val="97000"/>
              <a:hueMod val="92000"/>
              <a:satMod val="169000"/>
              <a:lumMod val="164000"/>
            </a:schemeClr>
          </a:gs>
          <a:gs pos="100000">
            <a:schemeClr val="phClr">
              <a:shade val="96000"/>
              <a:satMod val="120000"/>
              <a:lumMod val="90000"/>
            </a:schemeClr>
          </a:gs>
        </a:gsLst>
        <a:lin ang="6120000" scaled="1"/>
      </a:gradFill>
      <a:gradFill rotWithShape="1">
        <a:gsLst>
          <a:gs pos="0">
            <a:schemeClr val="phClr">
              <a:tint val="97000"/>
              <a:hueMod val="92000"/>
              <a:satMod val="169000"/>
              <a:lumMod val="164000"/>
            </a:schemeClr>
          </a:gs>
          <a:gs pos="100000">
            <a:schemeClr val="phClr">
              <a:shade val="96000"/>
              <a:satMod val="120000"/>
              <a:lumMod val="90000"/>
            </a:schemeClr>
          </a:gs>
        </a:gsLst>
        <a:path path="circle">
          <a:fillToRect b="10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Segment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  <a:fontScheme name="Segment">
    <a:majorFont>
      <a:latin typeface="Century Gothic" panose="020B0502020202020204"/>
      <a:ea typeface=""/>
      <a:cs typeface=""/>
      <a:font script="Jpan" typeface="メイリオ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entury Gothic" panose="020B0502020202020204"/>
      <a:ea typeface=""/>
      <a:cs typeface=""/>
      <a:font script="Jpan" typeface="メイリオ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inorFont>
  </a:fontScheme>
  <a:fmtScheme name="Segment">
    <a:fillStyleLst>
      <a:solidFill>
        <a:schemeClr val="phClr"/>
      </a:solidFill>
      <a:gradFill rotWithShape="1">
        <a:gsLst>
          <a:gs pos="0">
            <a:schemeClr val="phClr">
              <a:tint val="62000"/>
              <a:hueMod val="94000"/>
              <a:satMod val="140000"/>
              <a:lumMod val="110000"/>
            </a:schemeClr>
          </a:gs>
          <a:gs pos="100000">
            <a:schemeClr val="phClr">
              <a:tint val="84000"/>
              <a:satMod val="160000"/>
            </a:schemeClr>
          </a:gs>
        </a:gsLst>
        <a:lin ang="5400000" scaled="0"/>
      </a:gradFill>
      <a:gradFill rotWithShape="1">
        <a:gsLst>
          <a:gs pos="0">
            <a:schemeClr val="phClr">
              <a:tint val="98000"/>
              <a:hueMod val="94000"/>
              <a:satMod val="130000"/>
              <a:lumMod val="128000"/>
            </a:schemeClr>
          </a:gs>
          <a:gs pos="100000">
            <a:schemeClr val="phClr">
              <a:shade val="94000"/>
              <a:lumMod val="88000"/>
            </a:schemeClr>
          </a:gs>
        </a:gsLst>
        <a:lin ang="5400000" scaled="0"/>
      </a:gradFill>
    </a:fillStyleLst>
    <a:lnStyleLst>
      <a:ln w="9525" cap="rnd" cmpd="sng" algn="ctr">
        <a:solidFill>
          <a:schemeClr val="phClr">
            <a:tint val="76000"/>
            <a:alpha val="60000"/>
            <a:hueMod val="94000"/>
          </a:schemeClr>
        </a:solidFill>
        <a:prstDash val="solid"/>
      </a:ln>
      <a:ln w="15875" cap="rnd" cmpd="sng" algn="ctr">
        <a:solidFill>
          <a:schemeClr val="phClr">
            <a:hueMod val="94000"/>
          </a:schemeClr>
        </a:solidFill>
        <a:prstDash val="solid"/>
      </a:ln>
      <a:ln w="28575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innerShdw blurRad="25400" dist="12700" dir="13500000">
            <a:srgbClr val="000000">
              <a:alpha val="45000"/>
            </a:srgbClr>
          </a:innerShdw>
        </a:effectLst>
      </a:effectStyle>
      <a:effectStyle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a:effectStyle>
    </a:effectStyleLst>
    <a:bgFillStyleLst>
      <a:solidFill>
        <a:schemeClr val="phClr"/>
      </a:solidFill>
      <a:gradFill rotWithShape="1">
        <a:gsLst>
          <a:gs pos="10000">
            <a:schemeClr val="phClr">
              <a:tint val="97000"/>
              <a:hueMod val="92000"/>
              <a:satMod val="169000"/>
              <a:lumMod val="164000"/>
            </a:schemeClr>
          </a:gs>
          <a:gs pos="100000">
            <a:schemeClr val="phClr">
              <a:shade val="96000"/>
              <a:satMod val="120000"/>
              <a:lumMod val="90000"/>
            </a:schemeClr>
          </a:gs>
        </a:gsLst>
        <a:lin ang="6120000" scaled="1"/>
      </a:gradFill>
      <a:gradFill rotWithShape="1">
        <a:gsLst>
          <a:gs pos="0">
            <a:schemeClr val="phClr">
              <a:tint val="97000"/>
              <a:hueMod val="92000"/>
              <a:satMod val="169000"/>
              <a:lumMod val="164000"/>
            </a:schemeClr>
          </a:gs>
          <a:gs pos="100000">
            <a:schemeClr val="phClr">
              <a:shade val="96000"/>
              <a:satMod val="120000"/>
              <a:lumMod val="90000"/>
            </a:schemeClr>
          </a:gs>
        </a:gsLst>
        <a:path path="circle">
          <a:fillToRect b="10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7aa4c03-de5c-45ac-a5b9-c9460ddef4a1" xsi:nil="true"/>
    <lcf76f155ced4ddcb4097134ff3c332f xmlns="50e82b8c-f2aa-443a-a0d9-9ea74995ae8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05909D9B639924F918D9C91F9004956" ma:contentTypeVersion="15" ma:contentTypeDescription="Ein neues Dokument erstellen." ma:contentTypeScope="" ma:versionID="532dee145a53824642a39c320c8da446">
  <xsd:schema xmlns:xsd="http://www.w3.org/2001/XMLSchema" xmlns:xs="http://www.w3.org/2001/XMLSchema" xmlns:p="http://schemas.microsoft.com/office/2006/metadata/properties" xmlns:ns2="50e82b8c-f2aa-443a-a0d9-9ea74995ae83" xmlns:ns3="67aa4c03-de5c-45ac-a5b9-c9460ddef4a1" targetNamespace="http://schemas.microsoft.com/office/2006/metadata/properties" ma:root="true" ma:fieldsID="387ab4b2d2819bf00d76eb4997e896e4" ns2:_="" ns3:_="">
    <xsd:import namespace="50e82b8c-f2aa-443a-a0d9-9ea74995ae83"/>
    <xsd:import namespace="67aa4c03-de5c-45ac-a5b9-c9460ddef4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e82b8c-f2aa-443a-a0d9-9ea74995ae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Bildmarkierungen" ma:readOnly="false" ma:fieldId="{5cf76f15-5ced-4ddc-b409-7134ff3c332f}" ma:taxonomyMulti="true" ma:sspId="e97321e5-f4f8-4ac3-95ff-7dcddf3646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aa4c03-de5c-45ac-a5b9-c9460ddef4a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9c8f9fab-35da-453e-8087-80951717db49}" ma:internalName="TaxCatchAll" ma:showField="CatchAllData" ma:web="67aa4c03-de5c-45ac-a5b9-c9460ddef4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52D9559-BA40-44E3-8855-E6DB89ECF0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A27CFDE-C17F-45F2-8EE3-C1A74E7FD583}">
  <ds:schemaRefs>
    <ds:schemaRef ds:uri="http://purl.org/dc/elements/1.1/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67aa4c03-de5c-45ac-a5b9-c9460ddef4a1"/>
    <ds:schemaRef ds:uri="50e82b8c-f2aa-443a-a0d9-9ea74995ae83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774C198-F333-444A-A6C5-D2F92B3259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e82b8c-f2aa-443a-a0d9-9ea74995ae83"/>
    <ds:schemaRef ds:uri="67aa4c03-de5c-45ac-a5b9-c9460ddef4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Jahresbericht Vorlage neu</Template>
  <TotalTime>0</TotalTime>
  <Words>4102</Words>
  <Application>Microsoft Office PowerPoint</Application>
  <PresentationFormat>Breitbild</PresentationFormat>
  <Paragraphs>734</Paragraphs>
  <Slides>42</Slides>
  <Notes>14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42</vt:i4>
      </vt:variant>
    </vt:vector>
  </HeadingPairs>
  <TitlesOfParts>
    <vt:vector size="50" baseType="lpstr">
      <vt:lpstr>Arial</vt:lpstr>
      <vt:lpstr>Arial,Sans-Serif</vt:lpstr>
      <vt:lpstr>Calibri</vt:lpstr>
      <vt:lpstr>Symbol</vt:lpstr>
      <vt:lpstr>Verdana</vt:lpstr>
      <vt:lpstr>Wingdings</vt:lpstr>
      <vt:lpstr>gemantik</vt:lpstr>
      <vt:lpstr>think-cell Folie</vt:lpstr>
      <vt:lpstr>2. Jahresbericht Kompetenzzentrum für Interoperabilität im Gesundheitswesen</vt:lpstr>
      <vt:lpstr>Themen des Jahresberichts 2025 </vt:lpstr>
      <vt:lpstr>Inhalte</vt:lpstr>
      <vt:lpstr>Bühnen und Events</vt:lpstr>
      <vt:lpstr>Bühnen und Events</vt:lpstr>
      <vt:lpstr>PowerPoint-Präsentation</vt:lpstr>
      <vt:lpstr>Interoperabilität fördern  durch Kollaboration</vt:lpstr>
      <vt:lpstr>Inhalte</vt:lpstr>
      <vt:lpstr>Meilensteine der IOP-Community 2025 </vt:lpstr>
      <vt:lpstr>Analyse &amp; Exploration Themenfokus</vt:lpstr>
      <vt:lpstr>Analyse &amp; Exploration Arbeitskreise</vt:lpstr>
      <vt:lpstr>Spezifikationen  Das KIG erhöht die Qualität der  Spezifikationserstellung in Deutschland.</vt:lpstr>
      <vt:lpstr>Überblick: Status der nationalen Spezifikationsprojekte  nach § 385 SGB V (Anlage II GIGV)</vt:lpstr>
      <vt:lpstr>Highlight:  HL7 Deutschland und gematik unterzeichnen Memorandum of Understanding (August 2025)</vt:lpstr>
      <vt:lpstr>Highlight:  Wir begleiten Europäische IOP-Aktivitäten </vt:lpstr>
      <vt:lpstr>Einvernehmen &amp; Bewertungsgrundlagen</vt:lpstr>
      <vt:lpstr>Deep Dive:  KIG Einvernehmen zur Schnittstelle  "116117 Terminsynchronisation"</vt:lpstr>
      <vt:lpstr>PowerPoint-Präsentation</vt:lpstr>
      <vt:lpstr>Konformitätsbewertung: Meilensteine für Qualität und Interoperabilität</vt:lpstr>
      <vt:lpstr>PowerPoint-Präsentation</vt:lpstr>
      <vt:lpstr>Inhalte</vt:lpstr>
      <vt:lpstr>PowerPoint-Präsentation</vt:lpstr>
      <vt:lpstr>PowerPoint-Präsentation</vt:lpstr>
      <vt:lpstr>Status Quo  IOP-Roadmap 2024–2025</vt:lpstr>
      <vt:lpstr>PowerPoint-Präsentation</vt:lpstr>
      <vt:lpstr>PowerPoint-Präsentation</vt:lpstr>
      <vt:lpstr>PowerPoint-Präsentation</vt:lpstr>
      <vt:lpstr>Von der Governance für Kernprofile zur Operationalisierung</vt:lpstr>
      <vt:lpstr>Arbeitskreis ab Januar 2026:  Rolle von Patientenportalen  (im Zusammenspiel mit Primärsystemen und ePA)</vt:lpstr>
      <vt:lpstr>PowerPoint-Präsentation</vt:lpstr>
      <vt:lpstr>Inhalte</vt:lpstr>
      <vt:lpstr>PowerPoint-Präsentation</vt:lpstr>
      <vt:lpstr>PowerPoint-Präsentation</vt:lpstr>
      <vt:lpstr>Weiterentwicklung INA</vt:lpstr>
      <vt:lpstr>Zugriffzahlen INA</vt:lpstr>
      <vt:lpstr>PowerPoint-Präsentation</vt:lpstr>
      <vt:lpstr>PowerPoint-Präsentation</vt:lpstr>
      <vt:lpstr>Zugriffzahlen L-INA</vt:lpstr>
      <vt:lpstr>PowerPoint-Präsentation</vt:lpstr>
      <vt:lpstr>Inhalte</vt:lpstr>
      <vt:lpstr>PowerPoint-Präsentation</vt:lpstr>
      <vt:lpstr>Bühnen 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Witzigmann, Annika</dc:creator>
  <cp:lastModifiedBy>Witzigmann, Annika</cp:lastModifiedBy>
  <cp:revision>7</cp:revision>
  <cp:lastPrinted>2022-02-24T15:47:05Z</cp:lastPrinted>
  <dcterms:created xsi:type="dcterms:W3CDTF">2025-11-06T17:22:53Z</dcterms:created>
  <dcterms:modified xsi:type="dcterms:W3CDTF">2026-04-13T15:25:15Z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0x010100F05909D9B639924F918D9C91F9004956</vt:lpwstr>
  </property>
  <property fmtid="{D5CDD505-2E9C-101B-9397-08002B2CF9AE}" pid="3" name="MediaServiceImageTags">
    <vt:lpwstr/>
  </property>
</Properties>
</file>